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57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58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</p:sldMasterIdLst>
  <p:notesMasterIdLst>
    <p:notesMasterId r:id="rId338"/>
  </p:notesMasterIdLst>
  <p:sldIdLst>
    <p:sldId id="256" r:id="rId2"/>
    <p:sldId id="283" r:id="rId3"/>
    <p:sldId id="326" r:id="rId4"/>
    <p:sldId id="727" r:id="rId5"/>
    <p:sldId id="728" r:id="rId6"/>
    <p:sldId id="729" r:id="rId7"/>
    <p:sldId id="730" r:id="rId8"/>
    <p:sldId id="731" r:id="rId9"/>
    <p:sldId id="732" r:id="rId10"/>
    <p:sldId id="733" r:id="rId11"/>
    <p:sldId id="734" r:id="rId12"/>
    <p:sldId id="735" r:id="rId13"/>
    <p:sldId id="736" r:id="rId14"/>
    <p:sldId id="737" r:id="rId15"/>
    <p:sldId id="642" r:id="rId16"/>
    <p:sldId id="645" r:id="rId17"/>
    <p:sldId id="680" r:id="rId18"/>
    <p:sldId id="661" r:id="rId19"/>
    <p:sldId id="644" r:id="rId20"/>
    <p:sldId id="647" r:id="rId21"/>
    <p:sldId id="646" r:id="rId22"/>
    <p:sldId id="656" r:id="rId23"/>
    <p:sldId id="662" r:id="rId24"/>
    <p:sldId id="655" r:id="rId25"/>
    <p:sldId id="658" r:id="rId26"/>
    <p:sldId id="657" r:id="rId27"/>
    <p:sldId id="659" r:id="rId28"/>
    <p:sldId id="660" r:id="rId29"/>
    <p:sldId id="663" r:id="rId30"/>
    <p:sldId id="664" r:id="rId31"/>
    <p:sldId id="667" r:id="rId32"/>
    <p:sldId id="669" r:id="rId33"/>
    <p:sldId id="670" r:id="rId34"/>
    <p:sldId id="671" r:id="rId35"/>
    <p:sldId id="672" r:id="rId36"/>
    <p:sldId id="673" r:id="rId37"/>
    <p:sldId id="674" r:id="rId38"/>
    <p:sldId id="676" r:id="rId39"/>
    <p:sldId id="677" r:id="rId40"/>
    <p:sldId id="678" r:id="rId41"/>
    <p:sldId id="679" r:id="rId42"/>
    <p:sldId id="313" r:id="rId43"/>
    <p:sldId id="343" r:id="rId44"/>
    <p:sldId id="417" r:id="rId45"/>
    <p:sldId id="476" r:id="rId46"/>
    <p:sldId id="345" r:id="rId47"/>
    <p:sldId id="349" r:id="rId48"/>
    <p:sldId id="376" r:id="rId49"/>
    <p:sldId id="350" r:id="rId50"/>
    <p:sldId id="351" r:id="rId51"/>
    <p:sldId id="352" r:id="rId52"/>
    <p:sldId id="371" r:id="rId53"/>
    <p:sldId id="427" r:id="rId54"/>
    <p:sldId id="428" r:id="rId55"/>
    <p:sldId id="429" r:id="rId56"/>
    <p:sldId id="430" r:id="rId57"/>
    <p:sldId id="431" r:id="rId58"/>
    <p:sldId id="432" r:id="rId59"/>
    <p:sldId id="433" r:id="rId60"/>
    <p:sldId id="412" r:id="rId61"/>
    <p:sldId id="434" r:id="rId62"/>
    <p:sldId id="435" r:id="rId63"/>
    <p:sldId id="436" r:id="rId64"/>
    <p:sldId id="414" r:id="rId65"/>
    <p:sldId id="354" r:id="rId66"/>
    <p:sldId id="365" r:id="rId67"/>
    <p:sldId id="415" r:id="rId68"/>
    <p:sldId id="413" r:id="rId69"/>
    <p:sldId id="405" r:id="rId70"/>
    <p:sldId id="451" r:id="rId71"/>
    <p:sldId id="406" r:id="rId72"/>
    <p:sldId id="452" r:id="rId73"/>
    <p:sldId id="407" r:id="rId74"/>
    <p:sldId id="453" r:id="rId75"/>
    <p:sldId id="408" r:id="rId76"/>
    <p:sldId id="418" r:id="rId77"/>
    <p:sldId id="419" r:id="rId78"/>
    <p:sldId id="423" r:id="rId79"/>
    <p:sldId id="424" r:id="rId80"/>
    <p:sldId id="437" r:id="rId81"/>
    <p:sldId id="420" r:id="rId82"/>
    <p:sldId id="438" r:id="rId83"/>
    <p:sldId id="383" r:id="rId84"/>
    <p:sldId id="443" r:id="rId85"/>
    <p:sldId id="448" r:id="rId86"/>
    <p:sldId id="477" r:id="rId87"/>
    <p:sldId id="416" r:id="rId88"/>
    <p:sldId id="393" r:id="rId89"/>
    <p:sldId id="355" r:id="rId90"/>
    <p:sldId id="404" r:id="rId91"/>
    <p:sldId id="455" r:id="rId92"/>
    <p:sldId id="458" r:id="rId93"/>
    <p:sldId id="449" r:id="rId94"/>
    <p:sldId id="397" r:id="rId95"/>
    <p:sldId id="403" r:id="rId96"/>
    <p:sldId id="478" r:id="rId97"/>
    <p:sldId id="480" r:id="rId98"/>
    <p:sldId id="481" r:id="rId99"/>
    <p:sldId id="450" r:id="rId100"/>
    <p:sldId id="409" r:id="rId101"/>
    <p:sldId id="475" r:id="rId102"/>
    <p:sldId id="482" r:id="rId103"/>
    <p:sldId id="488" r:id="rId104"/>
    <p:sldId id="470" r:id="rId105"/>
    <p:sldId id="460" r:id="rId106"/>
    <p:sldId id="472" r:id="rId107"/>
    <p:sldId id="486" r:id="rId108"/>
    <p:sldId id="399" r:id="rId109"/>
    <p:sldId id="648" r:id="rId110"/>
    <p:sldId id="709" r:id="rId111"/>
    <p:sldId id="651" r:id="rId112"/>
    <p:sldId id="650" r:id="rId113"/>
    <p:sldId id="425" r:id="rId114"/>
    <p:sldId id="483" r:id="rId115"/>
    <p:sldId id="461" r:id="rId116"/>
    <p:sldId id="487" r:id="rId117"/>
    <p:sldId id="471" r:id="rId118"/>
    <p:sldId id="484" r:id="rId119"/>
    <p:sldId id="441" r:id="rId120"/>
    <p:sldId id="463" r:id="rId121"/>
    <p:sldId id="473" r:id="rId122"/>
    <p:sldId id="485" r:id="rId123"/>
    <p:sldId id="426" r:id="rId124"/>
    <p:sldId id="652" r:id="rId125"/>
    <p:sldId id="710" r:id="rId126"/>
    <p:sldId id="653" r:id="rId127"/>
    <p:sldId id="654" r:id="rId128"/>
    <p:sldId id="643" r:id="rId129"/>
    <p:sldId id="683" r:id="rId130"/>
    <p:sldId id="686" r:id="rId131"/>
    <p:sldId id="696" r:id="rId132"/>
    <p:sldId id="687" r:id="rId133"/>
    <p:sldId id="688" r:id="rId134"/>
    <p:sldId id="384" r:id="rId135"/>
    <p:sldId id="356" r:id="rId136"/>
    <p:sldId id="505" r:id="rId137"/>
    <p:sldId id="490" r:id="rId138"/>
    <p:sldId id="491" r:id="rId139"/>
    <p:sldId id="385" r:id="rId140"/>
    <p:sldId id="357" r:id="rId141"/>
    <p:sldId id="493" r:id="rId142"/>
    <p:sldId id="496" r:id="rId143"/>
    <p:sldId id="494" r:id="rId144"/>
    <p:sldId id="495" r:id="rId145"/>
    <p:sldId id="386" r:id="rId146"/>
    <p:sldId id="347" r:id="rId147"/>
    <p:sldId id="497" r:id="rId148"/>
    <p:sldId id="498" r:id="rId149"/>
    <p:sldId id="499" r:id="rId150"/>
    <p:sldId id="500" r:id="rId151"/>
    <p:sldId id="501" r:id="rId152"/>
    <p:sldId id="502" r:id="rId153"/>
    <p:sldId id="503" r:id="rId154"/>
    <p:sldId id="504" r:id="rId155"/>
    <p:sldId id="387" r:id="rId156"/>
    <p:sldId id="348" r:id="rId157"/>
    <p:sldId id="507" r:id="rId158"/>
    <p:sldId id="508" r:id="rId159"/>
    <p:sldId id="506" r:id="rId160"/>
    <p:sldId id="509" r:id="rId161"/>
    <p:sldId id="666" r:id="rId162"/>
    <p:sldId id="665" r:id="rId163"/>
    <p:sldId id="388" r:id="rId164"/>
    <p:sldId id="358" r:id="rId165"/>
    <p:sldId id="510" r:id="rId166"/>
    <p:sldId id="511" r:id="rId167"/>
    <p:sldId id="378" r:id="rId168"/>
    <p:sldId id="284" r:id="rId169"/>
    <p:sldId id="517" r:id="rId170"/>
    <p:sldId id="285" r:id="rId171"/>
    <p:sldId id="300" r:id="rId172"/>
    <p:sldId id="591" r:id="rId173"/>
    <p:sldId id="592" r:id="rId174"/>
    <p:sldId id="594" r:id="rId175"/>
    <p:sldId id="595" r:id="rId176"/>
    <p:sldId id="596" r:id="rId177"/>
    <p:sldId id="587" r:id="rId178"/>
    <p:sldId id="588" r:id="rId179"/>
    <p:sldId id="590" r:id="rId180"/>
    <p:sldId id="519" r:id="rId181"/>
    <p:sldId id="593" r:id="rId182"/>
    <p:sldId id="603" r:id="rId183"/>
    <p:sldId id="379" r:id="rId184"/>
    <p:sldId id="303" r:id="rId185"/>
    <p:sldId id="304" r:id="rId186"/>
    <p:sldId id="607" r:id="rId187"/>
    <p:sldId id="608" r:id="rId188"/>
    <p:sldId id="609" r:id="rId189"/>
    <p:sldId id="610" r:id="rId190"/>
    <p:sldId id="611" r:id="rId191"/>
    <p:sldId id="613" r:id="rId192"/>
    <p:sldId id="614" r:id="rId193"/>
    <p:sldId id="615" r:id="rId194"/>
    <p:sldId id="617" r:id="rId195"/>
    <p:sldId id="380" r:id="rId196"/>
    <p:sldId id="309" r:id="rId197"/>
    <p:sldId id="310" r:id="rId198"/>
    <p:sldId id="618" r:id="rId199"/>
    <p:sldId id="619" r:id="rId200"/>
    <p:sldId id="620" r:id="rId201"/>
    <p:sldId id="621" r:id="rId202"/>
    <p:sldId id="622" r:id="rId203"/>
    <p:sldId id="623" r:id="rId204"/>
    <p:sldId id="625" r:id="rId205"/>
    <p:sldId id="624" r:id="rId206"/>
    <p:sldId id="626" r:id="rId207"/>
    <p:sldId id="381" r:id="rId208"/>
    <p:sldId id="332" r:id="rId209"/>
    <p:sldId id="627" r:id="rId210"/>
    <p:sldId id="628" r:id="rId211"/>
    <p:sldId id="629" r:id="rId212"/>
    <p:sldId id="630" r:id="rId213"/>
    <p:sldId id="631" r:id="rId214"/>
    <p:sldId id="634" r:id="rId215"/>
    <p:sldId id="635" r:id="rId216"/>
    <p:sldId id="633" r:id="rId217"/>
    <p:sldId id="636" r:id="rId218"/>
    <p:sldId id="637" r:id="rId219"/>
    <p:sldId id="638" r:id="rId220"/>
    <p:sldId id="336" r:id="rId221"/>
    <p:sldId id="338" r:id="rId222"/>
    <p:sldId id="382" r:id="rId223"/>
    <p:sldId id="340" r:id="rId224"/>
    <p:sldId id="602" r:id="rId225"/>
    <p:sldId id="520" r:id="rId226"/>
    <p:sldId id="523" r:id="rId227"/>
    <p:sldId id="584" r:id="rId228"/>
    <p:sldId id="525" r:id="rId229"/>
    <p:sldId id="585" r:id="rId230"/>
    <p:sldId id="526" r:id="rId231"/>
    <p:sldId id="527" r:id="rId232"/>
    <p:sldId id="586" r:id="rId233"/>
    <p:sldId id="528" r:id="rId234"/>
    <p:sldId id="529" r:id="rId235"/>
    <p:sldId id="530" r:id="rId236"/>
    <p:sldId id="531" r:id="rId237"/>
    <p:sldId id="598" r:id="rId238"/>
    <p:sldId id="599" r:id="rId239"/>
    <p:sldId id="600" r:id="rId240"/>
    <p:sldId id="532" r:id="rId241"/>
    <p:sldId id="640" r:id="rId242"/>
    <p:sldId id="639" r:id="rId243"/>
    <p:sldId id="512" r:id="rId244"/>
    <p:sldId id="551" r:id="rId245"/>
    <p:sldId id="513" r:id="rId246"/>
    <p:sldId id="547" r:id="rId247"/>
    <p:sldId id="316" r:id="rId248"/>
    <p:sldId id="539" r:id="rId249"/>
    <p:sldId id="533" r:id="rId250"/>
    <p:sldId id="541" r:id="rId251"/>
    <p:sldId id="540" r:id="rId252"/>
    <p:sldId id="542" r:id="rId253"/>
    <p:sldId id="546" r:id="rId254"/>
    <p:sldId id="543" r:id="rId255"/>
    <p:sldId id="544" r:id="rId256"/>
    <p:sldId id="548" r:id="rId257"/>
    <p:sldId id="534" r:id="rId258"/>
    <p:sldId id="545" r:id="rId259"/>
    <p:sldId id="535" r:id="rId260"/>
    <p:sldId id="536" r:id="rId261"/>
    <p:sldId id="549" r:id="rId262"/>
    <p:sldId id="537" r:id="rId263"/>
    <p:sldId id="553" r:id="rId264"/>
    <p:sldId id="555" r:id="rId265"/>
    <p:sldId id="554" r:id="rId266"/>
    <p:sldId id="556" r:id="rId267"/>
    <p:sldId id="552" r:id="rId268"/>
    <p:sldId id="575" r:id="rId269"/>
    <p:sldId id="574" r:id="rId270"/>
    <p:sldId id="560" r:id="rId271"/>
    <p:sldId id="558" r:id="rId272"/>
    <p:sldId id="714" r:id="rId273"/>
    <p:sldId id="323" r:id="rId274"/>
    <p:sldId id="562" r:id="rId275"/>
    <p:sldId id="563" r:id="rId276"/>
    <p:sldId id="566" r:id="rId277"/>
    <p:sldId id="567" r:id="rId278"/>
    <p:sldId id="561" r:id="rId279"/>
    <p:sldId id="564" r:id="rId280"/>
    <p:sldId id="565" r:id="rId281"/>
    <p:sldId id="569" r:id="rId282"/>
    <p:sldId id="570" r:id="rId283"/>
    <p:sldId id="557" r:id="rId284"/>
    <p:sldId id="601" r:id="rId285"/>
    <p:sldId id="719" r:id="rId286"/>
    <p:sldId id="571" r:id="rId287"/>
    <p:sldId id="572" r:id="rId288"/>
    <p:sldId id="559" r:id="rId289"/>
    <p:sldId id="713" r:id="rId290"/>
    <p:sldId id="715" r:id="rId291"/>
    <p:sldId id="716" r:id="rId292"/>
    <p:sldId id="573" r:id="rId293"/>
    <p:sldId id="718" r:id="rId294"/>
    <p:sldId id="712" r:id="rId295"/>
    <p:sldId id="717" r:id="rId296"/>
    <p:sldId id="317" r:id="rId297"/>
    <p:sldId id="318" r:id="rId298"/>
    <p:sldId id="723" r:id="rId299"/>
    <p:sldId id="739" r:id="rId300"/>
    <p:sldId id="740" r:id="rId301"/>
    <p:sldId id="742" r:id="rId302"/>
    <p:sldId id="743" r:id="rId303"/>
    <p:sldId id="724" r:id="rId304"/>
    <p:sldId id="726" r:id="rId305"/>
    <p:sldId id="741" r:id="rId306"/>
    <p:sldId id="744" r:id="rId307"/>
    <p:sldId id="745" r:id="rId308"/>
    <p:sldId id="738" r:id="rId309"/>
    <p:sldId id="720" r:id="rId310"/>
    <p:sldId id="721" r:id="rId311"/>
    <p:sldId id="298" r:id="rId312"/>
    <p:sldId id="320" r:id="rId313"/>
    <p:sldId id="321" r:id="rId314"/>
    <p:sldId id="711" r:id="rId315"/>
    <p:sldId id="697" r:id="rId316"/>
    <p:sldId id="698" r:id="rId317"/>
    <p:sldId id="699" r:id="rId318"/>
    <p:sldId id="700" r:id="rId319"/>
    <p:sldId id="701" r:id="rId320"/>
    <p:sldId id="695" r:id="rId321"/>
    <p:sldId id="694" r:id="rId322"/>
    <p:sldId id="691" r:id="rId323"/>
    <p:sldId id="692" r:id="rId324"/>
    <p:sldId id="693" r:id="rId325"/>
    <p:sldId id="689" r:id="rId326"/>
    <p:sldId id="690" r:id="rId327"/>
    <p:sldId id="521" r:id="rId328"/>
    <p:sldId id="522" r:id="rId329"/>
    <p:sldId id="702" r:id="rId330"/>
    <p:sldId id="703" r:id="rId331"/>
    <p:sldId id="704" r:id="rId332"/>
    <p:sldId id="705" r:id="rId333"/>
    <p:sldId id="706" r:id="rId334"/>
    <p:sldId id="707" r:id="rId335"/>
    <p:sldId id="708" r:id="rId336"/>
    <p:sldId id="282" r:id="rId33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eader" id="{912B4D2B-8923-455E-AE33-DEF1919B02A2}">
          <p14:sldIdLst>
            <p14:sldId id="256"/>
            <p14:sldId id="283"/>
            <p14:sldId id="326"/>
          </p14:sldIdLst>
        </p14:section>
        <p14:section name="Overview" id="{C7CF9D09-7B6C-4AED-BCF2-745196FA8F58}">
          <p14:sldIdLst>
            <p14:sldId id="727"/>
            <p14:sldId id="728"/>
            <p14:sldId id="729"/>
            <p14:sldId id="730"/>
            <p14:sldId id="731"/>
            <p14:sldId id="732"/>
            <p14:sldId id="733"/>
            <p14:sldId id="734"/>
            <p14:sldId id="735"/>
            <p14:sldId id="736"/>
            <p14:sldId id="737"/>
          </p14:sldIdLst>
        </p14:section>
        <p14:section name="Activity" id="{049234C4-2EC9-4AA8-B4AA-AC57CD68E36B}">
          <p14:sldIdLst>
            <p14:sldId id="642"/>
            <p14:sldId id="645"/>
            <p14:sldId id="680"/>
            <p14:sldId id="661"/>
            <p14:sldId id="644"/>
            <p14:sldId id="647"/>
            <p14:sldId id="646"/>
            <p14:sldId id="656"/>
            <p14:sldId id="662"/>
            <p14:sldId id="655"/>
            <p14:sldId id="658"/>
            <p14:sldId id="657"/>
            <p14:sldId id="659"/>
            <p14:sldId id="660"/>
            <p14:sldId id="663"/>
            <p14:sldId id="664"/>
            <p14:sldId id="667"/>
            <p14:sldId id="669"/>
            <p14:sldId id="670"/>
            <p14:sldId id="671"/>
            <p14:sldId id="672"/>
            <p14:sldId id="673"/>
            <p14:sldId id="674"/>
            <p14:sldId id="676"/>
            <p14:sldId id="677"/>
            <p14:sldId id="678"/>
            <p14:sldId id="679"/>
          </p14:sldIdLst>
        </p14:section>
        <p14:section name="Project Management" id="{1D5B8639-0B7B-43B1-BDD5-F91019F4FE28}">
          <p14:sldIdLst>
            <p14:sldId id="313"/>
            <p14:sldId id="343"/>
            <p14:sldId id="417"/>
            <p14:sldId id="476"/>
            <p14:sldId id="345"/>
            <p14:sldId id="349"/>
          </p14:sldIdLst>
        </p14:section>
        <p14:section name="Project charter" id="{E47F1FD3-14F5-4559-A9B4-7102979754A7}">
          <p14:sldIdLst>
            <p14:sldId id="376"/>
            <p14:sldId id="350"/>
            <p14:sldId id="351"/>
            <p14:sldId id="352"/>
            <p14:sldId id="371"/>
            <p14:sldId id="427"/>
            <p14:sldId id="428"/>
            <p14:sldId id="429"/>
            <p14:sldId id="430"/>
            <p14:sldId id="431"/>
            <p14:sldId id="432"/>
            <p14:sldId id="433"/>
          </p14:sldIdLst>
        </p14:section>
        <p14:section name="project part" id="{1512D1FA-45F1-420E-8165-C6363BF7668F}">
          <p14:sldIdLst>
            <p14:sldId id="412"/>
            <p14:sldId id="434"/>
            <p14:sldId id="435"/>
            <p14:sldId id="436"/>
            <p14:sldId id="414"/>
            <p14:sldId id="354"/>
            <p14:sldId id="365"/>
            <p14:sldId id="415"/>
          </p14:sldIdLst>
        </p14:section>
        <p14:section name="Project floating menu" id="{E682F172-6848-4FA2-82A7-E97941059641}">
          <p14:sldIdLst>
            <p14:sldId id="413"/>
            <p14:sldId id="405"/>
            <p14:sldId id="451"/>
            <p14:sldId id="406"/>
            <p14:sldId id="452"/>
            <p14:sldId id="407"/>
            <p14:sldId id="453"/>
            <p14:sldId id="408"/>
          </p14:sldIdLst>
        </p14:section>
        <p14:section name="Project Schedule" id="{0E020500-50F3-4F60-B582-B3EB641471E7}">
          <p14:sldIdLst>
            <p14:sldId id="418"/>
            <p14:sldId id="419"/>
            <p14:sldId id="423"/>
            <p14:sldId id="424"/>
            <p14:sldId id="437"/>
            <p14:sldId id="420"/>
            <p14:sldId id="438"/>
          </p14:sldIdLst>
        </p14:section>
        <p14:section name="Project Task Management" id="{56944B2E-79F2-4C44-A346-74BEDB2F6E20}">
          <p14:sldIdLst>
            <p14:sldId id="383"/>
            <p14:sldId id="443"/>
            <p14:sldId id="448"/>
            <p14:sldId id="477"/>
            <p14:sldId id="416"/>
            <p14:sldId id="393"/>
            <p14:sldId id="355"/>
            <p14:sldId id="404"/>
            <p14:sldId id="455"/>
            <p14:sldId id="458"/>
            <p14:sldId id="449"/>
            <p14:sldId id="397"/>
            <p14:sldId id="403"/>
            <p14:sldId id="478"/>
            <p14:sldId id="480"/>
            <p14:sldId id="481"/>
            <p14:sldId id="450"/>
            <p14:sldId id="409"/>
            <p14:sldId id="475"/>
            <p14:sldId id="482"/>
            <p14:sldId id="488"/>
            <p14:sldId id="470"/>
            <p14:sldId id="460"/>
            <p14:sldId id="472"/>
            <p14:sldId id="486"/>
            <p14:sldId id="399"/>
            <p14:sldId id="648"/>
            <p14:sldId id="709"/>
            <p14:sldId id="651"/>
            <p14:sldId id="650"/>
            <p14:sldId id="425"/>
            <p14:sldId id="483"/>
            <p14:sldId id="461"/>
            <p14:sldId id="487"/>
            <p14:sldId id="471"/>
            <p14:sldId id="484"/>
            <p14:sldId id="441"/>
            <p14:sldId id="463"/>
            <p14:sldId id="473"/>
            <p14:sldId id="485"/>
            <p14:sldId id="426"/>
            <p14:sldId id="652"/>
            <p14:sldId id="710"/>
            <p14:sldId id="653"/>
            <p14:sldId id="654"/>
          </p14:sldIdLst>
        </p14:section>
        <p14:section name="Gate Review" id="{16166DD7-7B43-4FE9-9041-4B551EEA47BF}">
          <p14:sldIdLst>
            <p14:sldId id="643"/>
            <p14:sldId id="683"/>
            <p14:sldId id="686"/>
            <p14:sldId id="696"/>
            <p14:sldId id="687"/>
            <p14:sldId id="688"/>
          </p14:sldIdLst>
        </p14:section>
        <p14:section name="Project Timeline" id="{BE9B1FDD-1C6F-441E-820B-7564660B938E}">
          <p14:sldIdLst>
            <p14:sldId id="384"/>
            <p14:sldId id="356"/>
            <p14:sldId id="505"/>
            <p14:sldId id="490"/>
            <p14:sldId id="491"/>
          </p14:sldIdLst>
        </p14:section>
        <p14:section name="Project Documents" id="{DD0B2739-FA7D-4418-AEF3-53CC40C68C11}">
          <p14:sldIdLst>
            <p14:sldId id="385"/>
            <p14:sldId id="357"/>
            <p14:sldId id="493"/>
            <p14:sldId id="496"/>
            <p14:sldId id="494"/>
            <p14:sldId id="495"/>
          </p14:sldIdLst>
        </p14:section>
        <p14:section name="Project meetings" id="{83A588EA-DAEB-4513-8175-56B550531D0B}">
          <p14:sldIdLst>
            <p14:sldId id="386"/>
            <p14:sldId id="347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</p14:sldIdLst>
        </p14:section>
        <p14:section name="Project issue" id="{344368CE-6DD7-4530-936F-5B51E3EDA9A1}">
          <p14:sldIdLst>
            <p14:sldId id="387"/>
            <p14:sldId id="348"/>
            <p14:sldId id="507"/>
            <p14:sldId id="508"/>
            <p14:sldId id="506"/>
            <p14:sldId id="509"/>
            <p14:sldId id="666"/>
            <p14:sldId id="665"/>
          </p14:sldIdLst>
        </p14:section>
        <p14:section name="project change history" id="{CB93023F-3671-4F20-800C-097DE9367CFA}">
          <p14:sldIdLst>
            <p14:sldId id="388"/>
            <p14:sldId id="358"/>
            <p14:sldId id="510"/>
            <p14:sldId id="511"/>
          </p14:sldIdLst>
        </p14:section>
        <p14:section name="System Setup" id="{387BB0BB-B64F-4C2E-BB7E-5CAD322E8012}">
          <p14:sldIdLst>
            <p14:sldId id="378"/>
            <p14:sldId id="284"/>
            <p14:sldId id="517"/>
            <p14:sldId id="285"/>
            <p14:sldId id="300"/>
            <p14:sldId id="591"/>
            <p14:sldId id="592"/>
            <p14:sldId id="594"/>
            <p14:sldId id="595"/>
            <p14:sldId id="596"/>
            <p14:sldId id="587"/>
            <p14:sldId id="588"/>
            <p14:sldId id="590"/>
            <p14:sldId id="519"/>
            <p14:sldId id="593"/>
            <p14:sldId id="603"/>
            <p14:sldId id="379"/>
            <p14:sldId id="303"/>
            <p14:sldId id="304"/>
            <p14:sldId id="607"/>
            <p14:sldId id="608"/>
            <p14:sldId id="609"/>
            <p14:sldId id="610"/>
            <p14:sldId id="611"/>
            <p14:sldId id="613"/>
            <p14:sldId id="614"/>
            <p14:sldId id="615"/>
            <p14:sldId id="617"/>
            <p14:sldId id="380"/>
            <p14:sldId id="309"/>
            <p14:sldId id="310"/>
            <p14:sldId id="618"/>
            <p14:sldId id="619"/>
            <p14:sldId id="620"/>
            <p14:sldId id="621"/>
            <p14:sldId id="622"/>
            <p14:sldId id="623"/>
            <p14:sldId id="625"/>
            <p14:sldId id="624"/>
            <p14:sldId id="626"/>
            <p14:sldId id="381"/>
            <p14:sldId id="332"/>
            <p14:sldId id="627"/>
            <p14:sldId id="628"/>
            <p14:sldId id="629"/>
            <p14:sldId id="630"/>
            <p14:sldId id="631"/>
            <p14:sldId id="634"/>
            <p14:sldId id="635"/>
            <p14:sldId id="633"/>
            <p14:sldId id="636"/>
            <p14:sldId id="637"/>
            <p14:sldId id="638"/>
            <p14:sldId id="336"/>
            <p14:sldId id="338"/>
            <p14:sldId id="382"/>
            <p14:sldId id="340"/>
            <p14:sldId id="602"/>
            <p14:sldId id="520"/>
            <p14:sldId id="523"/>
            <p14:sldId id="584"/>
            <p14:sldId id="525"/>
            <p14:sldId id="585"/>
            <p14:sldId id="526"/>
            <p14:sldId id="527"/>
            <p14:sldId id="586"/>
            <p14:sldId id="528"/>
            <p14:sldId id="529"/>
            <p14:sldId id="530"/>
            <p14:sldId id="531"/>
            <p14:sldId id="598"/>
            <p14:sldId id="599"/>
            <p14:sldId id="600"/>
            <p14:sldId id="532"/>
            <p14:sldId id="640"/>
            <p14:sldId id="639"/>
          </p14:sldIdLst>
        </p14:section>
        <p14:section name="Supplier Management" id="{674F5C6A-EE1E-40B3-AAF1-00F4A5305DCD}">
          <p14:sldIdLst>
            <p14:sldId id="512"/>
            <p14:sldId id="551"/>
            <p14:sldId id="513"/>
            <p14:sldId id="547"/>
            <p14:sldId id="316"/>
            <p14:sldId id="539"/>
            <p14:sldId id="533"/>
            <p14:sldId id="541"/>
            <p14:sldId id="540"/>
            <p14:sldId id="542"/>
            <p14:sldId id="546"/>
            <p14:sldId id="543"/>
            <p14:sldId id="544"/>
            <p14:sldId id="548"/>
            <p14:sldId id="534"/>
            <p14:sldId id="545"/>
            <p14:sldId id="535"/>
            <p14:sldId id="536"/>
            <p14:sldId id="549"/>
            <p14:sldId id="537"/>
            <p14:sldId id="553"/>
            <p14:sldId id="555"/>
            <p14:sldId id="554"/>
            <p14:sldId id="556"/>
            <p14:sldId id="552"/>
          </p14:sldIdLst>
        </p14:section>
        <p14:section name="Advanced Settings" id="{904E96AB-C6D8-4DD4-97E9-9F3C861DF43C}">
          <p14:sldIdLst>
            <p14:sldId id="575"/>
            <p14:sldId id="574"/>
            <p14:sldId id="560"/>
            <p14:sldId id="558"/>
            <p14:sldId id="714"/>
            <p14:sldId id="323"/>
            <p14:sldId id="562"/>
            <p14:sldId id="563"/>
            <p14:sldId id="566"/>
            <p14:sldId id="567"/>
            <p14:sldId id="561"/>
            <p14:sldId id="564"/>
            <p14:sldId id="565"/>
            <p14:sldId id="569"/>
            <p14:sldId id="570"/>
            <p14:sldId id="557"/>
            <p14:sldId id="601"/>
            <p14:sldId id="719"/>
            <p14:sldId id="571"/>
            <p14:sldId id="572"/>
            <p14:sldId id="559"/>
            <p14:sldId id="713"/>
            <p14:sldId id="715"/>
            <p14:sldId id="716"/>
            <p14:sldId id="573"/>
            <p14:sldId id="718"/>
            <p14:sldId id="712"/>
            <p14:sldId id="717"/>
          </p14:sldIdLst>
        </p14:section>
        <p14:section name="Report Management" id="{347C2D87-CAF5-4D86-8AD3-08C2AF92BE84}">
          <p14:sldIdLst>
            <p14:sldId id="317"/>
          </p14:sldIdLst>
        </p14:section>
        <p14:section name="User Account" id="{4BA3C00D-1172-4827-A906-BB875EE46F8B}">
          <p14:sldIdLst>
            <p14:sldId id="318"/>
            <p14:sldId id="723"/>
            <p14:sldId id="739"/>
            <p14:sldId id="740"/>
            <p14:sldId id="742"/>
            <p14:sldId id="743"/>
            <p14:sldId id="724"/>
            <p14:sldId id="726"/>
            <p14:sldId id="741"/>
            <p14:sldId id="744"/>
            <p14:sldId id="745"/>
            <p14:sldId id="738"/>
          </p14:sldIdLst>
        </p14:section>
        <p14:section name="Integration" id="{69707C37-E820-414F-BD9E-A449AB978095}">
          <p14:sldIdLst>
            <p14:sldId id="720"/>
            <p14:sldId id="721"/>
          </p14:sldIdLst>
        </p14:section>
        <p14:section name="UI&amp;UX" id="{661B0896-0398-4E2D-9B21-8FA13E5B037C}">
          <p14:sldIdLst>
            <p14:sldId id="298"/>
          </p14:sldIdLst>
        </p14:section>
        <p14:section name="Supplier Portal Agent" id="{353D8E78-1658-444C-B25F-D38630240A5B}">
          <p14:sldIdLst>
            <p14:sldId id="320"/>
          </p14:sldIdLst>
        </p14:section>
        <p14:section name="Ending" id="{7EE9AD60-C14A-4C79-8F92-E3C089C0DC7A}">
          <p14:sldIdLst>
            <p14:sldId id="321"/>
            <p14:sldId id="711"/>
            <p14:sldId id="697"/>
            <p14:sldId id="698"/>
            <p14:sldId id="699"/>
            <p14:sldId id="700"/>
            <p14:sldId id="701"/>
            <p14:sldId id="695"/>
            <p14:sldId id="694"/>
            <p14:sldId id="691"/>
            <p14:sldId id="692"/>
            <p14:sldId id="693"/>
            <p14:sldId id="689"/>
            <p14:sldId id="690"/>
            <p14:sldId id="521"/>
            <p14:sldId id="522"/>
            <p14:sldId id="702"/>
            <p14:sldId id="703"/>
            <p14:sldId id="704"/>
            <p14:sldId id="705"/>
            <p14:sldId id="706"/>
            <p14:sldId id="707"/>
            <p14:sldId id="708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8994"/>
    <a:srgbClr val="E9E5DC"/>
    <a:srgbClr val="A4CF65"/>
    <a:srgbClr val="676868"/>
    <a:srgbClr val="6F6A66"/>
    <a:srgbClr val="666664"/>
    <a:srgbClr val="676566"/>
    <a:srgbClr val="686563"/>
    <a:srgbClr val="F8F8F8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38" autoAdjust="0"/>
    <p:restoredTop sz="93566" autoAdjust="0"/>
  </p:normalViewPr>
  <p:slideViewPr>
    <p:cSldViewPr snapToGrid="0">
      <p:cViewPr varScale="1">
        <p:scale>
          <a:sx n="68" d="100"/>
          <a:sy n="68" d="100"/>
        </p:scale>
        <p:origin x="94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99" Type="http://schemas.openxmlformats.org/officeDocument/2006/relationships/slide" Target="slides/slide298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324" Type="http://schemas.openxmlformats.org/officeDocument/2006/relationships/slide" Target="slides/slide323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5" Type="http://schemas.openxmlformats.org/officeDocument/2006/relationships/slide" Target="slides/slide4.xml"/><Relationship Id="rId181" Type="http://schemas.openxmlformats.org/officeDocument/2006/relationships/slide" Target="slides/slide180.xml"/><Relationship Id="rId237" Type="http://schemas.openxmlformats.org/officeDocument/2006/relationships/slide" Target="slides/slide236.xml"/><Relationship Id="rId279" Type="http://schemas.openxmlformats.org/officeDocument/2006/relationships/slide" Target="slides/slide278.xml"/><Relationship Id="rId43" Type="http://schemas.openxmlformats.org/officeDocument/2006/relationships/slide" Target="slides/slide42.xml"/><Relationship Id="rId139" Type="http://schemas.openxmlformats.org/officeDocument/2006/relationships/slide" Target="slides/slide138.xml"/><Relationship Id="rId290" Type="http://schemas.openxmlformats.org/officeDocument/2006/relationships/slide" Target="slides/slide289.xml"/><Relationship Id="rId304" Type="http://schemas.openxmlformats.org/officeDocument/2006/relationships/slide" Target="slides/slide303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48" Type="http://schemas.openxmlformats.org/officeDocument/2006/relationships/slide" Target="slides/slide247.xml"/><Relationship Id="rId12" Type="http://schemas.openxmlformats.org/officeDocument/2006/relationships/slide" Target="slides/slide11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54" Type="http://schemas.openxmlformats.org/officeDocument/2006/relationships/slide" Target="slides/slide53.xml"/><Relationship Id="rId96" Type="http://schemas.openxmlformats.org/officeDocument/2006/relationships/slide" Target="slides/slide95.xml"/><Relationship Id="rId161" Type="http://schemas.openxmlformats.org/officeDocument/2006/relationships/slide" Target="slides/slide160.xml"/><Relationship Id="rId217" Type="http://schemas.openxmlformats.org/officeDocument/2006/relationships/slide" Target="slides/slide216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326" Type="http://schemas.openxmlformats.org/officeDocument/2006/relationships/slide" Target="slides/slide325.xml"/><Relationship Id="rId65" Type="http://schemas.openxmlformats.org/officeDocument/2006/relationships/slide" Target="slides/slide64.xml"/><Relationship Id="rId130" Type="http://schemas.openxmlformats.org/officeDocument/2006/relationships/slide" Target="slides/slide129.xml"/><Relationship Id="rId172" Type="http://schemas.openxmlformats.org/officeDocument/2006/relationships/slide" Target="slides/slide171.xml"/><Relationship Id="rId228" Type="http://schemas.openxmlformats.org/officeDocument/2006/relationships/slide" Target="slides/slide227.xml"/><Relationship Id="rId281" Type="http://schemas.openxmlformats.org/officeDocument/2006/relationships/slide" Target="slides/slide280.xml"/><Relationship Id="rId337" Type="http://schemas.openxmlformats.org/officeDocument/2006/relationships/slide" Target="slides/slide336.xml"/><Relationship Id="rId34" Type="http://schemas.openxmlformats.org/officeDocument/2006/relationships/slide" Target="slides/slide33.xml"/><Relationship Id="rId76" Type="http://schemas.openxmlformats.org/officeDocument/2006/relationships/slide" Target="slides/slide75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83" Type="http://schemas.openxmlformats.org/officeDocument/2006/relationships/slide" Target="slides/slide182.xml"/><Relationship Id="rId239" Type="http://schemas.openxmlformats.org/officeDocument/2006/relationships/slide" Target="slides/slide238.xml"/><Relationship Id="rId250" Type="http://schemas.openxmlformats.org/officeDocument/2006/relationships/slide" Target="slides/slide249.xml"/><Relationship Id="rId292" Type="http://schemas.openxmlformats.org/officeDocument/2006/relationships/slide" Target="slides/slide291.xml"/><Relationship Id="rId306" Type="http://schemas.openxmlformats.org/officeDocument/2006/relationships/slide" Target="slides/slide305.xml"/><Relationship Id="rId45" Type="http://schemas.openxmlformats.org/officeDocument/2006/relationships/slide" Target="slides/slide44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52" Type="http://schemas.openxmlformats.org/officeDocument/2006/relationships/slide" Target="slides/slide151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40" Type="http://schemas.openxmlformats.org/officeDocument/2006/relationships/slide" Target="slides/slide239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282" Type="http://schemas.openxmlformats.org/officeDocument/2006/relationships/slide" Target="slides/slide281.xml"/><Relationship Id="rId317" Type="http://schemas.openxmlformats.org/officeDocument/2006/relationships/slide" Target="slides/slide316.xml"/><Relationship Id="rId33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1" Type="http://schemas.openxmlformats.org/officeDocument/2006/relationships/slide" Target="slides/slide250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293" Type="http://schemas.openxmlformats.org/officeDocument/2006/relationships/slide" Target="slides/slide292.xml"/><Relationship Id="rId307" Type="http://schemas.openxmlformats.org/officeDocument/2006/relationships/slide" Target="slides/slide306.xml"/><Relationship Id="rId328" Type="http://schemas.openxmlformats.org/officeDocument/2006/relationships/slide" Target="slides/slide327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slide" Target="slides/slide24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283" Type="http://schemas.openxmlformats.org/officeDocument/2006/relationships/slide" Target="slides/slide282.xml"/><Relationship Id="rId318" Type="http://schemas.openxmlformats.org/officeDocument/2006/relationships/slide" Target="slides/slide317.xml"/><Relationship Id="rId339" Type="http://schemas.openxmlformats.org/officeDocument/2006/relationships/presProps" Target="presProps.xml"/><Relationship Id="rId78" Type="http://schemas.openxmlformats.org/officeDocument/2006/relationships/slide" Target="slides/slide77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64" Type="http://schemas.openxmlformats.org/officeDocument/2006/relationships/slide" Target="slides/slide163.xml"/><Relationship Id="rId185" Type="http://schemas.openxmlformats.org/officeDocument/2006/relationships/slide" Target="slides/slide184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slide" Target="slides/slide251.xml"/><Relationship Id="rId273" Type="http://schemas.openxmlformats.org/officeDocument/2006/relationships/slide" Target="slides/slide272.xml"/><Relationship Id="rId294" Type="http://schemas.openxmlformats.org/officeDocument/2006/relationships/slide" Target="slides/slide293.xml"/><Relationship Id="rId308" Type="http://schemas.openxmlformats.org/officeDocument/2006/relationships/slide" Target="slides/slide307.xml"/><Relationship Id="rId329" Type="http://schemas.openxmlformats.org/officeDocument/2006/relationships/slide" Target="slides/slide328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340" Type="http://schemas.openxmlformats.org/officeDocument/2006/relationships/viewProps" Target="viewProps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284" Type="http://schemas.openxmlformats.org/officeDocument/2006/relationships/slide" Target="slides/slide283.xml"/><Relationship Id="rId319" Type="http://schemas.openxmlformats.org/officeDocument/2006/relationships/slide" Target="slides/slide318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330" Type="http://schemas.openxmlformats.org/officeDocument/2006/relationships/slide" Target="slides/slide329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4" Type="http://schemas.openxmlformats.org/officeDocument/2006/relationships/slide" Target="slides/slide273.xml"/><Relationship Id="rId295" Type="http://schemas.openxmlformats.org/officeDocument/2006/relationships/slide" Target="slides/slide294.xml"/><Relationship Id="rId309" Type="http://schemas.openxmlformats.org/officeDocument/2006/relationships/slide" Target="slides/slide308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320" Type="http://schemas.openxmlformats.org/officeDocument/2006/relationships/slide" Target="slides/slide319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341" Type="http://schemas.openxmlformats.org/officeDocument/2006/relationships/theme" Target="theme/theme1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285" Type="http://schemas.openxmlformats.org/officeDocument/2006/relationships/slide" Target="slides/slide28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310" Type="http://schemas.openxmlformats.org/officeDocument/2006/relationships/slide" Target="slides/slide309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331" Type="http://schemas.openxmlformats.org/officeDocument/2006/relationships/slide" Target="slides/slide330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296" Type="http://schemas.openxmlformats.org/officeDocument/2006/relationships/slide" Target="slides/slide295.xml"/><Relationship Id="rId300" Type="http://schemas.openxmlformats.org/officeDocument/2006/relationships/slide" Target="slides/slide299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321" Type="http://schemas.openxmlformats.org/officeDocument/2006/relationships/slide" Target="slides/slide320.xml"/><Relationship Id="rId342" Type="http://schemas.openxmlformats.org/officeDocument/2006/relationships/tableStyles" Target="tableStyles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286" Type="http://schemas.openxmlformats.org/officeDocument/2006/relationships/slide" Target="slides/slide285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311" Type="http://schemas.openxmlformats.org/officeDocument/2006/relationships/slide" Target="slides/slide310.xml"/><Relationship Id="rId332" Type="http://schemas.openxmlformats.org/officeDocument/2006/relationships/slide" Target="slides/slide331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slide" Target="slides/slide275.xml"/><Relationship Id="rId297" Type="http://schemas.openxmlformats.org/officeDocument/2006/relationships/slide" Target="slides/slide296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301" Type="http://schemas.openxmlformats.org/officeDocument/2006/relationships/slide" Target="slides/slide300.xml"/><Relationship Id="rId322" Type="http://schemas.openxmlformats.org/officeDocument/2006/relationships/slide" Target="slides/slide32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287" Type="http://schemas.openxmlformats.org/officeDocument/2006/relationships/slide" Target="slides/slide286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312" Type="http://schemas.openxmlformats.org/officeDocument/2006/relationships/slide" Target="slides/slide311.xml"/><Relationship Id="rId333" Type="http://schemas.openxmlformats.org/officeDocument/2006/relationships/slide" Target="slides/slide332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277" Type="http://schemas.openxmlformats.org/officeDocument/2006/relationships/slide" Target="slides/slide276.xml"/><Relationship Id="rId298" Type="http://schemas.openxmlformats.org/officeDocument/2006/relationships/slide" Target="slides/slide297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302" Type="http://schemas.openxmlformats.org/officeDocument/2006/relationships/slide" Target="slides/slide301.xml"/><Relationship Id="rId323" Type="http://schemas.openxmlformats.org/officeDocument/2006/relationships/slide" Target="slides/slide322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288" Type="http://schemas.openxmlformats.org/officeDocument/2006/relationships/slide" Target="slides/slide287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313" Type="http://schemas.openxmlformats.org/officeDocument/2006/relationships/slide" Target="slides/slide312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334" Type="http://schemas.openxmlformats.org/officeDocument/2006/relationships/slide" Target="slides/slide333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slide" Target="slides/slide277.xml"/><Relationship Id="rId303" Type="http://schemas.openxmlformats.org/officeDocument/2006/relationships/slide" Target="slides/slide302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289" Type="http://schemas.openxmlformats.org/officeDocument/2006/relationships/slide" Target="slides/slide288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314" Type="http://schemas.openxmlformats.org/officeDocument/2006/relationships/slide" Target="slides/slide313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Relationship Id="rId258" Type="http://schemas.openxmlformats.org/officeDocument/2006/relationships/slide" Target="slides/slide257.xml"/><Relationship Id="rId22" Type="http://schemas.openxmlformats.org/officeDocument/2006/relationships/slide" Target="slides/slide21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171" Type="http://schemas.openxmlformats.org/officeDocument/2006/relationships/slide" Target="slides/slide170.xml"/><Relationship Id="rId227" Type="http://schemas.openxmlformats.org/officeDocument/2006/relationships/slide" Target="slides/slide226.xml"/><Relationship Id="rId269" Type="http://schemas.openxmlformats.org/officeDocument/2006/relationships/slide" Target="slides/slide268.xml"/><Relationship Id="rId33" Type="http://schemas.openxmlformats.org/officeDocument/2006/relationships/slide" Target="slides/slide32.xml"/><Relationship Id="rId129" Type="http://schemas.openxmlformats.org/officeDocument/2006/relationships/slide" Target="slides/slide128.xml"/><Relationship Id="rId280" Type="http://schemas.openxmlformats.org/officeDocument/2006/relationships/slide" Target="slides/slide279.xml"/><Relationship Id="rId336" Type="http://schemas.openxmlformats.org/officeDocument/2006/relationships/slide" Target="slides/slide335.xml"/><Relationship Id="rId75" Type="http://schemas.openxmlformats.org/officeDocument/2006/relationships/slide" Target="slides/slide74.xml"/><Relationship Id="rId140" Type="http://schemas.openxmlformats.org/officeDocument/2006/relationships/slide" Target="slides/slide139.xml"/><Relationship Id="rId182" Type="http://schemas.openxmlformats.org/officeDocument/2006/relationships/slide" Target="slides/slide181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91" Type="http://schemas.openxmlformats.org/officeDocument/2006/relationships/slide" Target="slides/slide290.xml"/><Relationship Id="rId305" Type="http://schemas.openxmlformats.org/officeDocument/2006/relationships/slide" Target="slides/slide304.xml"/><Relationship Id="rId44" Type="http://schemas.openxmlformats.org/officeDocument/2006/relationships/slide" Target="slides/slide43.xml"/><Relationship Id="rId86" Type="http://schemas.openxmlformats.org/officeDocument/2006/relationships/slide" Target="slides/slide85.xml"/><Relationship Id="rId151" Type="http://schemas.openxmlformats.org/officeDocument/2006/relationships/slide" Target="slides/slide150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316" Type="http://schemas.openxmlformats.org/officeDocument/2006/relationships/slide" Target="slides/slide315.xml"/><Relationship Id="rId55" Type="http://schemas.openxmlformats.org/officeDocument/2006/relationships/slide" Target="slides/slide54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62" Type="http://schemas.openxmlformats.org/officeDocument/2006/relationships/slide" Target="slides/slide161.xml"/><Relationship Id="rId218" Type="http://schemas.openxmlformats.org/officeDocument/2006/relationships/slide" Target="slides/slide217.xml"/><Relationship Id="rId271" Type="http://schemas.openxmlformats.org/officeDocument/2006/relationships/slide" Target="slides/slide270.xml"/><Relationship Id="rId24" Type="http://schemas.openxmlformats.org/officeDocument/2006/relationships/slide" Target="slides/slide23.xml"/><Relationship Id="rId66" Type="http://schemas.openxmlformats.org/officeDocument/2006/relationships/slide" Target="slides/slide65.xml"/><Relationship Id="rId131" Type="http://schemas.openxmlformats.org/officeDocument/2006/relationships/slide" Target="slides/slide130.xml"/><Relationship Id="rId327" Type="http://schemas.openxmlformats.org/officeDocument/2006/relationships/slide" Target="slides/slide326.xml"/><Relationship Id="rId173" Type="http://schemas.openxmlformats.org/officeDocument/2006/relationships/slide" Target="slides/slide172.xml"/><Relationship Id="rId229" Type="http://schemas.openxmlformats.org/officeDocument/2006/relationships/slide" Target="slides/slide22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1DB90A-2663-4EF0-AFD0-7B11C4851221}" type="doc">
      <dgm:prSet loTypeId="urn:microsoft.com/office/officeart/2005/8/layout/hChevron3" loCatId="process" qsTypeId="urn:microsoft.com/office/officeart/2005/8/quickstyle/simple1" qsCatId="simple" csTypeId="urn:microsoft.com/office/officeart/2005/8/colors/colorful1" csCatId="colorful" phldr="1"/>
      <dgm:spPr/>
    </dgm:pt>
    <dgm:pt modelId="{780B5124-AA69-4F60-A52A-E187F938DD30}">
      <dgm:prSet phldrT="[文本]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altLang="zh-CN" dirty="0" smtClean="0"/>
            <a:t>PPQP</a:t>
          </a:r>
          <a:endParaRPr lang="zh-CN" altLang="en-US" dirty="0"/>
        </a:p>
      </dgm:t>
    </dgm:pt>
    <dgm:pt modelId="{500CABC0-9056-443B-BD98-6D769EAD67F4}" type="parTrans" cxnId="{6C64A065-C294-4F9F-A0FB-845CA57F9744}">
      <dgm:prSet/>
      <dgm:spPr/>
      <dgm:t>
        <a:bodyPr/>
        <a:lstStyle/>
        <a:p>
          <a:endParaRPr lang="zh-CN" altLang="en-US"/>
        </a:p>
      </dgm:t>
    </dgm:pt>
    <dgm:pt modelId="{B89B8C83-A11E-4D7C-8A8F-A5175F573443}" type="sibTrans" cxnId="{6C64A065-C294-4F9F-A0FB-845CA57F9744}">
      <dgm:prSet/>
      <dgm:spPr/>
      <dgm:t>
        <a:bodyPr/>
        <a:lstStyle/>
        <a:p>
          <a:endParaRPr lang="zh-CN" altLang="en-US"/>
        </a:p>
      </dgm:t>
    </dgm:pt>
    <dgm:pt modelId="{C8796372-ED65-41AA-89C7-903C4271CF48}">
      <dgm:prSet phldrT="[文本]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altLang="zh-CN" dirty="0" smtClean="0"/>
            <a:t>APQP</a:t>
          </a:r>
          <a:endParaRPr lang="zh-CN" altLang="en-US" dirty="0"/>
        </a:p>
      </dgm:t>
    </dgm:pt>
    <dgm:pt modelId="{89A8F6EC-82F5-40A5-986C-559E33D3E492}" type="parTrans" cxnId="{99690022-75D3-4C56-8C83-F44FA915DFD1}">
      <dgm:prSet/>
      <dgm:spPr/>
      <dgm:t>
        <a:bodyPr/>
        <a:lstStyle/>
        <a:p>
          <a:endParaRPr lang="zh-CN" altLang="en-US"/>
        </a:p>
      </dgm:t>
    </dgm:pt>
    <dgm:pt modelId="{58112746-3089-4ED9-A576-81F7D8D8C171}" type="sibTrans" cxnId="{99690022-75D3-4C56-8C83-F44FA915DFD1}">
      <dgm:prSet/>
      <dgm:spPr/>
      <dgm:t>
        <a:bodyPr/>
        <a:lstStyle/>
        <a:p>
          <a:endParaRPr lang="zh-CN" altLang="en-US"/>
        </a:p>
      </dgm:t>
    </dgm:pt>
    <dgm:pt modelId="{53AC6C5A-6569-447D-9BA7-EAE8FA4C4EAF}">
      <dgm:prSet phldrT="[文本]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altLang="zh-CN" dirty="0" smtClean="0"/>
            <a:t>PPAP</a:t>
          </a:r>
          <a:endParaRPr lang="zh-CN" altLang="en-US" dirty="0"/>
        </a:p>
      </dgm:t>
    </dgm:pt>
    <dgm:pt modelId="{22056F3F-9899-4B66-98A4-6D0B1EB77119}" type="parTrans" cxnId="{92AAF277-CF5F-4127-BDFA-388CCACA6E71}">
      <dgm:prSet/>
      <dgm:spPr/>
      <dgm:t>
        <a:bodyPr/>
        <a:lstStyle/>
        <a:p>
          <a:endParaRPr lang="zh-CN" altLang="en-US"/>
        </a:p>
      </dgm:t>
    </dgm:pt>
    <dgm:pt modelId="{6717D46B-C942-4D7E-9C1D-0F7C85CA9341}" type="sibTrans" cxnId="{92AAF277-CF5F-4127-BDFA-388CCACA6E71}">
      <dgm:prSet/>
      <dgm:spPr/>
      <dgm:t>
        <a:bodyPr/>
        <a:lstStyle/>
        <a:p>
          <a:endParaRPr lang="zh-CN" altLang="en-US"/>
        </a:p>
      </dgm:t>
    </dgm:pt>
    <dgm:pt modelId="{6D787828-75CF-4047-84A3-7CE2AFCF4246}" type="pres">
      <dgm:prSet presAssocID="{FA1DB90A-2663-4EF0-AFD0-7B11C4851221}" presName="Name0" presStyleCnt="0">
        <dgm:presLayoutVars>
          <dgm:dir/>
          <dgm:resizeHandles val="exact"/>
        </dgm:presLayoutVars>
      </dgm:prSet>
      <dgm:spPr/>
    </dgm:pt>
    <dgm:pt modelId="{BF78A014-AE7E-46DC-BAF7-636BF857617A}" type="pres">
      <dgm:prSet presAssocID="{780B5124-AA69-4F60-A52A-E187F938DD30}" presName="parTxOnly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2A41FFE-FE8C-450A-9D61-36849FADF3A7}" type="pres">
      <dgm:prSet presAssocID="{B89B8C83-A11E-4D7C-8A8F-A5175F573443}" presName="parSpace" presStyleCnt="0"/>
      <dgm:spPr/>
    </dgm:pt>
    <dgm:pt modelId="{87041AB3-EA7B-4CFE-B0DE-934F892B9D81}" type="pres">
      <dgm:prSet presAssocID="{C8796372-ED65-41AA-89C7-903C4271CF48}" presName="parTxOnly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20E460C-9DD5-407B-A025-3294EDFF4B9A}" type="pres">
      <dgm:prSet presAssocID="{58112746-3089-4ED9-A576-81F7D8D8C171}" presName="parSpace" presStyleCnt="0"/>
      <dgm:spPr/>
    </dgm:pt>
    <dgm:pt modelId="{611C32C9-0EDE-4D48-8FF5-B8A4415F55AF}" type="pres">
      <dgm:prSet presAssocID="{53AC6C5A-6569-447D-9BA7-EAE8FA4C4EAF}" presName="parTxOnly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9EFF359E-5F57-451E-9C15-F31C0FD7DAA0}" type="presOf" srcId="{780B5124-AA69-4F60-A52A-E187F938DD30}" destId="{BF78A014-AE7E-46DC-BAF7-636BF857617A}" srcOrd="0" destOrd="0" presId="urn:microsoft.com/office/officeart/2005/8/layout/hChevron3"/>
    <dgm:cxn modelId="{99690022-75D3-4C56-8C83-F44FA915DFD1}" srcId="{FA1DB90A-2663-4EF0-AFD0-7B11C4851221}" destId="{C8796372-ED65-41AA-89C7-903C4271CF48}" srcOrd="1" destOrd="0" parTransId="{89A8F6EC-82F5-40A5-986C-559E33D3E492}" sibTransId="{58112746-3089-4ED9-A576-81F7D8D8C171}"/>
    <dgm:cxn modelId="{45F5C9B0-51F9-44EC-98E9-37FC7BFBF490}" type="presOf" srcId="{53AC6C5A-6569-447D-9BA7-EAE8FA4C4EAF}" destId="{611C32C9-0EDE-4D48-8FF5-B8A4415F55AF}" srcOrd="0" destOrd="0" presId="urn:microsoft.com/office/officeart/2005/8/layout/hChevron3"/>
    <dgm:cxn modelId="{117823B8-7FB7-467B-BB36-37463C1478EE}" type="presOf" srcId="{C8796372-ED65-41AA-89C7-903C4271CF48}" destId="{87041AB3-EA7B-4CFE-B0DE-934F892B9D81}" srcOrd="0" destOrd="0" presId="urn:microsoft.com/office/officeart/2005/8/layout/hChevron3"/>
    <dgm:cxn modelId="{3F6A8B86-8A35-436B-B35C-43706CDAC2BD}" type="presOf" srcId="{FA1DB90A-2663-4EF0-AFD0-7B11C4851221}" destId="{6D787828-75CF-4047-84A3-7CE2AFCF4246}" srcOrd="0" destOrd="0" presId="urn:microsoft.com/office/officeart/2005/8/layout/hChevron3"/>
    <dgm:cxn modelId="{6C64A065-C294-4F9F-A0FB-845CA57F9744}" srcId="{FA1DB90A-2663-4EF0-AFD0-7B11C4851221}" destId="{780B5124-AA69-4F60-A52A-E187F938DD30}" srcOrd="0" destOrd="0" parTransId="{500CABC0-9056-443B-BD98-6D769EAD67F4}" sibTransId="{B89B8C83-A11E-4D7C-8A8F-A5175F573443}"/>
    <dgm:cxn modelId="{92AAF277-CF5F-4127-BDFA-388CCACA6E71}" srcId="{FA1DB90A-2663-4EF0-AFD0-7B11C4851221}" destId="{53AC6C5A-6569-447D-9BA7-EAE8FA4C4EAF}" srcOrd="2" destOrd="0" parTransId="{22056F3F-9899-4B66-98A4-6D0B1EB77119}" sibTransId="{6717D46B-C942-4D7E-9C1D-0F7C85CA9341}"/>
    <dgm:cxn modelId="{0379DC01-89BC-4B32-9553-5C7626B59AC2}" type="presParOf" srcId="{6D787828-75CF-4047-84A3-7CE2AFCF4246}" destId="{BF78A014-AE7E-46DC-BAF7-636BF857617A}" srcOrd="0" destOrd="0" presId="urn:microsoft.com/office/officeart/2005/8/layout/hChevron3"/>
    <dgm:cxn modelId="{DC078A4A-CEBB-4F00-BD98-C493CFA20B77}" type="presParOf" srcId="{6D787828-75CF-4047-84A3-7CE2AFCF4246}" destId="{92A41FFE-FE8C-450A-9D61-36849FADF3A7}" srcOrd="1" destOrd="0" presId="urn:microsoft.com/office/officeart/2005/8/layout/hChevron3"/>
    <dgm:cxn modelId="{6F51EFEB-8E7F-4ABD-8341-E0311172801C}" type="presParOf" srcId="{6D787828-75CF-4047-84A3-7CE2AFCF4246}" destId="{87041AB3-EA7B-4CFE-B0DE-934F892B9D81}" srcOrd="2" destOrd="0" presId="urn:microsoft.com/office/officeart/2005/8/layout/hChevron3"/>
    <dgm:cxn modelId="{AE83268B-8372-4B28-84D4-3C71B2392524}" type="presParOf" srcId="{6D787828-75CF-4047-84A3-7CE2AFCF4246}" destId="{A20E460C-9DD5-407B-A025-3294EDFF4B9A}" srcOrd="3" destOrd="0" presId="urn:microsoft.com/office/officeart/2005/8/layout/hChevron3"/>
    <dgm:cxn modelId="{5FDE4575-1C0D-487F-8F3E-075980EF1FCA}" type="presParOf" srcId="{6D787828-75CF-4047-84A3-7CE2AFCF4246}" destId="{611C32C9-0EDE-4D48-8FF5-B8A4415F55AF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B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C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..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B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C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..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/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/>
      <dgm:t>
        <a:bodyPr/>
        <a:lstStyle/>
        <a:p>
          <a:r>
            <a:rPr lang="en-US" altLang="zh-CN" dirty="0" smtClean="0"/>
            <a:t>Plant II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/>
      <dgm:t>
        <a:bodyPr/>
        <a:lstStyle/>
        <a:p>
          <a:r>
            <a:rPr lang="en-US" altLang="zh-CN" dirty="0" smtClean="0"/>
            <a:t>Plant N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..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</dgm:ptLst>
  <dgm:cxnLst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/>
      <dgm:t>
        <a:bodyPr/>
        <a:lstStyle/>
        <a:p>
          <a:r>
            <a:rPr lang="en-US" altLang="zh-CN" dirty="0" smtClean="0"/>
            <a:t>Supplier A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Supplier D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Supplier C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</dgm:ptLst>
  <dgm:cxnLst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/>
      <dgm:t>
        <a:bodyPr/>
        <a:lstStyle/>
        <a:p>
          <a:r>
            <a:rPr lang="en-US" altLang="zh-CN" dirty="0" smtClean="0"/>
            <a:t>YFVE Headquarter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/>
      <dgm:t>
        <a:bodyPr/>
        <a:lstStyle/>
        <a:p>
          <a:r>
            <a:rPr lang="en-US" altLang="zh-CN" dirty="0" smtClean="0"/>
            <a:t>Plant I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altLang="zh-CN" dirty="0" smtClean="0"/>
            <a:t>Supplier A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/>
      <dgm:t>
        <a:bodyPr/>
        <a:lstStyle/>
        <a:p>
          <a:r>
            <a:rPr lang="en-US" altLang="zh-CN" dirty="0" smtClean="0"/>
            <a:t>Plant II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altLang="zh-CN" dirty="0" smtClean="0"/>
            <a:t>Supplier A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/>
      <dgm:t>
        <a:bodyPr/>
        <a:lstStyle/>
        <a:p>
          <a:r>
            <a:rPr lang="en-US" altLang="zh-CN" dirty="0" smtClean="0"/>
            <a:t>Plant N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altLang="zh-CN" dirty="0" smtClean="0"/>
            <a:t>Supplier C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/>
      <dgm:t>
        <a:bodyPr/>
        <a:lstStyle/>
        <a:p>
          <a:r>
            <a:rPr lang="en-US" altLang="zh-CN" dirty="0" smtClean="0"/>
            <a:t>YFVE Headquarter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/>
      <dgm:t>
        <a:bodyPr/>
        <a:lstStyle/>
        <a:p>
          <a:r>
            <a:rPr lang="en-US" altLang="zh-CN" dirty="0" smtClean="0"/>
            <a:t>Plant I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/>
      <dgm:t>
        <a:bodyPr/>
        <a:lstStyle/>
        <a:p>
          <a:r>
            <a:rPr lang="en-US" altLang="zh-CN" dirty="0" err="1" smtClean="0"/>
            <a:t>Dept</a:t>
          </a:r>
          <a:r>
            <a:rPr lang="en-US" altLang="zh-CN" dirty="0" smtClean="0"/>
            <a:t> A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/>
      <dgm:t>
        <a:bodyPr/>
        <a:lstStyle/>
        <a:p>
          <a:r>
            <a:rPr lang="en-US" altLang="zh-CN" dirty="0" err="1" smtClean="0"/>
            <a:t>Dept</a:t>
          </a:r>
          <a:r>
            <a:rPr lang="en-US" altLang="zh-CN" dirty="0" smtClean="0"/>
            <a:t> B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/>
      <dgm:t>
        <a:bodyPr/>
        <a:lstStyle/>
        <a:p>
          <a:r>
            <a:rPr lang="en-US" altLang="zh-CN" dirty="0" smtClean="0"/>
            <a:t>Plant II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err="1" smtClean="0"/>
            <a:t>Dept</a:t>
          </a:r>
          <a:r>
            <a:rPr lang="en-US" altLang="zh-CN" dirty="0" smtClean="0"/>
            <a:t> A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/>
      <dgm:t>
        <a:bodyPr/>
        <a:lstStyle/>
        <a:p>
          <a:r>
            <a:rPr lang="en-US" altLang="zh-CN" dirty="0" smtClean="0"/>
            <a:t>Plant N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err="1" smtClean="0"/>
            <a:t>Dept</a:t>
          </a:r>
          <a:r>
            <a:rPr lang="en-US" altLang="zh-CN" dirty="0" smtClean="0"/>
            <a:t> B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err="1" smtClean="0"/>
            <a:t>Dept</a:t>
          </a:r>
          <a:r>
            <a:rPr lang="en-US" altLang="zh-CN" dirty="0" smtClean="0"/>
            <a:t> A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/>
      <dgm:t>
        <a:bodyPr/>
        <a:lstStyle/>
        <a:p>
          <a:r>
            <a:rPr lang="en-US" altLang="zh-CN" dirty="0" smtClean="0"/>
            <a:t>Supplier A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Supplier D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Supplier C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/>
      <dgm:t>
        <a:bodyPr/>
        <a:lstStyle/>
        <a:p>
          <a:r>
            <a:rPr lang="en-US" altLang="zh-CN" dirty="0" smtClean="0"/>
            <a:t>Supplier A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Supplier D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Supplier C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3ED7FC5-DCAC-47F9-A020-9B0FA2B24EFA}" type="doc">
      <dgm:prSet loTypeId="urn:microsoft.com/office/officeart/2005/8/layout/vList5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CN" altLang="en-US"/>
        </a:p>
      </dgm:t>
    </dgm:pt>
    <dgm:pt modelId="{4EBE4544-4B05-4E25-8D36-B69D9E7DF198}">
      <dgm:prSet phldrT="[文本]"/>
      <dgm:spPr/>
      <dgm:t>
        <a:bodyPr/>
        <a:lstStyle/>
        <a:p>
          <a:r>
            <a:rPr lang="en-US" altLang="zh-CN" dirty="0" smtClean="0"/>
            <a:t>Suite Admin</a:t>
          </a:r>
          <a:endParaRPr lang="zh-CN" altLang="en-US" dirty="0"/>
        </a:p>
      </dgm:t>
    </dgm:pt>
    <dgm:pt modelId="{CC59909E-CE8D-42E2-BA59-6FA26FFD8ADB}" type="parTrans" cxnId="{798EF683-68DC-4032-AE64-BDA24DC99364}">
      <dgm:prSet/>
      <dgm:spPr/>
      <dgm:t>
        <a:bodyPr/>
        <a:lstStyle/>
        <a:p>
          <a:endParaRPr lang="zh-CN" altLang="en-US"/>
        </a:p>
      </dgm:t>
    </dgm:pt>
    <dgm:pt modelId="{11A80E89-10B0-4662-92AE-8E430003E30A}" type="sibTrans" cxnId="{798EF683-68DC-4032-AE64-BDA24DC99364}">
      <dgm:prSet/>
      <dgm:spPr/>
      <dgm:t>
        <a:bodyPr/>
        <a:lstStyle/>
        <a:p>
          <a:endParaRPr lang="zh-CN" altLang="en-US"/>
        </a:p>
      </dgm:t>
    </dgm:pt>
    <dgm:pt modelId="{BE342E33-313F-4FA1-A327-6A662AD1645E}">
      <dgm:prSet phldrT="[文本]"/>
      <dgm:spPr/>
      <dgm:t>
        <a:bodyPr/>
        <a:lstStyle/>
        <a:p>
          <a:r>
            <a:rPr lang="en-US" altLang="zh-CN" dirty="0" smtClean="0"/>
            <a:t>System administrator, has the most high-level management privileges of the system.</a:t>
          </a:r>
          <a:endParaRPr lang="zh-CN" altLang="en-US" dirty="0"/>
        </a:p>
      </dgm:t>
    </dgm:pt>
    <dgm:pt modelId="{F7A37344-5895-4EBE-8D01-78DE7DDAC530}" type="parTrans" cxnId="{591B77F1-A54E-4746-B510-567D241DBF9C}">
      <dgm:prSet/>
      <dgm:spPr/>
      <dgm:t>
        <a:bodyPr/>
        <a:lstStyle/>
        <a:p>
          <a:endParaRPr lang="zh-CN" altLang="en-US"/>
        </a:p>
      </dgm:t>
    </dgm:pt>
    <dgm:pt modelId="{2EEADB0C-6777-43C7-8B39-58604D066BD1}" type="sibTrans" cxnId="{591B77F1-A54E-4746-B510-567D241DBF9C}">
      <dgm:prSet/>
      <dgm:spPr/>
      <dgm:t>
        <a:bodyPr/>
        <a:lstStyle/>
        <a:p>
          <a:endParaRPr lang="zh-CN" altLang="en-US"/>
        </a:p>
      </dgm:t>
    </dgm:pt>
    <dgm:pt modelId="{653FD92E-F60D-41B0-9293-CB4E03CF946D}">
      <dgm:prSet phldrT="[文本]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r>
            <a:rPr lang="en-US" altLang="zh-CN" strike="sngStrike" dirty="0" smtClean="0"/>
            <a:t>Purchaser</a:t>
          </a:r>
          <a:endParaRPr lang="zh-CN" altLang="en-US" strike="sngStrike" dirty="0"/>
        </a:p>
      </dgm:t>
    </dgm:pt>
    <dgm:pt modelId="{DDBCC996-A26D-4FA2-AD8F-980AEFB4EFEA}" type="parTrans" cxnId="{8F264A3C-9292-4811-B974-6D1A86BE3A07}">
      <dgm:prSet/>
      <dgm:spPr/>
      <dgm:t>
        <a:bodyPr/>
        <a:lstStyle/>
        <a:p>
          <a:endParaRPr lang="zh-CN" altLang="en-US"/>
        </a:p>
      </dgm:t>
    </dgm:pt>
    <dgm:pt modelId="{C7A6444F-BE14-4C9E-B5D6-4E6B3FD44591}" type="sibTrans" cxnId="{8F264A3C-9292-4811-B974-6D1A86BE3A07}">
      <dgm:prSet/>
      <dgm:spPr/>
      <dgm:t>
        <a:bodyPr/>
        <a:lstStyle/>
        <a:p>
          <a:endParaRPr lang="zh-CN" altLang="en-US"/>
        </a:p>
      </dgm:t>
    </dgm:pt>
    <dgm:pt modelId="{04828937-088E-4FE7-B516-8106B3CF1DAD}">
      <dgm:prSet phldrT="[文本]"/>
      <dgm:spPr/>
      <dgm:t>
        <a:bodyPr/>
        <a:lstStyle/>
        <a:p>
          <a:endParaRPr lang="zh-CN" altLang="en-US" dirty="0"/>
        </a:p>
      </dgm:t>
    </dgm:pt>
    <dgm:pt modelId="{F2BFAE6F-E1C5-4DCA-80F1-D103192E7413}" type="parTrans" cxnId="{4B2FC4ED-B1BE-4CA6-9651-7B8E4CDDDD47}">
      <dgm:prSet/>
      <dgm:spPr/>
      <dgm:t>
        <a:bodyPr/>
        <a:lstStyle/>
        <a:p>
          <a:endParaRPr lang="zh-CN" altLang="en-US"/>
        </a:p>
      </dgm:t>
    </dgm:pt>
    <dgm:pt modelId="{E83355FC-B10F-42F7-B962-8FD831F09495}" type="sibTrans" cxnId="{4B2FC4ED-B1BE-4CA6-9651-7B8E4CDDDD47}">
      <dgm:prSet/>
      <dgm:spPr/>
      <dgm:t>
        <a:bodyPr/>
        <a:lstStyle/>
        <a:p>
          <a:endParaRPr lang="zh-CN" altLang="en-US"/>
        </a:p>
      </dgm:t>
    </dgm:pt>
    <dgm:pt modelId="{12F2FA27-3A54-47CB-B928-B211A96B4473}">
      <dgm:prSet phldrT="[文本]"/>
      <dgm:spPr/>
      <dgm:t>
        <a:bodyPr/>
        <a:lstStyle/>
        <a:p>
          <a:r>
            <a:rPr lang="en-US" altLang="zh-CN" dirty="0" smtClean="0"/>
            <a:t>ASDE/SQE Supervisor</a:t>
          </a:r>
          <a:endParaRPr lang="zh-CN" altLang="en-US" dirty="0"/>
        </a:p>
      </dgm:t>
    </dgm:pt>
    <dgm:pt modelId="{408B2183-B15D-416D-87EC-98A021028DFE}" type="parTrans" cxnId="{EA90081C-8E58-48A8-9544-490321D1D51C}">
      <dgm:prSet/>
      <dgm:spPr/>
      <dgm:t>
        <a:bodyPr/>
        <a:lstStyle/>
        <a:p>
          <a:endParaRPr lang="zh-CN" altLang="en-US"/>
        </a:p>
      </dgm:t>
    </dgm:pt>
    <dgm:pt modelId="{28B7717E-E49F-4C75-91D9-3439BF716A8E}" type="sibTrans" cxnId="{EA90081C-8E58-48A8-9544-490321D1D51C}">
      <dgm:prSet/>
      <dgm:spPr/>
      <dgm:t>
        <a:bodyPr/>
        <a:lstStyle/>
        <a:p>
          <a:endParaRPr lang="zh-CN" altLang="en-US"/>
        </a:p>
      </dgm:t>
    </dgm:pt>
    <dgm:pt modelId="{9DB70A7D-89B3-49CC-B5D5-182B95347B8D}">
      <dgm:prSet phldrT="[文本]"/>
      <dgm:spPr/>
      <dgm:t>
        <a:bodyPr/>
        <a:lstStyle/>
        <a:p>
          <a:r>
            <a:rPr lang="en-US" altLang="zh-CN" dirty="0" smtClean="0"/>
            <a:t>Need YFVE to provide</a:t>
          </a:r>
          <a:endParaRPr lang="zh-CN" altLang="en-US" dirty="0"/>
        </a:p>
      </dgm:t>
    </dgm:pt>
    <dgm:pt modelId="{DD97958D-2A85-4A79-82DF-C7E0ABB947B7}" type="parTrans" cxnId="{327126BB-A8B5-4B08-B311-141977E004F8}">
      <dgm:prSet/>
      <dgm:spPr/>
      <dgm:t>
        <a:bodyPr/>
        <a:lstStyle/>
        <a:p>
          <a:endParaRPr lang="zh-CN" altLang="en-US"/>
        </a:p>
      </dgm:t>
    </dgm:pt>
    <dgm:pt modelId="{9CE7FB8B-74B8-493E-9D50-CEA13E0B5524}" type="sibTrans" cxnId="{327126BB-A8B5-4B08-B311-141977E004F8}">
      <dgm:prSet/>
      <dgm:spPr/>
      <dgm:t>
        <a:bodyPr/>
        <a:lstStyle/>
        <a:p>
          <a:endParaRPr lang="zh-CN" altLang="en-US"/>
        </a:p>
      </dgm:t>
    </dgm:pt>
    <dgm:pt modelId="{4E5729E4-5ED6-4993-8F12-3AB9F91E2F92}">
      <dgm:prSet phldrT="[文本]"/>
      <dgm:spPr/>
      <dgm:t>
        <a:bodyPr/>
        <a:lstStyle/>
        <a:p>
          <a:r>
            <a:rPr lang="en-US" altLang="zh-CN" dirty="0" smtClean="0"/>
            <a:t>ASDE/SQE</a:t>
          </a:r>
          <a:endParaRPr lang="zh-CN" altLang="en-US" dirty="0"/>
        </a:p>
      </dgm:t>
    </dgm:pt>
    <dgm:pt modelId="{5041AC11-EA86-4908-B2E9-4708CDB20F5B}" type="parTrans" cxnId="{7D696501-EE2D-4E4C-9E2F-66C86727511B}">
      <dgm:prSet/>
      <dgm:spPr/>
      <dgm:t>
        <a:bodyPr/>
        <a:lstStyle/>
        <a:p>
          <a:endParaRPr lang="zh-CN" altLang="en-US"/>
        </a:p>
      </dgm:t>
    </dgm:pt>
    <dgm:pt modelId="{6D5CD552-1B10-4F6D-9DA3-D1D9643FB4D3}" type="sibTrans" cxnId="{7D696501-EE2D-4E4C-9E2F-66C86727511B}">
      <dgm:prSet/>
      <dgm:spPr/>
      <dgm:t>
        <a:bodyPr/>
        <a:lstStyle/>
        <a:p>
          <a:endParaRPr lang="zh-CN" altLang="en-US"/>
        </a:p>
      </dgm:t>
    </dgm:pt>
    <dgm:pt modelId="{C4F85072-0636-4A90-AE76-FADAAA0C1033}">
      <dgm:prSet phldrT="[文本]"/>
      <dgm:spPr/>
      <dgm:t>
        <a:bodyPr/>
        <a:lstStyle/>
        <a:p>
          <a:r>
            <a:rPr lang="en-US" altLang="zh-CN" dirty="0" smtClean="0"/>
            <a:t>Supplier </a:t>
          </a:r>
          <a:r>
            <a:rPr lang="en-US" altLang="zh-CN" dirty="0" smtClean="0"/>
            <a:t>Manager</a:t>
          </a:r>
          <a:endParaRPr lang="zh-CN" altLang="en-US" dirty="0"/>
        </a:p>
      </dgm:t>
    </dgm:pt>
    <dgm:pt modelId="{5B3B6884-E356-4DBF-A668-7BC155CDAC76}" type="parTrans" cxnId="{D03106B1-7586-4503-994D-9EAB16A80703}">
      <dgm:prSet/>
      <dgm:spPr/>
      <dgm:t>
        <a:bodyPr/>
        <a:lstStyle/>
        <a:p>
          <a:endParaRPr lang="zh-CN" altLang="en-US"/>
        </a:p>
      </dgm:t>
    </dgm:pt>
    <dgm:pt modelId="{D90818AA-5C2F-42EA-870A-B5CDC534DE4F}" type="sibTrans" cxnId="{D03106B1-7586-4503-994D-9EAB16A80703}">
      <dgm:prSet/>
      <dgm:spPr/>
      <dgm:t>
        <a:bodyPr/>
        <a:lstStyle/>
        <a:p>
          <a:endParaRPr lang="zh-CN" altLang="en-US"/>
        </a:p>
      </dgm:t>
    </dgm:pt>
    <dgm:pt modelId="{00F32F83-14C5-491B-8D45-588691D19F3D}">
      <dgm:prSet phldrT="[文本]"/>
      <dgm:spPr/>
      <dgm:t>
        <a:bodyPr/>
        <a:lstStyle/>
        <a:p>
          <a:r>
            <a:rPr lang="en-US" altLang="zh-CN" dirty="0" smtClean="0"/>
            <a:t>Need YFVE to provide</a:t>
          </a:r>
          <a:endParaRPr lang="zh-CN" altLang="en-US" dirty="0"/>
        </a:p>
      </dgm:t>
    </dgm:pt>
    <dgm:pt modelId="{41456ABA-E0AC-480E-97EB-EEE76A0E152C}" type="parTrans" cxnId="{8EC969DD-6233-43F0-941F-A61FF6CDF89A}">
      <dgm:prSet/>
      <dgm:spPr/>
      <dgm:t>
        <a:bodyPr/>
        <a:lstStyle/>
        <a:p>
          <a:endParaRPr lang="zh-CN" altLang="en-US"/>
        </a:p>
      </dgm:t>
    </dgm:pt>
    <dgm:pt modelId="{6933C08E-51A6-4F8A-A322-F5AF2BE1012D}" type="sibTrans" cxnId="{8EC969DD-6233-43F0-941F-A61FF6CDF89A}">
      <dgm:prSet/>
      <dgm:spPr/>
      <dgm:t>
        <a:bodyPr/>
        <a:lstStyle/>
        <a:p>
          <a:endParaRPr lang="zh-CN" altLang="en-US"/>
        </a:p>
      </dgm:t>
    </dgm:pt>
    <dgm:pt modelId="{B8A565CE-80B6-4F45-8DE0-E48D64831093}">
      <dgm:prSet phldrT="[文本]"/>
      <dgm:spPr/>
      <dgm:t>
        <a:bodyPr/>
        <a:lstStyle/>
        <a:p>
          <a:r>
            <a:rPr lang="en-US" altLang="zh-CN" dirty="0" smtClean="0"/>
            <a:t>Need YFVE to provide</a:t>
          </a:r>
          <a:endParaRPr lang="zh-CN" altLang="en-US" dirty="0"/>
        </a:p>
      </dgm:t>
    </dgm:pt>
    <dgm:pt modelId="{79E1C8EA-4AB1-4CE3-BBB4-30BECBA22A1F}" type="parTrans" cxnId="{9D22E88E-D11A-4550-A2C1-D2720002BAC9}">
      <dgm:prSet/>
      <dgm:spPr/>
      <dgm:t>
        <a:bodyPr/>
        <a:lstStyle/>
        <a:p>
          <a:endParaRPr lang="zh-CN" altLang="en-US"/>
        </a:p>
      </dgm:t>
    </dgm:pt>
    <dgm:pt modelId="{F1D3E6EF-51B1-4EFE-B54C-D85480E74CF4}" type="sibTrans" cxnId="{9D22E88E-D11A-4550-A2C1-D2720002BAC9}">
      <dgm:prSet/>
      <dgm:spPr/>
      <dgm:t>
        <a:bodyPr/>
        <a:lstStyle/>
        <a:p>
          <a:endParaRPr lang="zh-CN" altLang="en-US"/>
        </a:p>
      </dgm:t>
    </dgm:pt>
    <dgm:pt modelId="{F549E288-B935-4E36-BC57-46E8CBF4B6C7}">
      <dgm:prSet phldrT="[文本]"/>
      <dgm:spPr/>
      <dgm:t>
        <a:bodyPr/>
        <a:lstStyle/>
        <a:p>
          <a:r>
            <a:rPr lang="en-US" altLang="zh-CN" dirty="0" smtClean="0"/>
            <a:t>Need YFVE to provide</a:t>
          </a:r>
          <a:endParaRPr lang="zh-CN" altLang="en-US" dirty="0"/>
        </a:p>
      </dgm:t>
    </dgm:pt>
    <dgm:pt modelId="{B6F58548-3DED-4E6E-84BC-125E89D41DAC}" type="parTrans" cxnId="{5A3D059A-FCAA-4119-9A1C-B4853DE31683}">
      <dgm:prSet/>
      <dgm:spPr/>
      <dgm:t>
        <a:bodyPr/>
        <a:lstStyle/>
        <a:p>
          <a:endParaRPr lang="zh-CN" altLang="en-US"/>
        </a:p>
      </dgm:t>
    </dgm:pt>
    <dgm:pt modelId="{D5196602-8B3F-46FA-B8DD-E80503FB9B8D}" type="sibTrans" cxnId="{5A3D059A-FCAA-4119-9A1C-B4853DE31683}">
      <dgm:prSet/>
      <dgm:spPr/>
      <dgm:t>
        <a:bodyPr/>
        <a:lstStyle/>
        <a:p>
          <a:endParaRPr lang="zh-CN" altLang="en-US"/>
        </a:p>
      </dgm:t>
    </dgm:pt>
    <dgm:pt modelId="{0DFAF3AF-6F7C-4B87-AA30-195B96E86CD9}">
      <dgm:prSet phldrT="[文本]"/>
      <dgm:spPr/>
      <dgm:t>
        <a:bodyPr/>
        <a:lstStyle/>
        <a:p>
          <a:r>
            <a:rPr lang="en-US" altLang="zh-CN" dirty="0" smtClean="0"/>
            <a:t>Plant Admin</a:t>
          </a:r>
          <a:endParaRPr lang="zh-CN" altLang="en-US" dirty="0"/>
        </a:p>
      </dgm:t>
    </dgm:pt>
    <dgm:pt modelId="{3F2C89E8-16EA-47F7-839E-44EEAA15FAB7}" type="parTrans" cxnId="{02906735-2164-4B6D-9A68-B2DE6A79A332}">
      <dgm:prSet/>
      <dgm:spPr/>
      <dgm:t>
        <a:bodyPr/>
        <a:lstStyle/>
        <a:p>
          <a:endParaRPr lang="zh-CN" altLang="en-US"/>
        </a:p>
      </dgm:t>
    </dgm:pt>
    <dgm:pt modelId="{2001B38F-D90D-46DF-82FF-15A08D4B70EA}" type="sibTrans" cxnId="{02906735-2164-4B6D-9A68-B2DE6A79A332}">
      <dgm:prSet/>
      <dgm:spPr/>
      <dgm:t>
        <a:bodyPr/>
        <a:lstStyle/>
        <a:p>
          <a:endParaRPr lang="zh-CN" altLang="en-US"/>
        </a:p>
      </dgm:t>
    </dgm:pt>
    <dgm:pt modelId="{61CFA318-2BD8-424F-8BAF-511A14D55874}">
      <dgm:prSet phldrT="[文本]"/>
      <dgm:spPr/>
      <dgm:t>
        <a:bodyPr/>
        <a:lstStyle/>
        <a:p>
          <a:r>
            <a:rPr lang="en-US" altLang="zh-CN" dirty="0" smtClean="0"/>
            <a:t>To manage the user groups and users belongs to his/her plant.</a:t>
          </a:r>
          <a:endParaRPr lang="zh-CN" altLang="en-US" dirty="0"/>
        </a:p>
      </dgm:t>
    </dgm:pt>
    <dgm:pt modelId="{DB0E5FE1-88AF-4840-B952-533E418A4C34}" type="parTrans" cxnId="{CAAB1FE0-A96C-4F9E-9A52-5427750CE010}">
      <dgm:prSet/>
      <dgm:spPr/>
      <dgm:t>
        <a:bodyPr/>
        <a:lstStyle/>
        <a:p>
          <a:endParaRPr lang="zh-CN" altLang="en-US"/>
        </a:p>
      </dgm:t>
    </dgm:pt>
    <dgm:pt modelId="{359810A0-2C40-4F86-B995-9A90789C0C55}" type="sibTrans" cxnId="{CAAB1FE0-A96C-4F9E-9A52-5427750CE010}">
      <dgm:prSet/>
      <dgm:spPr/>
      <dgm:t>
        <a:bodyPr/>
        <a:lstStyle/>
        <a:p>
          <a:endParaRPr lang="zh-CN" altLang="en-US"/>
        </a:p>
      </dgm:t>
    </dgm:pt>
    <dgm:pt modelId="{EF30A7A5-F9FD-4AF6-A0C0-BF66935430D4}">
      <dgm:prSet phldrT="[文本]"/>
      <dgm:spPr/>
      <dgm:t>
        <a:bodyPr/>
        <a:lstStyle/>
        <a:p>
          <a:r>
            <a:rPr lang="en-US" altLang="zh-CN" dirty="0" smtClean="0"/>
            <a:t>To manage the system configurations belong to his/her plant.</a:t>
          </a:r>
          <a:endParaRPr lang="zh-CN" altLang="en-US" dirty="0"/>
        </a:p>
      </dgm:t>
    </dgm:pt>
    <dgm:pt modelId="{A3981F09-6ADB-498E-B086-ECF64DADE01B}" type="parTrans" cxnId="{8E020CB0-F370-4B9B-AD20-B71B513B522A}">
      <dgm:prSet/>
      <dgm:spPr/>
      <dgm:t>
        <a:bodyPr/>
        <a:lstStyle/>
        <a:p>
          <a:endParaRPr lang="zh-CN" altLang="en-US"/>
        </a:p>
      </dgm:t>
    </dgm:pt>
    <dgm:pt modelId="{CEECBAEC-8ECF-46EF-8D4A-10F907F54ECC}" type="sibTrans" cxnId="{8E020CB0-F370-4B9B-AD20-B71B513B522A}">
      <dgm:prSet/>
      <dgm:spPr/>
      <dgm:t>
        <a:bodyPr/>
        <a:lstStyle/>
        <a:p>
          <a:endParaRPr lang="zh-CN" altLang="en-US"/>
        </a:p>
      </dgm:t>
    </dgm:pt>
    <dgm:pt modelId="{B33361FA-21C9-4B79-A7D4-A36822A708D1}">
      <dgm:prSet phldrT="[文本]"/>
      <dgm:spPr/>
      <dgm:t>
        <a:bodyPr/>
        <a:lstStyle/>
        <a:p>
          <a:r>
            <a:rPr lang="en-US" altLang="zh-CN" strike="noStrike" dirty="0" smtClean="0"/>
            <a:t>Supplier Operator</a:t>
          </a:r>
          <a:endParaRPr lang="zh-CN" altLang="en-US" strike="noStrike" dirty="0"/>
        </a:p>
      </dgm:t>
    </dgm:pt>
    <dgm:pt modelId="{295DE6D6-F689-446D-A352-4E1454B68810}" type="parTrans" cxnId="{7746E483-7EF9-4E4A-B21B-B5EF13792CC2}">
      <dgm:prSet/>
      <dgm:spPr/>
      <dgm:t>
        <a:bodyPr/>
        <a:lstStyle/>
        <a:p>
          <a:endParaRPr lang="zh-CN" altLang="en-US"/>
        </a:p>
      </dgm:t>
    </dgm:pt>
    <dgm:pt modelId="{C31A4456-D6B3-44B4-880B-C2A3034D80EE}" type="sibTrans" cxnId="{7746E483-7EF9-4E4A-B21B-B5EF13792CC2}">
      <dgm:prSet/>
      <dgm:spPr/>
      <dgm:t>
        <a:bodyPr/>
        <a:lstStyle/>
        <a:p>
          <a:endParaRPr lang="zh-CN" altLang="en-US"/>
        </a:p>
      </dgm:t>
    </dgm:pt>
    <dgm:pt modelId="{1662FC64-EFC8-4525-A65C-5011172BBCA8}">
      <dgm:prSet phldrT="[文本]"/>
      <dgm:spPr/>
      <dgm:t>
        <a:bodyPr/>
        <a:lstStyle/>
        <a:p>
          <a:r>
            <a:rPr lang="en-US" altLang="zh-CN" dirty="0" smtClean="0"/>
            <a:t>Need YFVE to provide</a:t>
          </a:r>
          <a:endParaRPr lang="zh-CN" altLang="en-US" dirty="0"/>
        </a:p>
      </dgm:t>
    </dgm:pt>
    <dgm:pt modelId="{E479C78E-4C03-49C7-9779-7A52BC783FCE}" type="parTrans" cxnId="{AC646C92-7C5C-4DD1-BA5F-E9CAF42006EB}">
      <dgm:prSet/>
      <dgm:spPr/>
      <dgm:t>
        <a:bodyPr/>
        <a:lstStyle/>
        <a:p>
          <a:endParaRPr lang="zh-CN" altLang="en-US"/>
        </a:p>
      </dgm:t>
    </dgm:pt>
    <dgm:pt modelId="{2945A340-641D-4B94-924B-26D657AFF71C}" type="sibTrans" cxnId="{AC646C92-7C5C-4DD1-BA5F-E9CAF42006EB}">
      <dgm:prSet/>
      <dgm:spPr/>
      <dgm:t>
        <a:bodyPr/>
        <a:lstStyle/>
        <a:p>
          <a:endParaRPr lang="zh-CN" altLang="en-US"/>
        </a:p>
      </dgm:t>
    </dgm:pt>
    <dgm:pt modelId="{22E8862F-E712-41BF-89DB-B77E43C29199}" type="pres">
      <dgm:prSet presAssocID="{23ED7FC5-DCAC-47F9-A020-9B0FA2B24EF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ADB73C40-9CC4-4DAC-A8E0-B57E9D9454C6}" type="pres">
      <dgm:prSet presAssocID="{4EBE4544-4B05-4E25-8D36-B69D9E7DF198}" presName="linNode" presStyleCnt="0"/>
      <dgm:spPr/>
    </dgm:pt>
    <dgm:pt modelId="{2E8B6D37-F9C2-4CA4-AF19-63367F9DFBFA}" type="pres">
      <dgm:prSet presAssocID="{4EBE4544-4B05-4E25-8D36-B69D9E7DF198}" presName="parentText" presStyleLbl="node1" presStyleIdx="0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B719D82-1C4F-4700-A8FA-B70439A52E10}" type="pres">
      <dgm:prSet presAssocID="{4EBE4544-4B05-4E25-8D36-B69D9E7DF198}" presName="descendantText" presStyleLbl="alignAccFollowNode1" presStyleIdx="0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15FAAD0-6DBC-4B5C-A950-4C6AD9BC9139}" type="pres">
      <dgm:prSet presAssocID="{11A80E89-10B0-4662-92AE-8E430003E30A}" presName="sp" presStyleCnt="0"/>
      <dgm:spPr/>
    </dgm:pt>
    <dgm:pt modelId="{8BA707A0-FBBA-490E-B9DE-CD9965780AD2}" type="pres">
      <dgm:prSet presAssocID="{0DFAF3AF-6F7C-4B87-AA30-195B96E86CD9}" presName="linNode" presStyleCnt="0"/>
      <dgm:spPr/>
    </dgm:pt>
    <dgm:pt modelId="{E93DFCFA-CB32-4A95-8D49-C2B20CC5BEF7}" type="pres">
      <dgm:prSet presAssocID="{0DFAF3AF-6F7C-4B87-AA30-195B96E86CD9}" presName="parentText" presStyleLbl="node1" presStyleIdx="1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1D28669-A1B4-49C9-87B2-BD256FB900DA}" type="pres">
      <dgm:prSet presAssocID="{0DFAF3AF-6F7C-4B87-AA30-195B96E86CD9}" presName="descendantText" presStyleLbl="alignAccFollowNode1" presStyleIdx="1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4DC8F46-1055-49C4-B372-B9553F7B505D}" type="pres">
      <dgm:prSet presAssocID="{2001B38F-D90D-46DF-82FF-15A08D4B70EA}" presName="sp" presStyleCnt="0"/>
      <dgm:spPr/>
    </dgm:pt>
    <dgm:pt modelId="{3F5F8904-D585-4DE6-B66E-A72A10FD9162}" type="pres">
      <dgm:prSet presAssocID="{653FD92E-F60D-41B0-9293-CB4E03CF946D}" presName="linNode" presStyleCnt="0"/>
      <dgm:spPr/>
    </dgm:pt>
    <dgm:pt modelId="{9381F3AB-0F63-4A0A-A9F3-318B2EA83CBF}" type="pres">
      <dgm:prSet presAssocID="{653FD92E-F60D-41B0-9293-CB4E03CF946D}" presName="parentText" presStyleLbl="node1" presStyleIdx="2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23FA93A-985F-4EB8-9740-5448386E9399}" type="pres">
      <dgm:prSet presAssocID="{653FD92E-F60D-41B0-9293-CB4E03CF946D}" presName="descendantText" presStyleLbl="alignAccFollowNode1" presStyleIdx="2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5F0EC03-CEAD-4307-9F87-0120C9A38058}" type="pres">
      <dgm:prSet presAssocID="{C7A6444F-BE14-4C9E-B5D6-4E6B3FD44591}" presName="sp" presStyleCnt="0"/>
      <dgm:spPr/>
    </dgm:pt>
    <dgm:pt modelId="{5E19ED46-21D9-459B-BF30-BBA393BAD9EF}" type="pres">
      <dgm:prSet presAssocID="{12F2FA27-3A54-47CB-B928-B211A96B4473}" presName="linNode" presStyleCnt="0"/>
      <dgm:spPr/>
    </dgm:pt>
    <dgm:pt modelId="{C4E0BB01-7DA7-4583-808A-459C505C7E38}" type="pres">
      <dgm:prSet presAssocID="{12F2FA27-3A54-47CB-B928-B211A96B4473}" presName="parentText" presStyleLbl="node1" presStyleIdx="3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8E3F735-1B8C-425B-80B9-7609713972AB}" type="pres">
      <dgm:prSet presAssocID="{12F2FA27-3A54-47CB-B928-B211A96B4473}" presName="descendantText" presStyleLbl="alignAccFollowNode1" presStyleIdx="3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C3D199B-6AAC-47A0-89F0-71B7674E2DDB}" type="pres">
      <dgm:prSet presAssocID="{28B7717E-E49F-4C75-91D9-3439BF716A8E}" presName="sp" presStyleCnt="0"/>
      <dgm:spPr/>
    </dgm:pt>
    <dgm:pt modelId="{8E363D5F-BD7D-4FBC-8C48-B3EDEA361F8D}" type="pres">
      <dgm:prSet presAssocID="{4E5729E4-5ED6-4993-8F12-3AB9F91E2F92}" presName="linNode" presStyleCnt="0"/>
      <dgm:spPr/>
    </dgm:pt>
    <dgm:pt modelId="{1526C6D8-6329-461D-B452-FCABE38A14BE}" type="pres">
      <dgm:prSet presAssocID="{4E5729E4-5ED6-4993-8F12-3AB9F91E2F92}" presName="parentText" presStyleLbl="node1" presStyleIdx="4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D591D12-08A9-4A30-B251-30559A218743}" type="pres">
      <dgm:prSet presAssocID="{4E5729E4-5ED6-4993-8F12-3AB9F91E2F92}" presName="descendantText" presStyleLbl="alignAccFollowNode1" presStyleIdx="4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7ED49D9-6C45-462A-87E3-81E8E519A7E7}" type="pres">
      <dgm:prSet presAssocID="{6D5CD552-1B10-4F6D-9DA3-D1D9643FB4D3}" presName="sp" presStyleCnt="0"/>
      <dgm:spPr/>
    </dgm:pt>
    <dgm:pt modelId="{57D9B195-250A-4B70-806B-CC2C2DC00F43}" type="pres">
      <dgm:prSet presAssocID="{C4F85072-0636-4A90-AE76-FADAAA0C1033}" presName="linNode" presStyleCnt="0"/>
      <dgm:spPr/>
    </dgm:pt>
    <dgm:pt modelId="{0F7A361C-0FE4-4475-B750-D0282238B28C}" type="pres">
      <dgm:prSet presAssocID="{C4F85072-0636-4A90-AE76-FADAAA0C1033}" presName="parentText" presStyleLbl="node1" presStyleIdx="5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219B091-BD8A-4C5C-926B-DF844689A4B0}" type="pres">
      <dgm:prSet presAssocID="{C4F85072-0636-4A90-AE76-FADAAA0C1033}" presName="descendantText" presStyleLbl="alignAccFollowNode1" presStyleIdx="5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6C381AC-1219-435D-AA32-7F3EC8F5FC17}" type="pres">
      <dgm:prSet presAssocID="{D90818AA-5C2F-42EA-870A-B5CDC534DE4F}" presName="sp" presStyleCnt="0"/>
      <dgm:spPr/>
    </dgm:pt>
    <dgm:pt modelId="{B598EFE8-D29E-42F6-B935-544F620F005F}" type="pres">
      <dgm:prSet presAssocID="{B33361FA-21C9-4B79-A7D4-A36822A708D1}" presName="linNode" presStyleCnt="0"/>
      <dgm:spPr/>
    </dgm:pt>
    <dgm:pt modelId="{C04740D8-BD53-4099-AF31-3BAB1DF440B0}" type="pres">
      <dgm:prSet presAssocID="{B33361FA-21C9-4B79-A7D4-A36822A708D1}" presName="parentText" presStyleLbl="node1" presStyleIdx="6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B4DC7F8-DB68-4C1E-8102-2A3305C5A766}" type="pres">
      <dgm:prSet presAssocID="{B33361FA-21C9-4B79-A7D4-A36822A708D1}" presName="descendantText" presStyleLbl="alignAccFollowNode1" presStyleIdx="6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8F264A3C-9292-4811-B974-6D1A86BE3A07}" srcId="{23ED7FC5-DCAC-47F9-A020-9B0FA2B24EFA}" destId="{653FD92E-F60D-41B0-9293-CB4E03CF946D}" srcOrd="2" destOrd="0" parTransId="{DDBCC996-A26D-4FA2-AD8F-980AEFB4EFEA}" sibTransId="{C7A6444F-BE14-4C9E-B5D6-4E6B3FD44591}"/>
    <dgm:cxn modelId="{7746E483-7EF9-4E4A-B21B-B5EF13792CC2}" srcId="{23ED7FC5-DCAC-47F9-A020-9B0FA2B24EFA}" destId="{B33361FA-21C9-4B79-A7D4-A36822A708D1}" srcOrd="6" destOrd="0" parTransId="{295DE6D6-F689-446D-A352-4E1454B68810}" sibTransId="{C31A4456-D6B3-44B4-880B-C2A3034D80EE}"/>
    <dgm:cxn modelId="{D03106B1-7586-4503-994D-9EAB16A80703}" srcId="{23ED7FC5-DCAC-47F9-A020-9B0FA2B24EFA}" destId="{C4F85072-0636-4A90-AE76-FADAAA0C1033}" srcOrd="5" destOrd="0" parTransId="{5B3B6884-E356-4DBF-A668-7BC155CDAC76}" sibTransId="{D90818AA-5C2F-42EA-870A-B5CDC534DE4F}"/>
    <dgm:cxn modelId="{A109B880-9E87-4C13-8BAA-4B3212F81372}" type="presOf" srcId="{EF30A7A5-F9FD-4AF6-A0C0-BF66935430D4}" destId="{21D28669-A1B4-49C9-87B2-BD256FB900DA}" srcOrd="0" destOrd="1" presId="urn:microsoft.com/office/officeart/2005/8/layout/vList5"/>
    <dgm:cxn modelId="{F5009E16-D10B-414C-A62A-018533A4CDAA}" type="presOf" srcId="{653FD92E-F60D-41B0-9293-CB4E03CF946D}" destId="{9381F3AB-0F63-4A0A-A9F3-318B2EA83CBF}" srcOrd="0" destOrd="0" presId="urn:microsoft.com/office/officeart/2005/8/layout/vList5"/>
    <dgm:cxn modelId="{E2DE59A0-AE66-4886-9C5C-8B868FA432B0}" type="presOf" srcId="{61CFA318-2BD8-424F-8BAF-511A14D55874}" destId="{21D28669-A1B4-49C9-87B2-BD256FB900DA}" srcOrd="0" destOrd="0" presId="urn:microsoft.com/office/officeart/2005/8/layout/vList5"/>
    <dgm:cxn modelId="{36236BC4-3594-415C-B341-007DCE8F5E07}" type="presOf" srcId="{4EBE4544-4B05-4E25-8D36-B69D9E7DF198}" destId="{2E8B6D37-F9C2-4CA4-AF19-63367F9DFBFA}" srcOrd="0" destOrd="0" presId="urn:microsoft.com/office/officeart/2005/8/layout/vList5"/>
    <dgm:cxn modelId="{CAAB1FE0-A96C-4F9E-9A52-5427750CE010}" srcId="{0DFAF3AF-6F7C-4B87-AA30-195B96E86CD9}" destId="{61CFA318-2BD8-424F-8BAF-511A14D55874}" srcOrd="0" destOrd="0" parTransId="{DB0E5FE1-88AF-4840-B952-533E418A4C34}" sibTransId="{359810A0-2C40-4F86-B995-9A90789C0C55}"/>
    <dgm:cxn modelId="{5EE9BC30-96A0-44D3-AC40-678DC5E9F4A3}" type="presOf" srcId="{4E5729E4-5ED6-4993-8F12-3AB9F91E2F92}" destId="{1526C6D8-6329-461D-B452-FCABE38A14BE}" srcOrd="0" destOrd="0" presId="urn:microsoft.com/office/officeart/2005/8/layout/vList5"/>
    <dgm:cxn modelId="{7B33F819-363C-4084-8882-4A5CE92274B5}" type="presOf" srcId="{0DFAF3AF-6F7C-4B87-AA30-195B96E86CD9}" destId="{E93DFCFA-CB32-4A95-8D49-C2B20CC5BEF7}" srcOrd="0" destOrd="0" presId="urn:microsoft.com/office/officeart/2005/8/layout/vList5"/>
    <dgm:cxn modelId="{AC646C92-7C5C-4DD1-BA5F-E9CAF42006EB}" srcId="{B33361FA-21C9-4B79-A7D4-A36822A708D1}" destId="{1662FC64-EFC8-4525-A65C-5011172BBCA8}" srcOrd="0" destOrd="0" parTransId="{E479C78E-4C03-49C7-9779-7A52BC783FCE}" sibTransId="{2945A340-641D-4B94-924B-26D657AFF71C}"/>
    <dgm:cxn modelId="{8EC969DD-6233-43F0-941F-A61FF6CDF89A}" srcId="{4E5729E4-5ED6-4993-8F12-3AB9F91E2F92}" destId="{00F32F83-14C5-491B-8D45-588691D19F3D}" srcOrd="0" destOrd="0" parTransId="{41456ABA-E0AC-480E-97EB-EEE76A0E152C}" sibTransId="{6933C08E-51A6-4F8A-A322-F5AF2BE1012D}"/>
    <dgm:cxn modelId="{9D22E88E-D11A-4550-A2C1-D2720002BAC9}" srcId="{C4F85072-0636-4A90-AE76-FADAAA0C1033}" destId="{B8A565CE-80B6-4F45-8DE0-E48D64831093}" srcOrd="0" destOrd="0" parTransId="{79E1C8EA-4AB1-4CE3-BBB4-30BECBA22A1F}" sibTransId="{F1D3E6EF-51B1-4EFE-B54C-D85480E74CF4}"/>
    <dgm:cxn modelId="{B2106DE1-8B7C-4EFB-ACEC-74DDF90B1D17}" type="presOf" srcId="{F549E288-B935-4E36-BC57-46E8CBF4B6C7}" destId="{023FA93A-985F-4EB8-9740-5448386E9399}" srcOrd="0" destOrd="0" presId="urn:microsoft.com/office/officeart/2005/8/layout/vList5"/>
    <dgm:cxn modelId="{327126BB-A8B5-4B08-B311-141977E004F8}" srcId="{12F2FA27-3A54-47CB-B928-B211A96B4473}" destId="{9DB70A7D-89B3-49CC-B5D5-182B95347B8D}" srcOrd="0" destOrd="0" parTransId="{DD97958D-2A85-4A79-82DF-C7E0ABB947B7}" sibTransId="{9CE7FB8B-74B8-493E-9D50-CEA13E0B5524}"/>
    <dgm:cxn modelId="{5A3D059A-FCAA-4119-9A1C-B4853DE31683}" srcId="{653FD92E-F60D-41B0-9293-CB4E03CF946D}" destId="{F549E288-B935-4E36-BC57-46E8CBF4B6C7}" srcOrd="0" destOrd="0" parTransId="{B6F58548-3DED-4E6E-84BC-125E89D41DAC}" sibTransId="{D5196602-8B3F-46FA-B8DD-E80503FB9B8D}"/>
    <dgm:cxn modelId="{4B2FC4ED-B1BE-4CA6-9651-7B8E4CDDDD47}" srcId="{653FD92E-F60D-41B0-9293-CB4E03CF946D}" destId="{04828937-088E-4FE7-B516-8106B3CF1DAD}" srcOrd="1" destOrd="0" parTransId="{F2BFAE6F-E1C5-4DCA-80F1-D103192E7413}" sibTransId="{E83355FC-B10F-42F7-B962-8FD831F09495}"/>
    <dgm:cxn modelId="{376B952B-6079-4808-84DF-97DC45E23FF5}" type="presOf" srcId="{B8A565CE-80B6-4F45-8DE0-E48D64831093}" destId="{9219B091-BD8A-4C5C-926B-DF844689A4B0}" srcOrd="0" destOrd="0" presId="urn:microsoft.com/office/officeart/2005/8/layout/vList5"/>
    <dgm:cxn modelId="{591B77F1-A54E-4746-B510-567D241DBF9C}" srcId="{4EBE4544-4B05-4E25-8D36-B69D9E7DF198}" destId="{BE342E33-313F-4FA1-A327-6A662AD1645E}" srcOrd="0" destOrd="0" parTransId="{F7A37344-5895-4EBE-8D01-78DE7DDAC530}" sibTransId="{2EEADB0C-6777-43C7-8B39-58604D066BD1}"/>
    <dgm:cxn modelId="{B0668386-96E1-4301-8DE3-70F05F5D99B6}" type="presOf" srcId="{B33361FA-21C9-4B79-A7D4-A36822A708D1}" destId="{C04740D8-BD53-4099-AF31-3BAB1DF440B0}" srcOrd="0" destOrd="0" presId="urn:microsoft.com/office/officeart/2005/8/layout/vList5"/>
    <dgm:cxn modelId="{43C1398A-80CD-44BA-B53E-24F7B0FE8DEB}" type="presOf" srcId="{BE342E33-313F-4FA1-A327-6A662AD1645E}" destId="{CB719D82-1C4F-4700-A8FA-B70439A52E10}" srcOrd="0" destOrd="0" presId="urn:microsoft.com/office/officeart/2005/8/layout/vList5"/>
    <dgm:cxn modelId="{EA90081C-8E58-48A8-9544-490321D1D51C}" srcId="{23ED7FC5-DCAC-47F9-A020-9B0FA2B24EFA}" destId="{12F2FA27-3A54-47CB-B928-B211A96B4473}" srcOrd="3" destOrd="0" parTransId="{408B2183-B15D-416D-87EC-98A021028DFE}" sibTransId="{28B7717E-E49F-4C75-91D9-3439BF716A8E}"/>
    <dgm:cxn modelId="{70BB1B3D-124E-496D-9C6A-7B72BC50788A}" type="presOf" srcId="{12F2FA27-3A54-47CB-B928-B211A96B4473}" destId="{C4E0BB01-7DA7-4583-808A-459C505C7E38}" srcOrd="0" destOrd="0" presId="urn:microsoft.com/office/officeart/2005/8/layout/vList5"/>
    <dgm:cxn modelId="{92D95CF7-85EE-4DAD-ACB3-924A5E24ADA2}" type="presOf" srcId="{04828937-088E-4FE7-B516-8106B3CF1DAD}" destId="{023FA93A-985F-4EB8-9740-5448386E9399}" srcOrd="0" destOrd="1" presId="urn:microsoft.com/office/officeart/2005/8/layout/vList5"/>
    <dgm:cxn modelId="{773CC601-AB52-472D-B211-4972D38FB394}" type="presOf" srcId="{23ED7FC5-DCAC-47F9-A020-9B0FA2B24EFA}" destId="{22E8862F-E712-41BF-89DB-B77E43C29199}" srcOrd="0" destOrd="0" presId="urn:microsoft.com/office/officeart/2005/8/layout/vList5"/>
    <dgm:cxn modelId="{798EF683-68DC-4032-AE64-BDA24DC99364}" srcId="{23ED7FC5-DCAC-47F9-A020-9B0FA2B24EFA}" destId="{4EBE4544-4B05-4E25-8D36-B69D9E7DF198}" srcOrd="0" destOrd="0" parTransId="{CC59909E-CE8D-42E2-BA59-6FA26FFD8ADB}" sibTransId="{11A80E89-10B0-4662-92AE-8E430003E30A}"/>
    <dgm:cxn modelId="{7D696501-EE2D-4E4C-9E2F-66C86727511B}" srcId="{23ED7FC5-DCAC-47F9-A020-9B0FA2B24EFA}" destId="{4E5729E4-5ED6-4993-8F12-3AB9F91E2F92}" srcOrd="4" destOrd="0" parTransId="{5041AC11-EA86-4908-B2E9-4708CDB20F5B}" sibTransId="{6D5CD552-1B10-4F6D-9DA3-D1D9643FB4D3}"/>
    <dgm:cxn modelId="{686C3B24-8E85-4C12-9529-E89314D813EE}" type="presOf" srcId="{C4F85072-0636-4A90-AE76-FADAAA0C1033}" destId="{0F7A361C-0FE4-4475-B750-D0282238B28C}" srcOrd="0" destOrd="0" presId="urn:microsoft.com/office/officeart/2005/8/layout/vList5"/>
    <dgm:cxn modelId="{8E020CB0-F370-4B9B-AD20-B71B513B522A}" srcId="{0DFAF3AF-6F7C-4B87-AA30-195B96E86CD9}" destId="{EF30A7A5-F9FD-4AF6-A0C0-BF66935430D4}" srcOrd="1" destOrd="0" parTransId="{A3981F09-6ADB-498E-B086-ECF64DADE01B}" sibTransId="{CEECBAEC-8ECF-46EF-8D4A-10F907F54ECC}"/>
    <dgm:cxn modelId="{02906735-2164-4B6D-9A68-B2DE6A79A332}" srcId="{23ED7FC5-DCAC-47F9-A020-9B0FA2B24EFA}" destId="{0DFAF3AF-6F7C-4B87-AA30-195B96E86CD9}" srcOrd="1" destOrd="0" parTransId="{3F2C89E8-16EA-47F7-839E-44EEAA15FAB7}" sibTransId="{2001B38F-D90D-46DF-82FF-15A08D4B70EA}"/>
    <dgm:cxn modelId="{16A83577-50EE-431C-8E74-4A5C70C1C2A9}" type="presOf" srcId="{9DB70A7D-89B3-49CC-B5D5-182B95347B8D}" destId="{08E3F735-1B8C-425B-80B9-7609713972AB}" srcOrd="0" destOrd="0" presId="urn:microsoft.com/office/officeart/2005/8/layout/vList5"/>
    <dgm:cxn modelId="{07F0B681-BF7F-4F2D-A0BC-E0BE18FB0EF5}" type="presOf" srcId="{1662FC64-EFC8-4525-A65C-5011172BBCA8}" destId="{DB4DC7F8-DB68-4C1E-8102-2A3305C5A766}" srcOrd="0" destOrd="0" presId="urn:microsoft.com/office/officeart/2005/8/layout/vList5"/>
    <dgm:cxn modelId="{74120184-F600-4485-9753-6D1EBA3C890F}" type="presOf" srcId="{00F32F83-14C5-491B-8D45-588691D19F3D}" destId="{0D591D12-08A9-4A30-B251-30559A218743}" srcOrd="0" destOrd="0" presId="urn:microsoft.com/office/officeart/2005/8/layout/vList5"/>
    <dgm:cxn modelId="{B6633030-A87C-4B17-B367-8B3B40630F21}" type="presParOf" srcId="{22E8862F-E712-41BF-89DB-B77E43C29199}" destId="{ADB73C40-9CC4-4DAC-A8E0-B57E9D9454C6}" srcOrd="0" destOrd="0" presId="urn:microsoft.com/office/officeart/2005/8/layout/vList5"/>
    <dgm:cxn modelId="{1A511D18-D0CB-4B9B-963E-80381D1F7E27}" type="presParOf" srcId="{ADB73C40-9CC4-4DAC-A8E0-B57E9D9454C6}" destId="{2E8B6D37-F9C2-4CA4-AF19-63367F9DFBFA}" srcOrd="0" destOrd="0" presId="urn:microsoft.com/office/officeart/2005/8/layout/vList5"/>
    <dgm:cxn modelId="{4A855B61-9F8A-4206-A7E7-FCAC8CD7D5B2}" type="presParOf" srcId="{ADB73C40-9CC4-4DAC-A8E0-B57E9D9454C6}" destId="{CB719D82-1C4F-4700-A8FA-B70439A52E10}" srcOrd="1" destOrd="0" presId="urn:microsoft.com/office/officeart/2005/8/layout/vList5"/>
    <dgm:cxn modelId="{15DD3A28-AF9A-466C-A7FE-06A39A8E4812}" type="presParOf" srcId="{22E8862F-E712-41BF-89DB-B77E43C29199}" destId="{515FAAD0-6DBC-4B5C-A950-4C6AD9BC9139}" srcOrd="1" destOrd="0" presId="urn:microsoft.com/office/officeart/2005/8/layout/vList5"/>
    <dgm:cxn modelId="{FCA54920-2544-4865-A692-694CFF105E68}" type="presParOf" srcId="{22E8862F-E712-41BF-89DB-B77E43C29199}" destId="{8BA707A0-FBBA-490E-B9DE-CD9965780AD2}" srcOrd="2" destOrd="0" presId="urn:microsoft.com/office/officeart/2005/8/layout/vList5"/>
    <dgm:cxn modelId="{4430440C-FDD0-47C9-A960-9E57D3C76C95}" type="presParOf" srcId="{8BA707A0-FBBA-490E-B9DE-CD9965780AD2}" destId="{E93DFCFA-CB32-4A95-8D49-C2B20CC5BEF7}" srcOrd="0" destOrd="0" presId="urn:microsoft.com/office/officeart/2005/8/layout/vList5"/>
    <dgm:cxn modelId="{C7FD2836-AFAA-4983-B91F-AD7F1BCD9AB7}" type="presParOf" srcId="{8BA707A0-FBBA-490E-B9DE-CD9965780AD2}" destId="{21D28669-A1B4-49C9-87B2-BD256FB900DA}" srcOrd="1" destOrd="0" presId="urn:microsoft.com/office/officeart/2005/8/layout/vList5"/>
    <dgm:cxn modelId="{22CA41D3-877C-4701-945B-CC21229E8E42}" type="presParOf" srcId="{22E8862F-E712-41BF-89DB-B77E43C29199}" destId="{84DC8F46-1055-49C4-B372-B9553F7B505D}" srcOrd="3" destOrd="0" presId="urn:microsoft.com/office/officeart/2005/8/layout/vList5"/>
    <dgm:cxn modelId="{CC0334A9-12C9-449B-9D9C-54DECBAD9969}" type="presParOf" srcId="{22E8862F-E712-41BF-89DB-B77E43C29199}" destId="{3F5F8904-D585-4DE6-B66E-A72A10FD9162}" srcOrd="4" destOrd="0" presId="urn:microsoft.com/office/officeart/2005/8/layout/vList5"/>
    <dgm:cxn modelId="{F4125728-7B1E-4B86-9F9B-BD9A973E090B}" type="presParOf" srcId="{3F5F8904-D585-4DE6-B66E-A72A10FD9162}" destId="{9381F3AB-0F63-4A0A-A9F3-318B2EA83CBF}" srcOrd="0" destOrd="0" presId="urn:microsoft.com/office/officeart/2005/8/layout/vList5"/>
    <dgm:cxn modelId="{2660E1CA-6623-40BC-882B-67A388B706A4}" type="presParOf" srcId="{3F5F8904-D585-4DE6-B66E-A72A10FD9162}" destId="{023FA93A-985F-4EB8-9740-5448386E9399}" srcOrd="1" destOrd="0" presId="urn:microsoft.com/office/officeart/2005/8/layout/vList5"/>
    <dgm:cxn modelId="{45193F9A-C41A-47CD-A8BA-59AB40147DE6}" type="presParOf" srcId="{22E8862F-E712-41BF-89DB-B77E43C29199}" destId="{E5F0EC03-CEAD-4307-9F87-0120C9A38058}" srcOrd="5" destOrd="0" presId="urn:microsoft.com/office/officeart/2005/8/layout/vList5"/>
    <dgm:cxn modelId="{98D3BF10-EB37-4EA8-BEE3-2E0ED3798FA3}" type="presParOf" srcId="{22E8862F-E712-41BF-89DB-B77E43C29199}" destId="{5E19ED46-21D9-459B-BF30-BBA393BAD9EF}" srcOrd="6" destOrd="0" presId="urn:microsoft.com/office/officeart/2005/8/layout/vList5"/>
    <dgm:cxn modelId="{9A941223-7E7A-4BA0-B6E1-B880E78830EC}" type="presParOf" srcId="{5E19ED46-21D9-459B-BF30-BBA393BAD9EF}" destId="{C4E0BB01-7DA7-4583-808A-459C505C7E38}" srcOrd="0" destOrd="0" presId="urn:microsoft.com/office/officeart/2005/8/layout/vList5"/>
    <dgm:cxn modelId="{0021BE5B-919E-4275-9D11-C976D4F19ABA}" type="presParOf" srcId="{5E19ED46-21D9-459B-BF30-BBA393BAD9EF}" destId="{08E3F735-1B8C-425B-80B9-7609713972AB}" srcOrd="1" destOrd="0" presId="urn:microsoft.com/office/officeart/2005/8/layout/vList5"/>
    <dgm:cxn modelId="{0870B01C-F100-4C18-8119-C08A758AE633}" type="presParOf" srcId="{22E8862F-E712-41BF-89DB-B77E43C29199}" destId="{CC3D199B-6AAC-47A0-89F0-71B7674E2DDB}" srcOrd="7" destOrd="0" presId="urn:microsoft.com/office/officeart/2005/8/layout/vList5"/>
    <dgm:cxn modelId="{4CDAA6C4-C946-4612-8195-B3CDA91175A9}" type="presParOf" srcId="{22E8862F-E712-41BF-89DB-B77E43C29199}" destId="{8E363D5F-BD7D-4FBC-8C48-B3EDEA361F8D}" srcOrd="8" destOrd="0" presId="urn:microsoft.com/office/officeart/2005/8/layout/vList5"/>
    <dgm:cxn modelId="{899B66C0-146F-4612-932D-4D5E11BE44A2}" type="presParOf" srcId="{8E363D5F-BD7D-4FBC-8C48-B3EDEA361F8D}" destId="{1526C6D8-6329-461D-B452-FCABE38A14BE}" srcOrd="0" destOrd="0" presId="urn:microsoft.com/office/officeart/2005/8/layout/vList5"/>
    <dgm:cxn modelId="{068F9DE7-6898-499F-887B-5E061E1D9397}" type="presParOf" srcId="{8E363D5F-BD7D-4FBC-8C48-B3EDEA361F8D}" destId="{0D591D12-08A9-4A30-B251-30559A218743}" srcOrd="1" destOrd="0" presId="urn:microsoft.com/office/officeart/2005/8/layout/vList5"/>
    <dgm:cxn modelId="{A4052C45-531C-4CCF-AC68-4D893B1BAB28}" type="presParOf" srcId="{22E8862F-E712-41BF-89DB-B77E43C29199}" destId="{A7ED49D9-6C45-462A-87E3-81E8E519A7E7}" srcOrd="9" destOrd="0" presId="urn:microsoft.com/office/officeart/2005/8/layout/vList5"/>
    <dgm:cxn modelId="{B8B28A0B-8A81-4AE0-8AB1-B0F010E5E39E}" type="presParOf" srcId="{22E8862F-E712-41BF-89DB-B77E43C29199}" destId="{57D9B195-250A-4B70-806B-CC2C2DC00F43}" srcOrd="10" destOrd="0" presId="urn:microsoft.com/office/officeart/2005/8/layout/vList5"/>
    <dgm:cxn modelId="{E81B166B-867A-4DF8-A892-E4A171D2D21A}" type="presParOf" srcId="{57D9B195-250A-4B70-806B-CC2C2DC00F43}" destId="{0F7A361C-0FE4-4475-B750-D0282238B28C}" srcOrd="0" destOrd="0" presId="urn:microsoft.com/office/officeart/2005/8/layout/vList5"/>
    <dgm:cxn modelId="{D364D8E4-7366-4AF5-A2F5-68AE404D4848}" type="presParOf" srcId="{57D9B195-250A-4B70-806B-CC2C2DC00F43}" destId="{9219B091-BD8A-4C5C-926B-DF844689A4B0}" srcOrd="1" destOrd="0" presId="urn:microsoft.com/office/officeart/2005/8/layout/vList5"/>
    <dgm:cxn modelId="{7855105D-FF55-44E4-9ABD-5F4D66381256}" type="presParOf" srcId="{22E8862F-E712-41BF-89DB-B77E43C29199}" destId="{D6C381AC-1219-435D-AA32-7F3EC8F5FC17}" srcOrd="11" destOrd="0" presId="urn:microsoft.com/office/officeart/2005/8/layout/vList5"/>
    <dgm:cxn modelId="{8D8ECC0D-4C48-4EA6-9EEA-77DA230B7C9A}" type="presParOf" srcId="{22E8862F-E712-41BF-89DB-B77E43C29199}" destId="{B598EFE8-D29E-42F6-B935-544F620F005F}" srcOrd="12" destOrd="0" presId="urn:microsoft.com/office/officeart/2005/8/layout/vList5"/>
    <dgm:cxn modelId="{3F75EB46-A199-42D8-A19C-F87B502F2CCF}" type="presParOf" srcId="{B598EFE8-D29E-42F6-B935-544F620F005F}" destId="{C04740D8-BD53-4099-AF31-3BAB1DF440B0}" srcOrd="0" destOrd="0" presId="urn:microsoft.com/office/officeart/2005/8/layout/vList5"/>
    <dgm:cxn modelId="{D68650E8-9F05-4EF4-AD20-0365DB9A9E7A}" type="presParOf" srcId="{B598EFE8-D29E-42F6-B935-544F620F005F}" destId="{DB4DC7F8-DB68-4C1E-8102-2A3305C5A76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65494A0-B732-466B-9641-845353DE95BD}" type="doc">
      <dgm:prSet loTypeId="urn:microsoft.com/office/officeart/2005/8/layout/default" loCatId="list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EE7C0EED-2317-4CDF-9A7D-4739BA65256F}">
      <dgm:prSet phldrT="[文本]" custT="1"/>
      <dgm:spPr/>
      <dgm:t>
        <a:bodyPr/>
        <a:lstStyle/>
        <a:p>
          <a:r>
            <a:rPr lang="en-US" altLang="zh-CN" sz="2400" dirty="0" smtClean="0"/>
            <a:t>APQP</a:t>
          </a:r>
          <a:endParaRPr lang="zh-CN" altLang="en-US" sz="2400" dirty="0"/>
        </a:p>
      </dgm:t>
    </dgm:pt>
    <dgm:pt modelId="{899BD9A2-A6F1-4132-9251-E97F6079248F}" type="parTrans" cxnId="{86FA19EA-C08F-4965-9ECB-04DEDC92230D}">
      <dgm:prSet/>
      <dgm:spPr/>
      <dgm:t>
        <a:bodyPr/>
        <a:lstStyle/>
        <a:p>
          <a:endParaRPr lang="zh-CN" altLang="en-US"/>
        </a:p>
      </dgm:t>
    </dgm:pt>
    <dgm:pt modelId="{DCA71D5F-5C62-4342-A9AE-57747263B9A2}" type="sibTrans" cxnId="{86FA19EA-C08F-4965-9ECB-04DEDC92230D}">
      <dgm:prSet/>
      <dgm:spPr/>
      <dgm:t>
        <a:bodyPr/>
        <a:lstStyle/>
        <a:p>
          <a:endParaRPr lang="zh-CN" altLang="en-US"/>
        </a:p>
      </dgm:t>
    </dgm:pt>
    <dgm:pt modelId="{C7179CEE-0EC9-4DDB-A437-4B9E04D3166D}">
      <dgm:prSet phldrT="[文本]" custT="1"/>
      <dgm:spPr/>
      <dgm:t>
        <a:bodyPr/>
        <a:lstStyle/>
        <a:p>
          <a:r>
            <a:rPr lang="en-US" altLang="zh-CN" sz="2400" dirty="0" smtClean="0"/>
            <a:t>PPAP</a:t>
          </a:r>
          <a:endParaRPr lang="zh-CN" altLang="en-US" sz="2400" dirty="0"/>
        </a:p>
      </dgm:t>
    </dgm:pt>
    <dgm:pt modelId="{DC03F4AC-84E3-4E02-9000-638ABD1256B6}" type="parTrans" cxnId="{6BDB3386-C97A-45C6-B8CF-533DC7DF9BC2}">
      <dgm:prSet/>
      <dgm:spPr/>
      <dgm:t>
        <a:bodyPr/>
        <a:lstStyle/>
        <a:p>
          <a:endParaRPr lang="zh-CN" altLang="en-US"/>
        </a:p>
      </dgm:t>
    </dgm:pt>
    <dgm:pt modelId="{61C1AB48-5EE2-4BF8-BE7D-9F00F2DE1830}" type="sibTrans" cxnId="{6BDB3386-C97A-45C6-B8CF-533DC7DF9BC2}">
      <dgm:prSet/>
      <dgm:spPr/>
      <dgm:t>
        <a:bodyPr/>
        <a:lstStyle/>
        <a:p>
          <a:endParaRPr lang="zh-CN" altLang="en-US"/>
        </a:p>
      </dgm:t>
    </dgm:pt>
    <dgm:pt modelId="{57F05241-1297-4DEE-9BD4-24902F1E6191}">
      <dgm:prSet phldrT="[文本]" custT="1"/>
      <dgm:spPr/>
      <dgm:t>
        <a:bodyPr/>
        <a:lstStyle/>
        <a:p>
          <a:r>
            <a:rPr lang="en-US" altLang="zh-CN" sz="2400" dirty="0" smtClean="0"/>
            <a:t>PPQP</a:t>
          </a:r>
          <a:endParaRPr lang="zh-CN" altLang="en-US" sz="2400" dirty="0"/>
        </a:p>
      </dgm:t>
    </dgm:pt>
    <dgm:pt modelId="{73164273-A39F-4644-8F0D-27C4F6C15D58}" type="parTrans" cxnId="{56D7F7F5-7290-4B96-B09A-865852276036}">
      <dgm:prSet/>
      <dgm:spPr/>
      <dgm:t>
        <a:bodyPr/>
        <a:lstStyle/>
        <a:p>
          <a:endParaRPr lang="zh-CN" altLang="en-US"/>
        </a:p>
      </dgm:t>
    </dgm:pt>
    <dgm:pt modelId="{8AA3B90E-3299-49BF-8539-5CA923174ECB}" type="sibTrans" cxnId="{56D7F7F5-7290-4B96-B09A-865852276036}">
      <dgm:prSet/>
      <dgm:spPr/>
      <dgm:t>
        <a:bodyPr/>
        <a:lstStyle/>
        <a:p>
          <a:endParaRPr lang="zh-CN" altLang="en-US"/>
        </a:p>
      </dgm:t>
    </dgm:pt>
    <dgm:pt modelId="{2BFD3B3F-BB64-4FF8-92C8-5FB6FE1412FE}" type="pres">
      <dgm:prSet presAssocID="{765494A0-B732-466B-9641-845353DE95BD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9380128E-186F-47D6-9413-5377703F4EE2}" type="pres">
      <dgm:prSet presAssocID="{EE7C0EED-2317-4CDF-9A7D-4739BA65256F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BAE4B9F-20A1-4B12-87C6-26AC0B5839CB}" type="pres">
      <dgm:prSet presAssocID="{DCA71D5F-5C62-4342-A9AE-57747263B9A2}" presName="sibTrans" presStyleCnt="0"/>
      <dgm:spPr/>
      <dgm:t>
        <a:bodyPr/>
        <a:lstStyle/>
        <a:p>
          <a:endParaRPr lang="zh-CN" altLang="en-US"/>
        </a:p>
      </dgm:t>
    </dgm:pt>
    <dgm:pt modelId="{846AFB79-35F2-4BB4-873F-9D26C0A7C773}" type="pres">
      <dgm:prSet presAssocID="{C7179CEE-0EC9-4DDB-A437-4B9E04D3166D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C17A353-7633-41BF-84D3-501203D19282}" type="pres">
      <dgm:prSet presAssocID="{61C1AB48-5EE2-4BF8-BE7D-9F00F2DE1830}" presName="sibTrans" presStyleCnt="0"/>
      <dgm:spPr/>
      <dgm:t>
        <a:bodyPr/>
        <a:lstStyle/>
        <a:p>
          <a:endParaRPr lang="zh-CN" altLang="en-US"/>
        </a:p>
      </dgm:t>
    </dgm:pt>
    <dgm:pt modelId="{566690EF-D400-4C75-9880-7DF99C35FA8C}" type="pres">
      <dgm:prSet presAssocID="{57F05241-1297-4DEE-9BD4-24902F1E6191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C3DC4C5C-F0BD-434E-8F51-0CA269E3F450}" type="presOf" srcId="{57F05241-1297-4DEE-9BD4-24902F1E6191}" destId="{566690EF-D400-4C75-9880-7DF99C35FA8C}" srcOrd="0" destOrd="0" presId="urn:microsoft.com/office/officeart/2005/8/layout/default"/>
    <dgm:cxn modelId="{A7CFA3A7-A656-4A96-B398-B0EDDA2547D8}" type="presOf" srcId="{EE7C0EED-2317-4CDF-9A7D-4739BA65256F}" destId="{9380128E-186F-47D6-9413-5377703F4EE2}" srcOrd="0" destOrd="0" presId="urn:microsoft.com/office/officeart/2005/8/layout/default"/>
    <dgm:cxn modelId="{6BDB3386-C97A-45C6-B8CF-533DC7DF9BC2}" srcId="{765494A0-B732-466B-9641-845353DE95BD}" destId="{C7179CEE-0EC9-4DDB-A437-4B9E04D3166D}" srcOrd="1" destOrd="0" parTransId="{DC03F4AC-84E3-4E02-9000-638ABD1256B6}" sibTransId="{61C1AB48-5EE2-4BF8-BE7D-9F00F2DE1830}"/>
    <dgm:cxn modelId="{56D7F7F5-7290-4B96-B09A-865852276036}" srcId="{765494A0-B732-466B-9641-845353DE95BD}" destId="{57F05241-1297-4DEE-9BD4-24902F1E6191}" srcOrd="2" destOrd="0" parTransId="{73164273-A39F-4644-8F0D-27C4F6C15D58}" sibTransId="{8AA3B90E-3299-49BF-8539-5CA923174ECB}"/>
    <dgm:cxn modelId="{86FA19EA-C08F-4965-9ECB-04DEDC92230D}" srcId="{765494A0-B732-466B-9641-845353DE95BD}" destId="{EE7C0EED-2317-4CDF-9A7D-4739BA65256F}" srcOrd="0" destOrd="0" parTransId="{899BD9A2-A6F1-4132-9251-E97F6079248F}" sibTransId="{DCA71D5F-5C62-4342-A9AE-57747263B9A2}"/>
    <dgm:cxn modelId="{BD7DB741-B144-494F-937F-11BF46C65655}" type="presOf" srcId="{765494A0-B732-466B-9641-845353DE95BD}" destId="{2BFD3B3F-BB64-4FF8-92C8-5FB6FE1412FE}" srcOrd="0" destOrd="0" presId="urn:microsoft.com/office/officeart/2005/8/layout/default"/>
    <dgm:cxn modelId="{44ADE420-41EE-4F76-A207-74612A82413D}" type="presOf" srcId="{C7179CEE-0EC9-4DDB-A437-4B9E04D3166D}" destId="{846AFB79-35F2-4BB4-873F-9D26C0A7C773}" srcOrd="0" destOrd="0" presId="urn:microsoft.com/office/officeart/2005/8/layout/default"/>
    <dgm:cxn modelId="{500C819C-E1A7-40F1-94BC-5642F340BD91}" type="presParOf" srcId="{2BFD3B3F-BB64-4FF8-92C8-5FB6FE1412FE}" destId="{9380128E-186F-47D6-9413-5377703F4EE2}" srcOrd="0" destOrd="0" presId="urn:microsoft.com/office/officeart/2005/8/layout/default"/>
    <dgm:cxn modelId="{B108E7C9-FECB-47B0-AC47-16E38BB384D1}" type="presParOf" srcId="{2BFD3B3F-BB64-4FF8-92C8-5FB6FE1412FE}" destId="{DBAE4B9F-20A1-4B12-87C6-26AC0B5839CB}" srcOrd="1" destOrd="0" presId="urn:microsoft.com/office/officeart/2005/8/layout/default"/>
    <dgm:cxn modelId="{B3556F9A-A2A3-40DF-BFC9-ED8A9E7D998F}" type="presParOf" srcId="{2BFD3B3F-BB64-4FF8-92C8-5FB6FE1412FE}" destId="{846AFB79-35F2-4BB4-873F-9D26C0A7C773}" srcOrd="2" destOrd="0" presId="urn:microsoft.com/office/officeart/2005/8/layout/default"/>
    <dgm:cxn modelId="{21F57BB3-C97C-4F0C-9AF3-7317310C5D12}" type="presParOf" srcId="{2BFD3B3F-BB64-4FF8-92C8-5FB6FE1412FE}" destId="{DC17A353-7633-41BF-84D3-501203D19282}" srcOrd="3" destOrd="0" presId="urn:microsoft.com/office/officeart/2005/8/layout/default"/>
    <dgm:cxn modelId="{3E8109DD-E7F7-48E0-8280-C64DD0A46759}" type="presParOf" srcId="{2BFD3B3F-BB64-4FF8-92C8-5FB6FE1412FE}" destId="{566690EF-D400-4C75-9880-7DF99C35FA8C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65494A0-B732-466B-9641-845353DE95BD}" type="doc">
      <dgm:prSet loTypeId="urn:microsoft.com/office/officeart/2005/8/layout/default" loCatId="list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C7179CEE-0EC9-4DDB-A437-4B9E04D3166D}">
      <dgm:prSet phldrT="[文本]" custT="1"/>
      <dgm:spPr/>
      <dgm:t>
        <a:bodyPr/>
        <a:lstStyle/>
        <a:p>
          <a:r>
            <a:rPr lang="en-US" altLang="zh-CN" sz="2400" dirty="0" smtClean="0"/>
            <a:t>PPAP</a:t>
          </a:r>
          <a:endParaRPr lang="zh-CN" altLang="en-US" sz="2400" dirty="0"/>
        </a:p>
      </dgm:t>
    </dgm:pt>
    <dgm:pt modelId="{DC03F4AC-84E3-4E02-9000-638ABD1256B6}" type="parTrans" cxnId="{6BDB3386-C97A-45C6-B8CF-533DC7DF9BC2}">
      <dgm:prSet/>
      <dgm:spPr/>
      <dgm:t>
        <a:bodyPr/>
        <a:lstStyle/>
        <a:p>
          <a:endParaRPr lang="zh-CN" altLang="en-US"/>
        </a:p>
      </dgm:t>
    </dgm:pt>
    <dgm:pt modelId="{61C1AB48-5EE2-4BF8-BE7D-9F00F2DE1830}" type="sibTrans" cxnId="{6BDB3386-C97A-45C6-B8CF-533DC7DF9BC2}">
      <dgm:prSet/>
      <dgm:spPr/>
      <dgm:t>
        <a:bodyPr/>
        <a:lstStyle/>
        <a:p>
          <a:endParaRPr lang="zh-CN" altLang="en-US"/>
        </a:p>
      </dgm:t>
    </dgm:pt>
    <dgm:pt modelId="{57F05241-1297-4DEE-9BD4-24902F1E6191}">
      <dgm:prSet phldrT="[文本]" custT="1"/>
      <dgm:spPr/>
      <dgm:t>
        <a:bodyPr/>
        <a:lstStyle/>
        <a:p>
          <a:r>
            <a:rPr lang="en-US" altLang="zh-CN" sz="2400" dirty="0" smtClean="0"/>
            <a:t>PPQP</a:t>
          </a:r>
          <a:endParaRPr lang="zh-CN" altLang="en-US" sz="2400" dirty="0"/>
        </a:p>
      </dgm:t>
    </dgm:pt>
    <dgm:pt modelId="{73164273-A39F-4644-8F0D-27C4F6C15D58}" type="parTrans" cxnId="{56D7F7F5-7290-4B96-B09A-865852276036}">
      <dgm:prSet/>
      <dgm:spPr/>
      <dgm:t>
        <a:bodyPr/>
        <a:lstStyle/>
        <a:p>
          <a:endParaRPr lang="zh-CN" altLang="en-US"/>
        </a:p>
      </dgm:t>
    </dgm:pt>
    <dgm:pt modelId="{8AA3B90E-3299-49BF-8539-5CA923174ECB}" type="sibTrans" cxnId="{56D7F7F5-7290-4B96-B09A-865852276036}">
      <dgm:prSet/>
      <dgm:spPr/>
      <dgm:t>
        <a:bodyPr/>
        <a:lstStyle/>
        <a:p>
          <a:endParaRPr lang="zh-CN" altLang="en-US"/>
        </a:p>
      </dgm:t>
    </dgm:pt>
    <dgm:pt modelId="{2BFD3B3F-BB64-4FF8-92C8-5FB6FE1412FE}" type="pres">
      <dgm:prSet presAssocID="{765494A0-B732-466B-9641-845353DE95BD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846AFB79-35F2-4BB4-873F-9D26C0A7C773}" type="pres">
      <dgm:prSet presAssocID="{C7179CEE-0EC9-4DDB-A437-4B9E04D3166D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C17A353-7633-41BF-84D3-501203D19282}" type="pres">
      <dgm:prSet presAssocID="{61C1AB48-5EE2-4BF8-BE7D-9F00F2DE1830}" presName="sibTrans" presStyleCnt="0"/>
      <dgm:spPr/>
      <dgm:t>
        <a:bodyPr/>
        <a:lstStyle/>
        <a:p>
          <a:endParaRPr lang="zh-CN" altLang="en-US"/>
        </a:p>
      </dgm:t>
    </dgm:pt>
    <dgm:pt modelId="{566690EF-D400-4C75-9880-7DF99C35FA8C}" type="pres">
      <dgm:prSet presAssocID="{57F05241-1297-4DEE-9BD4-24902F1E6191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44ADE420-41EE-4F76-A207-74612A82413D}" type="presOf" srcId="{C7179CEE-0EC9-4DDB-A437-4B9E04D3166D}" destId="{846AFB79-35F2-4BB4-873F-9D26C0A7C773}" srcOrd="0" destOrd="0" presId="urn:microsoft.com/office/officeart/2005/8/layout/default"/>
    <dgm:cxn modelId="{6BDB3386-C97A-45C6-B8CF-533DC7DF9BC2}" srcId="{765494A0-B732-466B-9641-845353DE95BD}" destId="{C7179CEE-0EC9-4DDB-A437-4B9E04D3166D}" srcOrd="0" destOrd="0" parTransId="{DC03F4AC-84E3-4E02-9000-638ABD1256B6}" sibTransId="{61C1AB48-5EE2-4BF8-BE7D-9F00F2DE1830}"/>
    <dgm:cxn modelId="{C3DC4C5C-F0BD-434E-8F51-0CA269E3F450}" type="presOf" srcId="{57F05241-1297-4DEE-9BD4-24902F1E6191}" destId="{566690EF-D400-4C75-9880-7DF99C35FA8C}" srcOrd="0" destOrd="0" presId="urn:microsoft.com/office/officeart/2005/8/layout/default"/>
    <dgm:cxn modelId="{BD7DB741-B144-494F-937F-11BF46C65655}" type="presOf" srcId="{765494A0-B732-466B-9641-845353DE95BD}" destId="{2BFD3B3F-BB64-4FF8-92C8-5FB6FE1412FE}" srcOrd="0" destOrd="0" presId="urn:microsoft.com/office/officeart/2005/8/layout/default"/>
    <dgm:cxn modelId="{56D7F7F5-7290-4B96-B09A-865852276036}" srcId="{765494A0-B732-466B-9641-845353DE95BD}" destId="{57F05241-1297-4DEE-9BD4-24902F1E6191}" srcOrd="1" destOrd="0" parTransId="{73164273-A39F-4644-8F0D-27C4F6C15D58}" sibTransId="{8AA3B90E-3299-49BF-8539-5CA923174ECB}"/>
    <dgm:cxn modelId="{B3556F9A-A2A3-40DF-BFC9-ED8A9E7D998F}" type="presParOf" srcId="{2BFD3B3F-BB64-4FF8-92C8-5FB6FE1412FE}" destId="{846AFB79-35F2-4BB4-873F-9D26C0A7C773}" srcOrd="0" destOrd="0" presId="urn:microsoft.com/office/officeart/2005/8/layout/default"/>
    <dgm:cxn modelId="{21F57BB3-C97C-4F0C-9AF3-7317310C5D12}" type="presParOf" srcId="{2BFD3B3F-BB64-4FF8-92C8-5FB6FE1412FE}" destId="{DC17A353-7633-41BF-84D3-501203D19282}" srcOrd="1" destOrd="0" presId="urn:microsoft.com/office/officeart/2005/8/layout/default"/>
    <dgm:cxn modelId="{3E8109DD-E7F7-48E0-8280-C64DD0A46759}" type="presParOf" srcId="{2BFD3B3F-BB64-4FF8-92C8-5FB6FE1412FE}" destId="{566690EF-D400-4C75-9880-7DF99C35FA8C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FE64AD1-1568-47C2-8174-8557CAC95324}" type="doc">
      <dgm:prSet loTypeId="urn:microsoft.com/office/officeart/2005/8/layout/default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202B23A2-CBCE-4224-B07B-919DF8EB05A0}">
      <dgm:prSet phldrT="[文本]"/>
      <dgm:spPr/>
      <dgm:t>
        <a:bodyPr/>
        <a:lstStyle/>
        <a:p>
          <a:r>
            <a:rPr lang="en-US" altLang="zh-CN" dirty="0" smtClean="0"/>
            <a:t>System Setup</a:t>
          </a:r>
          <a:endParaRPr lang="zh-CN" altLang="en-US" dirty="0"/>
        </a:p>
      </dgm:t>
    </dgm:pt>
    <dgm:pt modelId="{93593C10-CEDC-4A75-B622-F79D374C822A}" type="parTrans" cxnId="{8164919D-2221-43B4-BA55-E981D96B6FDE}">
      <dgm:prSet/>
      <dgm:spPr/>
      <dgm:t>
        <a:bodyPr/>
        <a:lstStyle/>
        <a:p>
          <a:endParaRPr lang="zh-CN" altLang="en-US"/>
        </a:p>
      </dgm:t>
    </dgm:pt>
    <dgm:pt modelId="{FF695464-C6FA-49D3-8720-D39D87772D9D}" type="sibTrans" cxnId="{8164919D-2221-43B4-BA55-E981D96B6FDE}">
      <dgm:prSet/>
      <dgm:spPr/>
      <dgm:t>
        <a:bodyPr/>
        <a:lstStyle/>
        <a:p>
          <a:endParaRPr lang="zh-CN" altLang="en-US"/>
        </a:p>
      </dgm:t>
    </dgm:pt>
    <dgm:pt modelId="{5602A9C1-C903-4826-9882-DD6B961A9DD3}">
      <dgm:prSet phldrT="[文本]"/>
      <dgm:spPr/>
      <dgm:t>
        <a:bodyPr/>
        <a:lstStyle/>
        <a:p>
          <a:r>
            <a:rPr lang="en-US" altLang="zh-CN" dirty="0" smtClean="0"/>
            <a:t>Project Management</a:t>
          </a:r>
          <a:endParaRPr lang="zh-CN" altLang="en-US" dirty="0"/>
        </a:p>
      </dgm:t>
    </dgm:pt>
    <dgm:pt modelId="{3AF2F37A-0954-472C-8E01-41F388E82B6C}" type="parTrans" cxnId="{8E03A5EA-FFB0-43F1-8B91-44D48E2FC09E}">
      <dgm:prSet/>
      <dgm:spPr/>
      <dgm:t>
        <a:bodyPr/>
        <a:lstStyle/>
        <a:p>
          <a:endParaRPr lang="zh-CN" altLang="en-US"/>
        </a:p>
      </dgm:t>
    </dgm:pt>
    <dgm:pt modelId="{1ADF0924-DD56-4009-83AB-9BA3C101F46D}" type="sibTrans" cxnId="{8E03A5EA-FFB0-43F1-8B91-44D48E2FC09E}">
      <dgm:prSet/>
      <dgm:spPr/>
      <dgm:t>
        <a:bodyPr/>
        <a:lstStyle/>
        <a:p>
          <a:endParaRPr lang="zh-CN" altLang="en-US"/>
        </a:p>
      </dgm:t>
    </dgm:pt>
    <dgm:pt modelId="{394805CD-40E6-49FC-9DC0-C6252EADD9FC}">
      <dgm:prSet phldrT="[文本]"/>
      <dgm:spPr/>
      <dgm:t>
        <a:bodyPr/>
        <a:lstStyle/>
        <a:p>
          <a:r>
            <a:rPr lang="en-US" altLang="zh-CN" dirty="0" smtClean="0"/>
            <a:t>Activity</a:t>
          </a:r>
          <a:endParaRPr lang="zh-CN" altLang="en-US" dirty="0"/>
        </a:p>
      </dgm:t>
    </dgm:pt>
    <dgm:pt modelId="{142A5905-BDC8-46B6-9586-48ED35F5C841}" type="parTrans" cxnId="{8ACA89EC-1F1D-4765-A2C2-8D2AAB4A0CE4}">
      <dgm:prSet/>
      <dgm:spPr/>
      <dgm:t>
        <a:bodyPr/>
        <a:lstStyle/>
        <a:p>
          <a:endParaRPr lang="zh-CN" altLang="en-US"/>
        </a:p>
      </dgm:t>
    </dgm:pt>
    <dgm:pt modelId="{C446108E-64FB-4F6C-97D3-008B11A295E8}" type="sibTrans" cxnId="{8ACA89EC-1F1D-4765-A2C2-8D2AAB4A0CE4}">
      <dgm:prSet/>
      <dgm:spPr/>
      <dgm:t>
        <a:bodyPr/>
        <a:lstStyle/>
        <a:p>
          <a:endParaRPr lang="zh-CN" altLang="en-US"/>
        </a:p>
      </dgm:t>
    </dgm:pt>
    <dgm:pt modelId="{ED747DDE-2E40-4A97-B86C-868F79228290}">
      <dgm:prSet phldrT="[文本]"/>
      <dgm:spPr/>
      <dgm:t>
        <a:bodyPr/>
        <a:lstStyle/>
        <a:p>
          <a:r>
            <a:rPr lang="en-US" altLang="zh-CN" dirty="0" smtClean="0"/>
            <a:t>Advanced Settings</a:t>
          </a:r>
          <a:endParaRPr lang="zh-CN" altLang="en-US" dirty="0"/>
        </a:p>
      </dgm:t>
    </dgm:pt>
    <dgm:pt modelId="{F3F8BDD3-79D0-40F6-B58D-2CA97EF54852}" type="parTrans" cxnId="{6439CB0C-1034-482C-8EF0-4C717F54338F}">
      <dgm:prSet/>
      <dgm:spPr/>
      <dgm:t>
        <a:bodyPr/>
        <a:lstStyle/>
        <a:p>
          <a:endParaRPr lang="zh-CN" altLang="en-US"/>
        </a:p>
      </dgm:t>
    </dgm:pt>
    <dgm:pt modelId="{E9EA60C0-CC1E-4706-9DED-2966224A3366}" type="sibTrans" cxnId="{6439CB0C-1034-482C-8EF0-4C717F54338F}">
      <dgm:prSet/>
      <dgm:spPr/>
      <dgm:t>
        <a:bodyPr/>
        <a:lstStyle/>
        <a:p>
          <a:endParaRPr lang="zh-CN" altLang="en-US"/>
        </a:p>
      </dgm:t>
    </dgm:pt>
    <dgm:pt modelId="{038651FE-5EDA-4CDE-9884-FB593246A1AA}">
      <dgm:prSet phldrT="[文本]"/>
      <dgm:spPr/>
      <dgm:t>
        <a:bodyPr/>
        <a:lstStyle/>
        <a:p>
          <a:r>
            <a:rPr lang="en-US" altLang="zh-CN" dirty="0" smtClean="0"/>
            <a:t>Report Management</a:t>
          </a:r>
          <a:endParaRPr lang="zh-CN" altLang="en-US" dirty="0"/>
        </a:p>
      </dgm:t>
    </dgm:pt>
    <dgm:pt modelId="{3BA490CC-C209-4FF8-890F-A53EE68C898A}" type="parTrans" cxnId="{21D2517E-0AC7-4683-A33D-9C7F5558B550}">
      <dgm:prSet/>
      <dgm:spPr/>
      <dgm:t>
        <a:bodyPr/>
        <a:lstStyle/>
        <a:p>
          <a:endParaRPr lang="zh-CN" altLang="en-US"/>
        </a:p>
      </dgm:t>
    </dgm:pt>
    <dgm:pt modelId="{6DA961CF-5F9E-4FD8-960F-8C339826B3F0}" type="sibTrans" cxnId="{21D2517E-0AC7-4683-A33D-9C7F5558B550}">
      <dgm:prSet/>
      <dgm:spPr/>
      <dgm:t>
        <a:bodyPr/>
        <a:lstStyle/>
        <a:p>
          <a:endParaRPr lang="zh-CN" altLang="en-US"/>
        </a:p>
      </dgm:t>
    </dgm:pt>
    <dgm:pt modelId="{0B3EEC31-DA05-4B14-80F8-A27E1AF06184}">
      <dgm:prSet phldrT="[文本]"/>
      <dgm:spPr/>
      <dgm:t>
        <a:bodyPr/>
        <a:lstStyle/>
        <a:p>
          <a:r>
            <a:rPr lang="en-US" altLang="zh-CN" dirty="0" smtClean="0"/>
            <a:t>System Integration</a:t>
          </a:r>
          <a:endParaRPr lang="zh-CN" altLang="en-US" dirty="0"/>
        </a:p>
      </dgm:t>
    </dgm:pt>
    <dgm:pt modelId="{ADF2D791-DCC1-4DB2-A2FD-3CDBD425AEEB}" type="parTrans" cxnId="{E27BE97D-72C8-4DAC-8609-ACDFA7D80BBA}">
      <dgm:prSet/>
      <dgm:spPr/>
      <dgm:t>
        <a:bodyPr/>
        <a:lstStyle/>
        <a:p>
          <a:endParaRPr lang="zh-CN" altLang="en-US"/>
        </a:p>
      </dgm:t>
    </dgm:pt>
    <dgm:pt modelId="{6A6190E5-C92A-4A21-AE0F-0BED26B845C8}" type="sibTrans" cxnId="{E27BE97D-72C8-4DAC-8609-ACDFA7D80BBA}">
      <dgm:prSet/>
      <dgm:spPr/>
      <dgm:t>
        <a:bodyPr/>
        <a:lstStyle/>
        <a:p>
          <a:endParaRPr lang="zh-CN" altLang="en-US"/>
        </a:p>
      </dgm:t>
    </dgm:pt>
    <dgm:pt modelId="{D1B0E1A9-FDDD-4F1D-AEFC-95750C59B0A0}">
      <dgm:prSet phldrT="[文本]"/>
      <dgm:spPr/>
      <dgm:t>
        <a:bodyPr/>
        <a:lstStyle/>
        <a:p>
          <a:r>
            <a:rPr lang="en-US" altLang="zh-CN" dirty="0" smtClean="0"/>
            <a:t>User Account</a:t>
          </a:r>
          <a:endParaRPr lang="zh-CN" altLang="en-US" dirty="0"/>
        </a:p>
      </dgm:t>
    </dgm:pt>
    <dgm:pt modelId="{13C126F4-735B-4E55-BEDC-56109308201D}" type="parTrans" cxnId="{DAB79132-E0CE-4621-86D9-7705DC8D31AE}">
      <dgm:prSet/>
      <dgm:spPr/>
      <dgm:t>
        <a:bodyPr/>
        <a:lstStyle/>
        <a:p>
          <a:endParaRPr lang="zh-CN" altLang="en-US"/>
        </a:p>
      </dgm:t>
    </dgm:pt>
    <dgm:pt modelId="{CCC761FB-DAB0-460A-8EF3-2024509F08ED}" type="sibTrans" cxnId="{DAB79132-E0CE-4621-86D9-7705DC8D31AE}">
      <dgm:prSet/>
      <dgm:spPr/>
      <dgm:t>
        <a:bodyPr/>
        <a:lstStyle/>
        <a:p>
          <a:endParaRPr lang="zh-CN" altLang="en-US"/>
        </a:p>
      </dgm:t>
    </dgm:pt>
    <dgm:pt modelId="{922DFD1E-831C-4B5F-8992-F245E98FE94D}" type="pres">
      <dgm:prSet presAssocID="{DFE64AD1-1568-47C2-8174-8557CAC95324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81832328-D500-4BF3-9241-408CE0C9156B}" type="pres">
      <dgm:prSet presAssocID="{202B23A2-CBCE-4224-B07B-919DF8EB05A0}" presName="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EA3A2AC-1B6F-4ABC-802E-93131764C798}" type="pres">
      <dgm:prSet presAssocID="{FF695464-C6FA-49D3-8720-D39D87772D9D}" presName="sibTrans" presStyleCnt="0"/>
      <dgm:spPr/>
    </dgm:pt>
    <dgm:pt modelId="{F98FFDFF-6F8F-4FB7-BD2B-9799B8CE2868}" type="pres">
      <dgm:prSet presAssocID="{5602A9C1-C903-4826-9882-DD6B961A9DD3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46F294A-585F-4D72-B265-EF9CB0DB884E}" type="pres">
      <dgm:prSet presAssocID="{1ADF0924-DD56-4009-83AB-9BA3C101F46D}" presName="sibTrans" presStyleCnt="0"/>
      <dgm:spPr/>
    </dgm:pt>
    <dgm:pt modelId="{0005034B-9000-4FE9-A7E9-9F4B2F15B310}" type="pres">
      <dgm:prSet presAssocID="{394805CD-40E6-49FC-9DC0-C6252EADD9FC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098A962-DF08-44A2-AF5C-5D151580A965}" type="pres">
      <dgm:prSet presAssocID="{C446108E-64FB-4F6C-97D3-008B11A295E8}" presName="sibTrans" presStyleCnt="0"/>
      <dgm:spPr/>
    </dgm:pt>
    <dgm:pt modelId="{A88DC07F-A4B7-494D-923F-F56C153EFA6B}" type="pres">
      <dgm:prSet presAssocID="{ED747DDE-2E40-4A97-B86C-868F79228290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0BACE7E-E560-444D-8F37-86B1D2902678}" type="pres">
      <dgm:prSet presAssocID="{E9EA60C0-CC1E-4706-9DED-2966224A3366}" presName="sibTrans" presStyleCnt="0"/>
      <dgm:spPr/>
    </dgm:pt>
    <dgm:pt modelId="{9290F822-B237-409D-A4D1-FBE65FD56504}" type="pres">
      <dgm:prSet presAssocID="{038651FE-5EDA-4CDE-9884-FB593246A1AA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0D85B43-ABAC-423D-96C6-BB49C90C6519}" type="pres">
      <dgm:prSet presAssocID="{6DA961CF-5F9E-4FD8-960F-8C339826B3F0}" presName="sibTrans" presStyleCnt="0"/>
      <dgm:spPr/>
    </dgm:pt>
    <dgm:pt modelId="{77F0FFE8-74DE-4B0E-9514-7CAE15F10921}" type="pres">
      <dgm:prSet presAssocID="{0B3EEC31-DA05-4B14-80F8-A27E1AF06184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7E2917E-5039-4DC7-9B2B-E1F3C962B3C3}" type="pres">
      <dgm:prSet presAssocID="{6A6190E5-C92A-4A21-AE0F-0BED26B845C8}" presName="sibTrans" presStyleCnt="0"/>
      <dgm:spPr/>
    </dgm:pt>
    <dgm:pt modelId="{EE25803F-FFFF-4FC9-B74C-66C8F2C8669E}" type="pres">
      <dgm:prSet presAssocID="{D1B0E1A9-FDDD-4F1D-AEFC-95750C59B0A0}" presName="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E3F3A08D-AFDD-4121-9261-D1558C211AC1}" type="presOf" srcId="{038651FE-5EDA-4CDE-9884-FB593246A1AA}" destId="{9290F822-B237-409D-A4D1-FBE65FD56504}" srcOrd="0" destOrd="0" presId="urn:microsoft.com/office/officeart/2005/8/layout/default"/>
    <dgm:cxn modelId="{8164919D-2221-43B4-BA55-E981D96B6FDE}" srcId="{DFE64AD1-1568-47C2-8174-8557CAC95324}" destId="{202B23A2-CBCE-4224-B07B-919DF8EB05A0}" srcOrd="0" destOrd="0" parTransId="{93593C10-CEDC-4A75-B622-F79D374C822A}" sibTransId="{FF695464-C6FA-49D3-8720-D39D87772D9D}"/>
    <dgm:cxn modelId="{68C26408-1F72-4697-B357-DBA3C42CCF22}" type="presOf" srcId="{0B3EEC31-DA05-4B14-80F8-A27E1AF06184}" destId="{77F0FFE8-74DE-4B0E-9514-7CAE15F10921}" srcOrd="0" destOrd="0" presId="urn:microsoft.com/office/officeart/2005/8/layout/default"/>
    <dgm:cxn modelId="{8ACA89EC-1F1D-4765-A2C2-8D2AAB4A0CE4}" srcId="{DFE64AD1-1568-47C2-8174-8557CAC95324}" destId="{394805CD-40E6-49FC-9DC0-C6252EADD9FC}" srcOrd="2" destOrd="0" parTransId="{142A5905-BDC8-46B6-9586-48ED35F5C841}" sibTransId="{C446108E-64FB-4F6C-97D3-008B11A295E8}"/>
    <dgm:cxn modelId="{CC0513F1-6CE3-4F17-AC58-19E320527C3E}" type="presOf" srcId="{ED747DDE-2E40-4A97-B86C-868F79228290}" destId="{A88DC07F-A4B7-494D-923F-F56C153EFA6B}" srcOrd="0" destOrd="0" presId="urn:microsoft.com/office/officeart/2005/8/layout/default"/>
    <dgm:cxn modelId="{161536D8-6856-47FE-8D8F-00985980B272}" type="presOf" srcId="{202B23A2-CBCE-4224-B07B-919DF8EB05A0}" destId="{81832328-D500-4BF3-9241-408CE0C9156B}" srcOrd="0" destOrd="0" presId="urn:microsoft.com/office/officeart/2005/8/layout/default"/>
    <dgm:cxn modelId="{E27BE97D-72C8-4DAC-8609-ACDFA7D80BBA}" srcId="{DFE64AD1-1568-47C2-8174-8557CAC95324}" destId="{0B3EEC31-DA05-4B14-80F8-A27E1AF06184}" srcOrd="5" destOrd="0" parTransId="{ADF2D791-DCC1-4DB2-A2FD-3CDBD425AEEB}" sibTransId="{6A6190E5-C92A-4A21-AE0F-0BED26B845C8}"/>
    <dgm:cxn modelId="{F5543C82-9CCC-49FD-A7DE-64E932C0B8D0}" type="presOf" srcId="{5602A9C1-C903-4826-9882-DD6B961A9DD3}" destId="{F98FFDFF-6F8F-4FB7-BD2B-9799B8CE2868}" srcOrd="0" destOrd="0" presId="urn:microsoft.com/office/officeart/2005/8/layout/default"/>
    <dgm:cxn modelId="{6F354819-0160-448B-A748-35BA9979FC34}" type="presOf" srcId="{D1B0E1A9-FDDD-4F1D-AEFC-95750C59B0A0}" destId="{EE25803F-FFFF-4FC9-B74C-66C8F2C8669E}" srcOrd="0" destOrd="0" presId="urn:microsoft.com/office/officeart/2005/8/layout/default"/>
    <dgm:cxn modelId="{6439CB0C-1034-482C-8EF0-4C717F54338F}" srcId="{DFE64AD1-1568-47C2-8174-8557CAC95324}" destId="{ED747DDE-2E40-4A97-B86C-868F79228290}" srcOrd="3" destOrd="0" parTransId="{F3F8BDD3-79D0-40F6-B58D-2CA97EF54852}" sibTransId="{E9EA60C0-CC1E-4706-9DED-2966224A3366}"/>
    <dgm:cxn modelId="{21D2517E-0AC7-4683-A33D-9C7F5558B550}" srcId="{DFE64AD1-1568-47C2-8174-8557CAC95324}" destId="{038651FE-5EDA-4CDE-9884-FB593246A1AA}" srcOrd="4" destOrd="0" parTransId="{3BA490CC-C209-4FF8-890F-A53EE68C898A}" sibTransId="{6DA961CF-5F9E-4FD8-960F-8C339826B3F0}"/>
    <dgm:cxn modelId="{8E03A5EA-FFB0-43F1-8B91-44D48E2FC09E}" srcId="{DFE64AD1-1568-47C2-8174-8557CAC95324}" destId="{5602A9C1-C903-4826-9882-DD6B961A9DD3}" srcOrd="1" destOrd="0" parTransId="{3AF2F37A-0954-472C-8E01-41F388E82B6C}" sibTransId="{1ADF0924-DD56-4009-83AB-9BA3C101F46D}"/>
    <dgm:cxn modelId="{A90B45EC-F044-4390-A0A4-0B4E0227CF42}" type="presOf" srcId="{394805CD-40E6-49FC-9DC0-C6252EADD9FC}" destId="{0005034B-9000-4FE9-A7E9-9F4B2F15B310}" srcOrd="0" destOrd="0" presId="urn:microsoft.com/office/officeart/2005/8/layout/default"/>
    <dgm:cxn modelId="{DAB79132-E0CE-4621-86D9-7705DC8D31AE}" srcId="{DFE64AD1-1568-47C2-8174-8557CAC95324}" destId="{D1B0E1A9-FDDD-4F1D-AEFC-95750C59B0A0}" srcOrd="6" destOrd="0" parTransId="{13C126F4-735B-4E55-BEDC-56109308201D}" sibTransId="{CCC761FB-DAB0-460A-8EF3-2024509F08ED}"/>
    <dgm:cxn modelId="{B4755369-BA54-47D4-9144-638FDBCE7D4E}" type="presOf" srcId="{DFE64AD1-1568-47C2-8174-8557CAC95324}" destId="{922DFD1E-831C-4B5F-8992-F245E98FE94D}" srcOrd="0" destOrd="0" presId="urn:microsoft.com/office/officeart/2005/8/layout/default"/>
    <dgm:cxn modelId="{4BC6DA66-5B5D-4821-933F-67608B244764}" type="presParOf" srcId="{922DFD1E-831C-4B5F-8992-F245E98FE94D}" destId="{81832328-D500-4BF3-9241-408CE0C9156B}" srcOrd="0" destOrd="0" presId="urn:microsoft.com/office/officeart/2005/8/layout/default"/>
    <dgm:cxn modelId="{609011ED-3670-48F5-982C-978D1B97665B}" type="presParOf" srcId="{922DFD1E-831C-4B5F-8992-F245E98FE94D}" destId="{9EA3A2AC-1B6F-4ABC-802E-93131764C798}" srcOrd="1" destOrd="0" presId="urn:microsoft.com/office/officeart/2005/8/layout/default"/>
    <dgm:cxn modelId="{AFFBE00B-6BF3-4C5B-B03E-A188177150C5}" type="presParOf" srcId="{922DFD1E-831C-4B5F-8992-F245E98FE94D}" destId="{F98FFDFF-6F8F-4FB7-BD2B-9799B8CE2868}" srcOrd="2" destOrd="0" presId="urn:microsoft.com/office/officeart/2005/8/layout/default"/>
    <dgm:cxn modelId="{A956C020-D110-430E-9D4F-232F7968420B}" type="presParOf" srcId="{922DFD1E-831C-4B5F-8992-F245E98FE94D}" destId="{146F294A-585F-4D72-B265-EF9CB0DB884E}" srcOrd="3" destOrd="0" presId="urn:microsoft.com/office/officeart/2005/8/layout/default"/>
    <dgm:cxn modelId="{3F9C55FF-BBA6-4B5C-B3F2-22E234939A98}" type="presParOf" srcId="{922DFD1E-831C-4B5F-8992-F245E98FE94D}" destId="{0005034B-9000-4FE9-A7E9-9F4B2F15B310}" srcOrd="4" destOrd="0" presId="urn:microsoft.com/office/officeart/2005/8/layout/default"/>
    <dgm:cxn modelId="{B331CF1C-B576-449B-B08D-6DF92354E100}" type="presParOf" srcId="{922DFD1E-831C-4B5F-8992-F245E98FE94D}" destId="{5098A962-DF08-44A2-AF5C-5D151580A965}" srcOrd="5" destOrd="0" presId="urn:microsoft.com/office/officeart/2005/8/layout/default"/>
    <dgm:cxn modelId="{71B0DE12-0291-4A5B-B7CD-1E96DCEB920E}" type="presParOf" srcId="{922DFD1E-831C-4B5F-8992-F245E98FE94D}" destId="{A88DC07F-A4B7-494D-923F-F56C153EFA6B}" srcOrd="6" destOrd="0" presId="urn:microsoft.com/office/officeart/2005/8/layout/default"/>
    <dgm:cxn modelId="{D55B3E99-8CDB-42A8-9D93-BD50CEFC3894}" type="presParOf" srcId="{922DFD1E-831C-4B5F-8992-F245E98FE94D}" destId="{40BACE7E-E560-444D-8F37-86B1D2902678}" srcOrd="7" destOrd="0" presId="urn:microsoft.com/office/officeart/2005/8/layout/default"/>
    <dgm:cxn modelId="{D993FB9E-9730-4321-9A77-EDACAE9EF73E}" type="presParOf" srcId="{922DFD1E-831C-4B5F-8992-F245E98FE94D}" destId="{9290F822-B237-409D-A4D1-FBE65FD56504}" srcOrd="8" destOrd="0" presId="urn:microsoft.com/office/officeart/2005/8/layout/default"/>
    <dgm:cxn modelId="{0783BD81-6F3A-4182-B82D-8D0F4B1B7365}" type="presParOf" srcId="{922DFD1E-831C-4B5F-8992-F245E98FE94D}" destId="{90D85B43-ABAC-423D-96C6-BB49C90C6519}" srcOrd="9" destOrd="0" presId="urn:microsoft.com/office/officeart/2005/8/layout/default"/>
    <dgm:cxn modelId="{3380177A-405D-4A4C-A748-BBFE61E85888}" type="presParOf" srcId="{922DFD1E-831C-4B5F-8992-F245E98FE94D}" destId="{77F0FFE8-74DE-4B0E-9514-7CAE15F10921}" srcOrd="10" destOrd="0" presId="urn:microsoft.com/office/officeart/2005/8/layout/default"/>
    <dgm:cxn modelId="{F332801A-2A33-4738-A4DB-A2759CB3C89E}" type="presParOf" srcId="{922DFD1E-831C-4B5F-8992-F245E98FE94D}" destId="{67E2917E-5039-4DC7-9B2B-E1F3C962B3C3}" srcOrd="11" destOrd="0" presId="urn:microsoft.com/office/officeart/2005/8/layout/default"/>
    <dgm:cxn modelId="{EAA34C91-3DB8-46AA-A777-0E02500907C1}" type="presParOf" srcId="{922DFD1E-831C-4B5F-8992-F245E98FE94D}" destId="{EE25803F-FFFF-4FC9-B74C-66C8F2C8669E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78A014-AE7E-46DC-BAF7-636BF857617A}">
      <dsp:nvSpPr>
        <dsp:cNvPr id="0" name=""/>
        <dsp:cNvSpPr/>
      </dsp:nvSpPr>
      <dsp:spPr>
        <a:xfrm>
          <a:off x="4783" y="0"/>
          <a:ext cx="4182962" cy="4501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682" tIns="61341" rIns="30671" bIns="6134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300" kern="1200" dirty="0" smtClean="0"/>
            <a:t>PPQP</a:t>
          </a:r>
          <a:endParaRPr lang="zh-CN" altLang="en-US" sz="2300" kern="1200" dirty="0"/>
        </a:p>
      </dsp:txBody>
      <dsp:txXfrm>
        <a:off x="4783" y="0"/>
        <a:ext cx="4070422" cy="450162"/>
      </dsp:txXfrm>
    </dsp:sp>
    <dsp:sp modelId="{87041AB3-EA7B-4CFE-B0DE-934F892B9D81}">
      <dsp:nvSpPr>
        <dsp:cNvPr id="0" name=""/>
        <dsp:cNvSpPr/>
      </dsp:nvSpPr>
      <dsp:spPr>
        <a:xfrm>
          <a:off x="3351153" y="0"/>
          <a:ext cx="4182962" cy="4501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300" kern="1200" dirty="0" smtClean="0"/>
            <a:t>APQP</a:t>
          </a:r>
          <a:endParaRPr lang="zh-CN" altLang="en-US" sz="2300" kern="1200" dirty="0"/>
        </a:p>
      </dsp:txBody>
      <dsp:txXfrm>
        <a:off x="3576234" y="0"/>
        <a:ext cx="3732800" cy="450162"/>
      </dsp:txXfrm>
    </dsp:sp>
    <dsp:sp modelId="{611C32C9-0EDE-4D48-8FF5-B8A4415F55AF}">
      <dsp:nvSpPr>
        <dsp:cNvPr id="0" name=""/>
        <dsp:cNvSpPr/>
      </dsp:nvSpPr>
      <dsp:spPr>
        <a:xfrm>
          <a:off x="6697523" y="0"/>
          <a:ext cx="4182962" cy="4501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300" kern="1200" dirty="0" smtClean="0"/>
            <a:t>PPAP</a:t>
          </a:r>
          <a:endParaRPr lang="zh-CN" altLang="en-US" sz="2300" kern="1200" dirty="0"/>
        </a:p>
      </dsp:txBody>
      <dsp:txXfrm>
        <a:off x="6922604" y="0"/>
        <a:ext cx="3732800" cy="450162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B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C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B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C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  <a:endParaRPr lang="zh-CN" altLang="en-US" sz="800" kern="1200" dirty="0"/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II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N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CAF3FF-BED3-4F92-9A3D-3C24D1DF1E76}">
      <dsp:nvSpPr>
        <dsp:cNvPr id="0" name=""/>
        <dsp:cNvSpPr/>
      </dsp:nvSpPr>
      <dsp:spPr>
        <a:xfrm>
          <a:off x="4912310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3857357" y="417003"/>
              </a:lnTo>
              <a:lnTo>
                <a:pt x="3857357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4912310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1285785" y="417003"/>
              </a:lnTo>
              <a:lnTo>
                <a:pt x="1285785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626524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1285785" y="0"/>
              </a:moveTo>
              <a:lnTo>
                <a:pt x="1285785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054953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3857357" y="0"/>
              </a:moveTo>
              <a:lnTo>
                <a:pt x="3857357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860303" y="1190173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4094083" y="1412263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YFVE Headquarter (Master Site)</a:t>
          </a:r>
          <a:endParaRPr lang="zh-CN" altLang="en-US" sz="2500" kern="1200" dirty="0"/>
        </a:p>
      </dsp:txBody>
      <dsp:txXfrm>
        <a:off x="4133215" y="1451395"/>
        <a:ext cx="2025748" cy="1257784"/>
      </dsp:txXfrm>
    </dsp:sp>
    <dsp:sp modelId="{C3A5A954-94ED-46D6-847F-4D14D49FF0E7}">
      <dsp:nvSpPr>
        <dsp:cNvPr id="0" name=""/>
        <dsp:cNvSpPr/>
      </dsp:nvSpPr>
      <dsp:spPr>
        <a:xfrm>
          <a:off x="2946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236726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 (Site I)</a:t>
          </a:r>
          <a:endParaRPr lang="zh-CN" altLang="en-US" sz="2500" kern="1200" dirty="0"/>
        </a:p>
      </dsp:txBody>
      <dsp:txXfrm>
        <a:off x="275858" y="3399360"/>
        <a:ext cx="2025748" cy="1257784"/>
      </dsp:txXfrm>
    </dsp:sp>
    <dsp:sp modelId="{1315630C-51BE-4CB8-965C-BC656388473C}">
      <dsp:nvSpPr>
        <dsp:cNvPr id="0" name=""/>
        <dsp:cNvSpPr/>
      </dsp:nvSpPr>
      <dsp:spPr>
        <a:xfrm>
          <a:off x="2574518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2808297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II (Site II)</a:t>
          </a:r>
          <a:endParaRPr lang="zh-CN" altLang="en-US" sz="2500" kern="1200" dirty="0"/>
        </a:p>
      </dsp:txBody>
      <dsp:txXfrm>
        <a:off x="2847429" y="3399360"/>
        <a:ext cx="2025748" cy="1257784"/>
      </dsp:txXfrm>
    </dsp:sp>
    <dsp:sp modelId="{DF75FBC0-12AE-4C17-8D86-FEB1184C39C1}">
      <dsp:nvSpPr>
        <dsp:cNvPr id="0" name=""/>
        <dsp:cNvSpPr/>
      </dsp:nvSpPr>
      <dsp:spPr>
        <a:xfrm>
          <a:off x="5146089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5379868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… (Site …)</a:t>
          </a:r>
          <a:endParaRPr lang="zh-CN" altLang="en-US" sz="2500" kern="1200" dirty="0"/>
        </a:p>
      </dsp:txBody>
      <dsp:txXfrm>
        <a:off x="5419000" y="3399360"/>
        <a:ext cx="2025748" cy="1257784"/>
      </dsp:txXfrm>
    </dsp:sp>
    <dsp:sp modelId="{527FE8F0-C64B-4F60-9954-2917CBFCD73B}">
      <dsp:nvSpPr>
        <dsp:cNvPr id="0" name=""/>
        <dsp:cNvSpPr/>
      </dsp:nvSpPr>
      <dsp:spPr>
        <a:xfrm>
          <a:off x="7717661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7951440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N (Site N)</a:t>
          </a:r>
          <a:endParaRPr lang="zh-CN" altLang="en-US" sz="2500" kern="1200" dirty="0"/>
        </a:p>
      </dsp:txBody>
      <dsp:txXfrm>
        <a:off x="7990572" y="3399360"/>
        <a:ext cx="2025748" cy="125778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9220728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5741342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525105" y="254056"/>
              </a:lnTo>
              <a:lnTo>
                <a:pt x="3525105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5741342" y="2095775"/>
          <a:ext cx="1958392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958392" y="254056"/>
              </a:lnTo>
              <a:lnTo>
                <a:pt x="1958392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6133020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783356" y="254056"/>
              </a:lnTo>
              <a:lnTo>
                <a:pt x="783356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5349664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783356" y="0"/>
              </a:moveTo>
              <a:lnTo>
                <a:pt x="783356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5741342" y="2095775"/>
          <a:ext cx="391678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91678" y="254056"/>
              </a:lnTo>
              <a:lnTo>
                <a:pt x="391678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2216236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566713" y="254056"/>
              </a:lnTo>
              <a:lnTo>
                <a:pt x="1566713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2170516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649523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1566713" y="0"/>
              </a:moveTo>
              <a:lnTo>
                <a:pt x="1566713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2216236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3525105" y="0"/>
              </a:moveTo>
              <a:lnTo>
                <a:pt x="3525105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5100414" y="1281796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5242842" y="1417103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YFVE Headquarter (Master Site)</a:t>
          </a:r>
          <a:endParaRPr lang="zh-CN" altLang="en-US" sz="1500" kern="1200" dirty="0"/>
        </a:p>
      </dsp:txBody>
      <dsp:txXfrm>
        <a:off x="5266683" y="1440944"/>
        <a:ext cx="1234174" cy="766296"/>
      </dsp:txXfrm>
    </dsp:sp>
    <dsp:sp modelId="{C3A5A954-94ED-46D6-847F-4D14D49FF0E7}">
      <dsp:nvSpPr>
        <dsp:cNvPr id="0" name=""/>
        <dsp:cNvSpPr/>
      </dsp:nvSpPr>
      <dsp:spPr>
        <a:xfrm>
          <a:off x="1575308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717737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 (Site I)</a:t>
          </a:r>
          <a:endParaRPr lang="zh-CN" altLang="en-US" sz="1500" kern="1200" dirty="0"/>
        </a:p>
      </dsp:txBody>
      <dsp:txXfrm>
        <a:off x="1741578" y="2627730"/>
        <a:ext cx="1234174" cy="766296"/>
      </dsp:txXfrm>
    </dsp:sp>
    <dsp:sp modelId="{BB779616-6330-4237-808E-7A5C54331EA5}">
      <dsp:nvSpPr>
        <dsp:cNvPr id="0" name=""/>
        <dsp:cNvSpPr/>
      </dsp:nvSpPr>
      <dsp:spPr>
        <a:xfrm>
          <a:off x="8594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151023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A</a:t>
          </a:r>
          <a:endParaRPr lang="zh-CN" altLang="en-US" sz="1500" kern="1200" dirty="0"/>
        </a:p>
      </dsp:txBody>
      <dsp:txXfrm>
        <a:off x="174864" y="3814515"/>
        <a:ext cx="1234174" cy="766296"/>
      </dsp:txXfrm>
    </dsp:sp>
    <dsp:sp modelId="{7B02458C-3012-43CE-A3F0-68585AD923AA}">
      <dsp:nvSpPr>
        <dsp:cNvPr id="0" name=""/>
        <dsp:cNvSpPr/>
      </dsp:nvSpPr>
      <dsp:spPr>
        <a:xfrm>
          <a:off x="1575308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717737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1741578" y="3814515"/>
        <a:ext cx="1234174" cy="766296"/>
      </dsp:txXfrm>
    </dsp:sp>
    <dsp:sp modelId="{68E257C4-E125-4D19-A461-C72A614E058D}">
      <dsp:nvSpPr>
        <dsp:cNvPr id="0" name=""/>
        <dsp:cNvSpPr/>
      </dsp:nvSpPr>
      <dsp:spPr>
        <a:xfrm>
          <a:off x="3142022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3284450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</a:t>
          </a:r>
          <a:endParaRPr lang="zh-CN" altLang="en-US" sz="1500" kern="1200" dirty="0"/>
        </a:p>
      </dsp:txBody>
      <dsp:txXfrm>
        <a:off x="3308291" y="3814515"/>
        <a:ext cx="1234174" cy="766296"/>
      </dsp:txXfrm>
    </dsp:sp>
    <dsp:sp modelId="{1315630C-51BE-4CB8-965C-BC656388473C}">
      <dsp:nvSpPr>
        <dsp:cNvPr id="0" name=""/>
        <dsp:cNvSpPr/>
      </dsp:nvSpPr>
      <dsp:spPr>
        <a:xfrm>
          <a:off x="5492092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5634521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II (Site II)</a:t>
          </a:r>
          <a:endParaRPr lang="zh-CN" altLang="en-US" sz="1500" kern="1200" dirty="0"/>
        </a:p>
      </dsp:txBody>
      <dsp:txXfrm>
        <a:off x="5658362" y="2627730"/>
        <a:ext cx="1234174" cy="766296"/>
      </dsp:txXfrm>
    </dsp:sp>
    <dsp:sp modelId="{E5CE55C4-CE08-4E7E-AE04-68E4646DFD07}">
      <dsp:nvSpPr>
        <dsp:cNvPr id="0" name=""/>
        <dsp:cNvSpPr/>
      </dsp:nvSpPr>
      <dsp:spPr>
        <a:xfrm>
          <a:off x="4708735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4851164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4875005" y="3814515"/>
        <a:ext cx="1234174" cy="766296"/>
      </dsp:txXfrm>
    </dsp:sp>
    <dsp:sp modelId="{C663CB48-3579-4DA6-9AA1-3456E5EA7B93}">
      <dsp:nvSpPr>
        <dsp:cNvPr id="0" name=""/>
        <dsp:cNvSpPr/>
      </dsp:nvSpPr>
      <dsp:spPr>
        <a:xfrm>
          <a:off x="6275449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641787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C</a:t>
          </a:r>
          <a:endParaRPr lang="zh-CN" altLang="en-US" sz="1500" kern="1200" dirty="0"/>
        </a:p>
      </dsp:txBody>
      <dsp:txXfrm>
        <a:off x="6441719" y="3814515"/>
        <a:ext cx="1234174" cy="766296"/>
      </dsp:txXfrm>
    </dsp:sp>
    <dsp:sp modelId="{DF75FBC0-12AE-4C17-8D86-FEB1184C39C1}">
      <dsp:nvSpPr>
        <dsp:cNvPr id="0" name=""/>
        <dsp:cNvSpPr/>
      </dsp:nvSpPr>
      <dsp:spPr>
        <a:xfrm>
          <a:off x="7058806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7201234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 (Site …)</a:t>
          </a:r>
          <a:endParaRPr lang="zh-CN" altLang="en-US" sz="1500" kern="1200" dirty="0"/>
        </a:p>
      </dsp:txBody>
      <dsp:txXfrm>
        <a:off x="7225075" y="2627730"/>
        <a:ext cx="1234174" cy="766296"/>
      </dsp:txXfrm>
    </dsp:sp>
    <dsp:sp modelId="{527FE8F0-C64B-4F60-9954-2917CBFCD73B}">
      <dsp:nvSpPr>
        <dsp:cNvPr id="0" name=""/>
        <dsp:cNvSpPr/>
      </dsp:nvSpPr>
      <dsp:spPr>
        <a:xfrm>
          <a:off x="8625520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8767948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N (Site N)</a:t>
          </a:r>
          <a:endParaRPr lang="zh-CN" altLang="en-US" sz="1500" kern="1200" dirty="0"/>
        </a:p>
      </dsp:txBody>
      <dsp:txXfrm>
        <a:off x="8791789" y="2627730"/>
        <a:ext cx="1234174" cy="766296"/>
      </dsp:txXfrm>
    </dsp:sp>
    <dsp:sp modelId="{F6733246-BB9F-4D42-BEDE-26458DF30999}">
      <dsp:nvSpPr>
        <dsp:cNvPr id="0" name=""/>
        <dsp:cNvSpPr/>
      </dsp:nvSpPr>
      <dsp:spPr>
        <a:xfrm>
          <a:off x="8625520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876794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D</a:t>
          </a:r>
          <a:endParaRPr lang="zh-CN" altLang="en-US" sz="1500" kern="1200" dirty="0"/>
        </a:p>
      </dsp:txBody>
      <dsp:txXfrm>
        <a:off x="8791789" y="3814515"/>
        <a:ext cx="1234174" cy="766296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CAF3FF-BED3-4F92-9A3D-3C24D1DF1E76}">
      <dsp:nvSpPr>
        <dsp:cNvPr id="0" name=""/>
        <dsp:cNvSpPr/>
      </dsp:nvSpPr>
      <dsp:spPr>
        <a:xfrm>
          <a:off x="4912310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3857357" y="417003"/>
              </a:lnTo>
              <a:lnTo>
                <a:pt x="3857357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4912310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1285785" y="417003"/>
              </a:lnTo>
              <a:lnTo>
                <a:pt x="1285785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626524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1285785" y="0"/>
              </a:moveTo>
              <a:lnTo>
                <a:pt x="1285785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054953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3857357" y="0"/>
              </a:moveTo>
              <a:lnTo>
                <a:pt x="3857357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860303" y="1190173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4094083" y="1412263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YFVE Headquarter (Master Site)</a:t>
          </a:r>
          <a:endParaRPr lang="zh-CN" altLang="en-US" sz="2500" kern="1200" dirty="0"/>
        </a:p>
      </dsp:txBody>
      <dsp:txXfrm>
        <a:off x="4133215" y="1451395"/>
        <a:ext cx="2025748" cy="1257784"/>
      </dsp:txXfrm>
    </dsp:sp>
    <dsp:sp modelId="{C3A5A954-94ED-46D6-847F-4D14D49FF0E7}">
      <dsp:nvSpPr>
        <dsp:cNvPr id="0" name=""/>
        <dsp:cNvSpPr/>
      </dsp:nvSpPr>
      <dsp:spPr>
        <a:xfrm>
          <a:off x="2946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236726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 (Site I)</a:t>
          </a:r>
          <a:endParaRPr lang="zh-CN" altLang="en-US" sz="2500" kern="1200" dirty="0"/>
        </a:p>
      </dsp:txBody>
      <dsp:txXfrm>
        <a:off x="275858" y="3399360"/>
        <a:ext cx="2025748" cy="1257784"/>
      </dsp:txXfrm>
    </dsp:sp>
    <dsp:sp modelId="{1315630C-51BE-4CB8-965C-BC656388473C}">
      <dsp:nvSpPr>
        <dsp:cNvPr id="0" name=""/>
        <dsp:cNvSpPr/>
      </dsp:nvSpPr>
      <dsp:spPr>
        <a:xfrm>
          <a:off x="2574518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2808297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II (Site II)</a:t>
          </a:r>
          <a:endParaRPr lang="zh-CN" altLang="en-US" sz="2500" kern="1200" dirty="0"/>
        </a:p>
      </dsp:txBody>
      <dsp:txXfrm>
        <a:off x="2847429" y="3399360"/>
        <a:ext cx="2025748" cy="1257784"/>
      </dsp:txXfrm>
    </dsp:sp>
    <dsp:sp modelId="{DF75FBC0-12AE-4C17-8D86-FEB1184C39C1}">
      <dsp:nvSpPr>
        <dsp:cNvPr id="0" name=""/>
        <dsp:cNvSpPr/>
      </dsp:nvSpPr>
      <dsp:spPr>
        <a:xfrm>
          <a:off x="5146089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5379868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… (Site …)</a:t>
          </a:r>
          <a:endParaRPr lang="zh-CN" altLang="en-US" sz="2500" kern="1200" dirty="0"/>
        </a:p>
      </dsp:txBody>
      <dsp:txXfrm>
        <a:off x="5419000" y="3399360"/>
        <a:ext cx="2025748" cy="1257784"/>
      </dsp:txXfrm>
    </dsp:sp>
    <dsp:sp modelId="{527FE8F0-C64B-4F60-9954-2917CBFCD73B}">
      <dsp:nvSpPr>
        <dsp:cNvPr id="0" name=""/>
        <dsp:cNvSpPr/>
      </dsp:nvSpPr>
      <dsp:spPr>
        <a:xfrm>
          <a:off x="7717661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7951440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N (Site N)</a:t>
          </a:r>
          <a:endParaRPr lang="zh-CN" altLang="en-US" sz="2500" kern="1200" dirty="0"/>
        </a:p>
      </dsp:txBody>
      <dsp:txXfrm>
        <a:off x="7990572" y="3399360"/>
        <a:ext cx="2025748" cy="125778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9220728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5741342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525105" y="254056"/>
              </a:lnTo>
              <a:lnTo>
                <a:pt x="3525105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5741342" y="2095775"/>
          <a:ext cx="1958392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958392" y="254056"/>
              </a:lnTo>
              <a:lnTo>
                <a:pt x="1958392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6133020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783356" y="254056"/>
              </a:lnTo>
              <a:lnTo>
                <a:pt x="783356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5349664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783356" y="0"/>
              </a:moveTo>
              <a:lnTo>
                <a:pt x="783356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5741342" y="2095775"/>
          <a:ext cx="391678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91678" y="254056"/>
              </a:lnTo>
              <a:lnTo>
                <a:pt x="391678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2216236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566713" y="254056"/>
              </a:lnTo>
              <a:lnTo>
                <a:pt x="1566713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2170516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649523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1566713" y="0"/>
              </a:moveTo>
              <a:lnTo>
                <a:pt x="1566713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2216236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3525105" y="0"/>
              </a:moveTo>
              <a:lnTo>
                <a:pt x="3525105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5100414" y="1281796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5242842" y="1417103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YFVE Headquarter</a:t>
          </a:r>
          <a:endParaRPr lang="zh-CN" altLang="en-US" sz="1600" kern="1200" dirty="0"/>
        </a:p>
      </dsp:txBody>
      <dsp:txXfrm>
        <a:off x="5266683" y="1440944"/>
        <a:ext cx="1234174" cy="766296"/>
      </dsp:txXfrm>
    </dsp:sp>
    <dsp:sp modelId="{C3A5A954-94ED-46D6-847F-4D14D49FF0E7}">
      <dsp:nvSpPr>
        <dsp:cNvPr id="0" name=""/>
        <dsp:cNvSpPr/>
      </dsp:nvSpPr>
      <dsp:spPr>
        <a:xfrm>
          <a:off x="1575308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717737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Plant I</a:t>
          </a:r>
          <a:endParaRPr lang="zh-CN" altLang="en-US" sz="1600" kern="1200" dirty="0"/>
        </a:p>
      </dsp:txBody>
      <dsp:txXfrm>
        <a:off x="1741578" y="2627730"/>
        <a:ext cx="1234174" cy="766296"/>
      </dsp:txXfrm>
    </dsp:sp>
    <dsp:sp modelId="{BB779616-6330-4237-808E-7A5C54331EA5}">
      <dsp:nvSpPr>
        <dsp:cNvPr id="0" name=""/>
        <dsp:cNvSpPr/>
      </dsp:nvSpPr>
      <dsp:spPr>
        <a:xfrm>
          <a:off x="8594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151023" y="3790674"/>
          <a:ext cx="1281856" cy="813978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Supplier A</a:t>
          </a:r>
          <a:endParaRPr lang="zh-CN" altLang="en-US" sz="1600" kern="1200" dirty="0"/>
        </a:p>
      </dsp:txBody>
      <dsp:txXfrm>
        <a:off x="174864" y="3814515"/>
        <a:ext cx="1234174" cy="766296"/>
      </dsp:txXfrm>
    </dsp:sp>
    <dsp:sp modelId="{7B02458C-3012-43CE-A3F0-68585AD923AA}">
      <dsp:nvSpPr>
        <dsp:cNvPr id="0" name=""/>
        <dsp:cNvSpPr/>
      </dsp:nvSpPr>
      <dsp:spPr>
        <a:xfrm>
          <a:off x="1575308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717737" y="3790674"/>
          <a:ext cx="1281856" cy="813978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Supplier B</a:t>
          </a:r>
          <a:endParaRPr lang="zh-CN" altLang="en-US" sz="1600" kern="1200" dirty="0"/>
        </a:p>
      </dsp:txBody>
      <dsp:txXfrm>
        <a:off x="1741578" y="3814515"/>
        <a:ext cx="1234174" cy="766296"/>
      </dsp:txXfrm>
    </dsp:sp>
    <dsp:sp modelId="{68E257C4-E125-4D19-A461-C72A614E058D}">
      <dsp:nvSpPr>
        <dsp:cNvPr id="0" name=""/>
        <dsp:cNvSpPr/>
      </dsp:nvSpPr>
      <dsp:spPr>
        <a:xfrm>
          <a:off x="3142022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3284450" y="3790674"/>
          <a:ext cx="1281856" cy="813978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…</a:t>
          </a:r>
          <a:endParaRPr lang="zh-CN" altLang="en-US" sz="1600" kern="1200" dirty="0"/>
        </a:p>
      </dsp:txBody>
      <dsp:txXfrm>
        <a:off x="3308291" y="3814515"/>
        <a:ext cx="1234174" cy="766296"/>
      </dsp:txXfrm>
    </dsp:sp>
    <dsp:sp modelId="{1315630C-51BE-4CB8-965C-BC656388473C}">
      <dsp:nvSpPr>
        <dsp:cNvPr id="0" name=""/>
        <dsp:cNvSpPr/>
      </dsp:nvSpPr>
      <dsp:spPr>
        <a:xfrm>
          <a:off x="5492092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5634521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Plant II</a:t>
          </a:r>
          <a:endParaRPr lang="zh-CN" altLang="en-US" sz="1600" kern="1200" dirty="0"/>
        </a:p>
      </dsp:txBody>
      <dsp:txXfrm>
        <a:off x="5658362" y="2627730"/>
        <a:ext cx="1234174" cy="766296"/>
      </dsp:txXfrm>
    </dsp:sp>
    <dsp:sp modelId="{E5CE55C4-CE08-4E7E-AE04-68E4646DFD07}">
      <dsp:nvSpPr>
        <dsp:cNvPr id="0" name=""/>
        <dsp:cNvSpPr/>
      </dsp:nvSpPr>
      <dsp:spPr>
        <a:xfrm>
          <a:off x="4708735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4851164" y="3790674"/>
          <a:ext cx="1281856" cy="813978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Supplier B</a:t>
          </a:r>
          <a:endParaRPr lang="zh-CN" altLang="en-US" sz="1600" kern="1200" dirty="0"/>
        </a:p>
      </dsp:txBody>
      <dsp:txXfrm>
        <a:off x="4875005" y="3814515"/>
        <a:ext cx="1234174" cy="766296"/>
      </dsp:txXfrm>
    </dsp:sp>
    <dsp:sp modelId="{C663CB48-3579-4DA6-9AA1-3456E5EA7B93}">
      <dsp:nvSpPr>
        <dsp:cNvPr id="0" name=""/>
        <dsp:cNvSpPr/>
      </dsp:nvSpPr>
      <dsp:spPr>
        <a:xfrm>
          <a:off x="6275449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6417878" y="3790674"/>
          <a:ext cx="1281856" cy="813978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Supplier C</a:t>
          </a:r>
          <a:endParaRPr lang="zh-CN" altLang="en-US" sz="1600" kern="1200" dirty="0"/>
        </a:p>
      </dsp:txBody>
      <dsp:txXfrm>
        <a:off x="6441719" y="3814515"/>
        <a:ext cx="1234174" cy="766296"/>
      </dsp:txXfrm>
    </dsp:sp>
    <dsp:sp modelId="{DF75FBC0-12AE-4C17-8D86-FEB1184C39C1}">
      <dsp:nvSpPr>
        <dsp:cNvPr id="0" name=""/>
        <dsp:cNvSpPr/>
      </dsp:nvSpPr>
      <dsp:spPr>
        <a:xfrm>
          <a:off x="7058806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7201234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…</a:t>
          </a:r>
          <a:endParaRPr lang="zh-CN" altLang="en-US" sz="1600" kern="1200" dirty="0"/>
        </a:p>
      </dsp:txBody>
      <dsp:txXfrm>
        <a:off x="7225075" y="2627730"/>
        <a:ext cx="1234174" cy="766296"/>
      </dsp:txXfrm>
    </dsp:sp>
    <dsp:sp modelId="{527FE8F0-C64B-4F60-9954-2917CBFCD73B}">
      <dsp:nvSpPr>
        <dsp:cNvPr id="0" name=""/>
        <dsp:cNvSpPr/>
      </dsp:nvSpPr>
      <dsp:spPr>
        <a:xfrm>
          <a:off x="8625520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8767948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Plant N</a:t>
          </a:r>
          <a:endParaRPr lang="zh-CN" altLang="en-US" sz="1600" kern="1200" dirty="0"/>
        </a:p>
      </dsp:txBody>
      <dsp:txXfrm>
        <a:off x="8791789" y="2627730"/>
        <a:ext cx="1234174" cy="766296"/>
      </dsp:txXfrm>
    </dsp:sp>
    <dsp:sp modelId="{F6733246-BB9F-4D42-BEDE-26458DF30999}">
      <dsp:nvSpPr>
        <dsp:cNvPr id="0" name=""/>
        <dsp:cNvSpPr/>
      </dsp:nvSpPr>
      <dsp:spPr>
        <a:xfrm>
          <a:off x="8625520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8767948" y="3790674"/>
          <a:ext cx="1281856" cy="813978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Supplier A</a:t>
          </a:r>
          <a:endParaRPr lang="zh-CN" altLang="en-US" sz="1600" kern="1200" dirty="0"/>
        </a:p>
      </dsp:txBody>
      <dsp:txXfrm>
        <a:off x="8791789" y="3814515"/>
        <a:ext cx="1234174" cy="76629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9220728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5741342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525105" y="254056"/>
              </a:lnTo>
              <a:lnTo>
                <a:pt x="3525105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5741342" y="2095775"/>
          <a:ext cx="1958392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958392" y="254056"/>
              </a:lnTo>
              <a:lnTo>
                <a:pt x="1958392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6133020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783356" y="254056"/>
              </a:lnTo>
              <a:lnTo>
                <a:pt x="783356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5349664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783356" y="0"/>
              </a:moveTo>
              <a:lnTo>
                <a:pt x="783356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5741342" y="2095775"/>
          <a:ext cx="391678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91678" y="254056"/>
              </a:lnTo>
              <a:lnTo>
                <a:pt x="391678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2216236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566713" y="254056"/>
              </a:lnTo>
              <a:lnTo>
                <a:pt x="1566713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2170516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649523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1566713" y="0"/>
              </a:moveTo>
              <a:lnTo>
                <a:pt x="1566713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2216236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3525105" y="0"/>
              </a:moveTo>
              <a:lnTo>
                <a:pt x="3525105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5100414" y="1281796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5242842" y="1417103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YFVE Headquarter</a:t>
          </a:r>
          <a:endParaRPr lang="zh-CN" altLang="en-US" sz="1600" kern="1200" dirty="0"/>
        </a:p>
      </dsp:txBody>
      <dsp:txXfrm>
        <a:off x="5266683" y="1440944"/>
        <a:ext cx="1234174" cy="766296"/>
      </dsp:txXfrm>
    </dsp:sp>
    <dsp:sp modelId="{C3A5A954-94ED-46D6-847F-4D14D49FF0E7}">
      <dsp:nvSpPr>
        <dsp:cNvPr id="0" name=""/>
        <dsp:cNvSpPr/>
      </dsp:nvSpPr>
      <dsp:spPr>
        <a:xfrm>
          <a:off x="1575308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717737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Plant I</a:t>
          </a:r>
          <a:endParaRPr lang="zh-CN" altLang="en-US" sz="1600" kern="1200" dirty="0"/>
        </a:p>
      </dsp:txBody>
      <dsp:txXfrm>
        <a:off x="1741578" y="2627730"/>
        <a:ext cx="1234174" cy="766296"/>
      </dsp:txXfrm>
    </dsp:sp>
    <dsp:sp modelId="{BB779616-6330-4237-808E-7A5C54331EA5}">
      <dsp:nvSpPr>
        <dsp:cNvPr id="0" name=""/>
        <dsp:cNvSpPr/>
      </dsp:nvSpPr>
      <dsp:spPr>
        <a:xfrm>
          <a:off x="8594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151023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err="1" smtClean="0"/>
            <a:t>Dept</a:t>
          </a:r>
          <a:r>
            <a:rPr lang="en-US" altLang="zh-CN" sz="1600" kern="1200" dirty="0" smtClean="0"/>
            <a:t> A</a:t>
          </a:r>
          <a:endParaRPr lang="zh-CN" altLang="en-US" sz="1600" kern="1200" dirty="0"/>
        </a:p>
      </dsp:txBody>
      <dsp:txXfrm>
        <a:off x="174864" y="3814515"/>
        <a:ext cx="1234174" cy="766296"/>
      </dsp:txXfrm>
    </dsp:sp>
    <dsp:sp modelId="{7B02458C-3012-43CE-A3F0-68585AD923AA}">
      <dsp:nvSpPr>
        <dsp:cNvPr id="0" name=""/>
        <dsp:cNvSpPr/>
      </dsp:nvSpPr>
      <dsp:spPr>
        <a:xfrm>
          <a:off x="1575308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717737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err="1" smtClean="0"/>
            <a:t>Dept</a:t>
          </a:r>
          <a:r>
            <a:rPr lang="en-US" altLang="zh-CN" sz="1600" kern="1200" dirty="0" smtClean="0"/>
            <a:t> B</a:t>
          </a:r>
          <a:endParaRPr lang="zh-CN" altLang="en-US" sz="1600" kern="1200" dirty="0"/>
        </a:p>
      </dsp:txBody>
      <dsp:txXfrm>
        <a:off x="1741578" y="3814515"/>
        <a:ext cx="1234174" cy="766296"/>
      </dsp:txXfrm>
    </dsp:sp>
    <dsp:sp modelId="{68E257C4-E125-4D19-A461-C72A614E058D}">
      <dsp:nvSpPr>
        <dsp:cNvPr id="0" name=""/>
        <dsp:cNvSpPr/>
      </dsp:nvSpPr>
      <dsp:spPr>
        <a:xfrm>
          <a:off x="3142022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3284450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…</a:t>
          </a:r>
          <a:endParaRPr lang="zh-CN" altLang="en-US" sz="1600" kern="1200" dirty="0"/>
        </a:p>
      </dsp:txBody>
      <dsp:txXfrm>
        <a:off x="3308291" y="3814515"/>
        <a:ext cx="1234174" cy="766296"/>
      </dsp:txXfrm>
    </dsp:sp>
    <dsp:sp modelId="{1315630C-51BE-4CB8-965C-BC656388473C}">
      <dsp:nvSpPr>
        <dsp:cNvPr id="0" name=""/>
        <dsp:cNvSpPr/>
      </dsp:nvSpPr>
      <dsp:spPr>
        <a:xfrm>
          <a:off x="5492092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5634521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Plant II</a:t>
          </a:r>
          <a:endParaRPr lang="zh-CN" altLang="en-US" sz="1600" kern="1200" dirty="0"/>
        </a:p>
      </dsp:txBody>
      <dsp:txXfrm>
        <a:off x="5658362" y="2627730"/>
        <a:ext cx="1234174" cy="766296"/>
      </dsp:txXfrm>
    </dsp:sp>
    <dsp:sp modelId="{E5CE55C4-CE08-4E7E-AE04-68E4646DFD07}">
      <dsp:nvSpPr>
        <dsp:cNvPr id="0" name=""/>
        <dsp:cNvSpPr/>
      </dsp:nvSpPr>
      <dsp:spPr>
        <a:xfrm>
          <a:off x="4708735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4851164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err="1" smtClean="0"/>
            <a:t>Dept</a:t>
          </a:r>
          <a:r>
            <a:rPr lang="en-US" altLang="zh-CN" sz="1600" kern="1200" dirty="0" smtClean="0"/>
            <a:t> A</a:t>
          </a:r>
          <a:endParaRPr lang="zh-CN" altLang="en-US" sz="1600" kern="1200" dirty="0"/>
        </a:p>
      </dsp:txBody>
      <dsp:txXfrm>
        <a:off x="4875005" y="3814515"/>
        <a:ext cx="1234174" cy="766296"/>
      </dsp:txXfrm>
    </dsp:sp>
    <dsp:sp modelId="{C663CB48-3579-4DA6-9AA1-3456E5EA7B93}">
      <dsp:nvSpPr>
        <dsp:cNvPr id="0" name=""/>
        <dsp:cNvSpPr/>
      </dsp:nvSpPr>
      <dsp:spPr>
        <a:xfrm>
          <a:off x="6275449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641787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err="1" smtClean="0"/>
            <a:t>Dept</a:t>
          </a:r>
          <a:r>
            <a:rPr lang="en-US" altLang="zh-CN" sz="1600" kern="1200" dirty="0" smtClean="0"/>
            <a:t> B</a:t>
          </a:r>
          <a:endParaRPr lang="zh-CN" altLang="en-US" sz="1600" kern="1200" dirty="0"/>
        </a:p>
      </dsp:txBody>
      <dsp:txXfrm>
        <a:off x="6441719" y="3814515"/>
        <a:ext cx="1234174" cy="766296"/>
      </dsp:txXfrm>
    </dsp:sp>
    <dsp:sp modelId="{DF75FBC0-12AE-4C17-8D86-FEB1184C39C1}">
      <dsp:nvSpPr>
        <dsp:cNvPr id="0" name=""/>
        <dsp:cNvSpPr/>
      </dsp:nvSpPr>
      <dsp:spPr>
        <a:xfrm>
          <a:off x="7058806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7201234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…</a:t>
          </a:r>
          <a:endParaRPr lang="zh-CN" altLang="en-US" sz="1600" kern="1200" dirty="0"/>
        </a:p>
      </dsp:txBody>
      <dsp:txXfrm>
        <a:off x="7225075" y="2627730"/>
        <a:ext cx="1234174" cy="766296"/>
      </dsp:txXfrm>
    </dsp:sp>
    <dsp:sp modelId="{527FE8F0-C64B-4F60-9954-2917CBFCD73B}">
      <dsp:nvSpPr>
        <dsp:cNvPr id="0" name=""/>
        <dsp:cNvSpPr/>
      </dsp:nvSpPr>
      <dsp:spPr>
        <a:xfrm>
          <a:off x="8625520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8767948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Plant N</a:t>
          </a:r>
          <a:endParaRPr lang="zh-CN" altLang="en-US" sz="1600" kern="1200" dirty="0"/>
        </a:p>
      </dsp:txBody>
      <dsp:txXfrm>
        <a:off x="8791789" y="2627730"/>
        <a:ext cx="1234174" cy="766296"/>
      </dsp:txXfrm>
    </dsp:sp>
    <dsp:sp modelId="{F6733246-BB9F-4D42-BEDE-26458DF30999}">
      <dsp:nvSpPr>
        <dsp:cNvPr id="0" name=""/>
        <dsp:cNvSpPr/>
      </dsp:nvSpPr>
      <dsp:spPr>
        <a:xfrm>
          <a:off x="8625520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876794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err="1" smtClean="0"/>
            <a:t>Dept</a:t>
          </a:r>
          <a:r>
            <a:rPr lang="en-US" altLang="zh-CN" sz="1600" kern="1200" dirty="0" smtClean="0"/>
            <a:t> A</a:t>
          </a:r>
          <a:endParaRPr lang="zh-CN" altLang="en-US" sz="1600" kern="1200" dirty="0"/>
        </a:p>
      </dsp:txBody>
      <dsp:txXfrm>
        <a:off x="8791789" y="3814515"/>
        <a:ext cx="1234174" cy="76629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9220728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5741342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525105" y="254056"/>
              </a:lnTo>
              <a:lnTo>
                <a:pt x="3525105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5741342" y="2095775"/>
          <a:ext cx="1958392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958392" y="254056"/>
              </a:lnTo>
              <a:lnTo>
                <a:pt x="1958392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6133020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783356" y="254056"/>
              </a:lnTo>
              <a:lnTo>
                <a:pt x="783356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5349664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783356" y="0"/>
              </a:moveTo>
              <a:lnTo>
                <a:pt x="783356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5741342" y="2095775"/>
          <a:ext cx="391678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91678" y="254056"/>
              </a:lnTo>
              <a:lnTo>
                <a:pt x="391678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2216236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566713" y="254056"/>
              </a:lnTo>
              <a:lnTo>
                <a:pt x="1566713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2170516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649523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1566713" y="0"/>
              </a:moveTo>
              <a:lnTo>
                <a:pt x="1566713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2216236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3525105" y="0"/>
              </a:moveTo>
              <a:lnTo>
                <a:pt x="3525105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5100414" y="1281796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5242842" y="1417103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YFVE Headquarter (Master Site)</a:t>
          </a:r>
          <a:endParaRPr lang="zh-CN" altLang="en-US" sz="1500" kern="1200" dirty="0"/>
        </a:p>
      </dsp:txBody>
      <dsp:txXfrm>
        <a:off x="5266683" y="1440944"/>
        <a:ext cx="1234174" cy="766296"/>
      </dsp:txXfrm>
    </dsp:sp>
    <dsp:sp modelId="{C3A5A954-94ED-46D6-847F-4D14D49FF0E7}">
      <dsp:nvSpPr>
        <dsp:cNvPr id="0" name=""/>
        <dsp:cNvSpPr/>
      </dsp:nvSpPr>
      <dsp:spPr>
        <a:xfrm>
          <a:off x="1575308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717737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 (Site I)</a:t>
          </a:r>
          <a:endParaRPr lang="zh-CN" altLang="en-US" sz="1500" kern="1200" dirty="0"/>
        </a:p>
      </dsp:txBody>
      <dsp:txXfrm>
        <a:off x="1741578" y="2627730"/>
        <a:ext cx="1234174" cy="766296"/>
      </dsp:txXfrm>
    </dsp:sp>
    <dsp:sp modelId="{BB779616-6330-4237-808E-7A5C54331EA5}">
      <dsp:nvSpPr>
        <dsp:cNvPr id="0" name=""/>
        <dsp:cNvSpPr/>
      </dsp:nvSpPr>
      <dsp:spPr>
        <a:xfrm>
          <a:off x="8594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151023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A</a:t>
          </a:r>
          <a:endParaRPr lang="zh-CN" altLang="en-US" sz="1500" kern="1200" dirty="0"/>
        </a:p>
      </dsp:txBody>
      <dsp:txXfrm>
        <a:off x="174864" y="3814515"/>
        <a:ext cx="1234174" cy="766296"/>
      </dsp:txXfrm>
    </dsp:sp>
    <dsp:sp modelId="{7B02458C-3012-43CE-A3F0-68585AD923AA}">
      <dsp:nvSpPr>
        <dsp:cNvPr id="0" name=""/>
        <dsp:cNvSpPr/>
      </dsp:nvSpPr>
      <dsp:spPr>
        <a:xfrm>
          <a:off x="1575308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717737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1741578" y="3814515"/>
        <a:ext cx="1234174" cy="766296"/>
      </dsp:txXfrm>
    </dsp:sp>
    <dsp:sp modelId="{68E257C4-E125-4D19-A461-C72A614E058D}">
      <dsp:nvSpPr>
        <dsp:cNvPr id="0" name=""/>
        <dsp:cNvSpPr/>
      </dsp:nvSpPr>
      <dsp:spPr>
        <a:xfrm>
          <a:off x="3142022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3284450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</a:t>
          </a:r>
          <a:endParaRPr lang="zh-CN" altLang="en-US" sz="1500" kern="1200" dirty="0"/>
        </a:p>
      </dsp:txBody>
      <dsp:txXfrm>
        <a:off x="3308291" y="3814515"/>
        <a:ext cx="1234174" cy="766296"/>
      </dsp:txXfrm>
    </dsp:sp>
    <dsp:sp modelId="{1315630C-51BE-4CB8-965C-BC656388473C}">
      <dsp:nvSpPr>
        <dsp:cNvPr id="0" name=""/>
        <dsp:cNvSpPr/>
      </dsp:nvSpPr>
      <dsp:spPr>
        <a:xfrm>
          <a:off x="5492092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5634521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II (Site II)</a:t>
          </a:r>
          <a:endParaRPr lang="zh-CN" altLang="en-US" sz="1500" kern="1200" dirty="0"/>
        </a:p>
      </dsp:txBody>
      <dsp:txXfrm>
        <a:off x="5658362" y="2627730"/>
        <a:ext cx="1234174" cy="766296"/>
      </dsp:txXfrm>
    </dsp:sp>
    <dsp:sp modelId="{E5CE55C4-CE08-4E7E-AE04-68E4646DFD07}">
      <dsp:nvSpPr>
        <dsp:cNvPr id="0" name=""/>
        <dsp:cNvSpPr/>
      </dsp:nvSpPr>
      <dsp:spPr>
        <a:xfrm>
          <a:off x="4708735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4851164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4875005" y="3814515"/>
        <a:ext cx="1234174" cy="766296"/>
      </dsp:txXfrm>
    </dsp:sp>
    <dsp:sp modelId="{C663CB48-3579-4DA6-9AA1-3456E5EA7B93}">
      <dsp:nvSpPr>
        <dsp:cNvPr id="0" name=""/>
        <dsp:cNvSpPr/>
      </dsp:nvSpPr>
      <dsp:spPr>
        <a:xfrm>
          <a:off x="6275449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641787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C</a:t>
          </a:r>
          <a:endParaRPr lang="zh-CN" altLang="en-US" sz="1500" kern="1200" dirty="0"/>
        </a:p>
      </dsp:txBody>
      <dsp:txXfrm>
        <a:off x="6441719" y="3814515"/>
        <a:ext cx="1234174" cy="766296"/>
      </dsp:txXfrm>
    </dsp:sp>
    <dsp:sp modelId="{DF75FBC0-12AE-4C17-8D86-FEB1184C39C1}">
      <dsp:nvSpPr>
        <dsp:cNvPr id="0" name=""/>
        <dsp:cNvSpPr/>
      </dsp:nvSpPr>
      <dsp:spPr>
        <a:xfrm>
          <a:off x="7058806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7201234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 (Site …)</a:t>
          </a:r>
          <a:endParaRPr lang="zh-CN" altLang="en-US" sz="1500" kern="1200" dirty="0"/>
        </a:p>
      </dsp:txBody>
      <dsp:txXfrm>
        <a:off x="7225075" y="2627730"/>
        <a:ext cx="1234174" cy="766296"/>
      </dsp:txXfrm>
    </dsp:sp>
    <dsp:sp modelId="{527FE8F0-C64B-4F60-9954-2917CBFCD73B}">
      <dsp:nvSpPr>
        <dsp:cNvPr id="0" name=""/>
        <dsp:cNvSpPr/>
      </dsp:nvSpPr>
      <dsp:spPr>
        <a:xfrm>
          <a:off x="8625520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8767948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N (Site N)</a:t>
          </a:r>
          <a:endParaRPr lang="zh-CN" altLang="en-US" sz="1500" kern="1200" dirty="0"/>
        </a:p>
      </dsp:txBody>
      <dsp:txXfrm>
        <a:off x="8791789" y="2627730"/>
        <a:ext cx="1234174" cy="766296"/>
      </dsp:txXfrm>
    </dsp:sp>
    <dsp:sp modelId="{F6733246-BB9F-4D42-BEDE-26458DF30999}">
      <dsp:nvSpPr>
        <dsp:cNvPr id="0" name=""/>
        <dsp:cNvSpPr/>
      </dsp:nvSpPr>
      <dsp:spPr>
        <a:xfrm>
          <a:off x="8625520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876794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D</a:t>
          </a:r>
          <a:endParaRPr lang="zh-CN" altLang="en-US" sz="1500" kern="1200" dirty="0"/>
        </a:p>
      </dsp:txBody>
      <dsp:txXfrm>
        <a:off x="8791789" y="3814515"/>
        <a:ext cx="1234174" cy="76629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9220728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5741342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525105" y="254056"/>
              </a:lnTo>
              <a:lnTo>
                <a:pt x="3525105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5741342" y="2095775"/>
          <a:ext cx="1958392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958392" y="254056"/>
              </a:lnTo>
              <a:lnTo>
                <a:pt x="1958392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6133020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783356" y="254056"/>
              </a:lnTo>
              <a:lnTo>
                <a:pt x="783356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5349664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783356" y="0"/>
              </a:moveTo>
              <a:lnTo>
                <a:pt x="783356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5741342" y="2095775"/>
          <a:ext cx="391678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91678" y="254056"/>
              </a:lnTo>
              <a:lnTo>
                <a:pt x="391678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2216236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566713" y="254056"/>
              </a:lnTo>
              <a:lnTo>
                <a:pt x="1566713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2170516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649523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1566713" y="0"/>
              </a:moveTo>
              <a:lnTo>
                <a:pt x="1566713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2216236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3525105" y="0"/>
              </a:moveTo>
              <a:lnTo>
                <a:pt x="3525105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5100414" y="1281796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5242842" y="1417103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YFVE Headquarter (Master Site)</a:t>
          </a:r>
          <a:endParaRPr lang="zh-CN" altLang="en-US" sz="1500" kern="1200" dirty="0"/>
        </a:p>
      </dsp:txBody>
      <dsp:txXfrm>
        <a:off x="5266683" y="1440944"/>
        <a:ext cx="1234174" cy="766296"/>
      </dsp:txXfrm>
    </dsp:sp>
    <dsp:sp modelId="{C3A5A954-94ED-46D6-847F-4D14D49FF0E7}">
      <dsp:nvSpPr>
        <dsp:cNvPr id="0" name=""/>
        <dsp:cNvSpPr/>
      </dsp:nvSpPr>
      <dsp:spPr>
        <a:xfrm>
          <a:off x="1575308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717737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 (Site I)</a:t>
          </a:r>
          <a:endParaRPr lang="zh-CN" altLang="en-US" sz="1500" kern="1200" dirty="0"/>
        </a:p>
      </dsp:txBody>
      <dsp:txXfrm>
        <a:off x="1741578" y="2627730"/>
        <a:ext cx="1234174" cy="766296"/>
      </dsp:txXfrm>
    </dsp:sp>
    <dsp:sp modelId="{BB779616-6330-4237-808E-7A5C54331EA5}">
      <dsp:nvSpPr>
        <dsp:cNvPr id="0" name=""/>
        <dsp:cNvSpPr/>
      </dsp:nvSpPr>
      <dsp:spPr>
        <a:xfrm>
          <a:off x="8594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151023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A</a:t>
          </a:r>
          <a:endParaRPr lang="zh-CN" altLang="en-US" sz="1500" kern="1200" dirty="0"/>
        </a:p>
      </dsp:txBody>
      <dsp:txXfrm>
        <a:off x="174864" y="3814515"/>
        <a:ext cx="1234174" cy="766296"/>
      </dsp:txXfrm>
    </dsp:sp>
    <dsp:sp modelId="{7B02458C-3012-43CE-A3F0-68585AD923AA}">
      <dsp:nvSpPr>
        <dsp:cNvPr id="0" name=""/>
        <dsp:cNvSpPr/>
      </dsp:nvSpPr>
      <dsp:spPr>
        <a:xfrm>
          <a:off x="1575308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717737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1741578" y="3814515"/>
        <a:ext cx="1234174" cy="766296"/>
      </dsp:txXfrm>
    </dsp:sp>
    <dsp:sp modelId="{68E257C4-E125-4D19-A461-C72A614E058D}">
      <dsp:nvSpPr>
        <dsp:cNvPr id="0" name=""/>
        <dsp:cNvSpPr/>
      </dsp:nvSpPr>
      <dsp:spPr>
        <a:xfrm>
          <a:off x="3142022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3284450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</a:t>
          </a:r>
          <a:endParaRPr lang="zh-CN" altLang="en-US" sz="1500" kern="1200" dirty="0"/>
        </a:p>
      </dsp:txBody>
      <dsp:txXfrm>
        <a:off x="3308291" y="3814515"/>
        <a:ext cx="1234174" cy="766296"/>
      </dsp:txXfrm>
    </dsp:sp>
    <dsp:sp modelId="{1315630C-51BE-4CB8-965C-BC656388473C}">
      <dsp:nvSpPr>
        <dsp:cNvPr id="0" name=""/>
        <dsp:cNvSpPr/>
      </dsp:nvSpPr>
      <dsp:spPr>
        <a:xfrm>
          <a:off x="5492092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5634521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II (Site II)</a:t>
          </a:r>
          <a:endParaRPr lang="zh-CN" altLang="en-US" sz="1500" kern="1200" dirty="0"/>
        </a:p>
      </dsp:txBody>
      <dsp:txXfrm>
        <a:off x="5658362" y="2627730"/>
        <a:ext cx="1234174" cy="766296"/>
      </dsp:txXfrm>
    </dsp:sp>
    <dsp:sp modelId="{E5CE55C4-CE08-4E7E-AE04-68E4646DFD07}">
      <dsp:nvSpPr>
        <dsp:cNvPr id="0" name=""/>
        <dsp:cNvSpPr/>
      </dsp:nvSpPr>
      <dsp:spPr>
        <a:xfrm>
          <a:off x="4708735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4851164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4875005" y="3814515"/>
        <a:ext cx="1234174" cy="766296"/>
      </dsp:txXfrm>
    </dsp:sp>
    <dsp:sp modelId="{C663CB48-3579-4DA6-9AA1-3456E5EA7B93}">
      <dsp:nvSpPr>
        <dsp:cNvPr id="0" name=""/>
        <dsp:cNvSpPr/>
      </dsp:nvSpPr>
      <dsp:spPr>
        <a:xfrm>
          <a:off x="6275449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641787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C</a:t>
          </a:r>
          <a:endParaRPr lang="zh-CN" altLang="en-US" sz="1500" kern="1200" dirty="0"/>
        </a:p>
      </dsp:txBody>
      <dsp:txXfrm>
        <a:off x="6441719" y="3814515"/>
        <a:ext cx="1234174" cy="766296"/>
      </dsp:txXfrm>
    </dsp:sp>
    <dsp:sp modelId="{DF75FBC0-12AE-4C17-8D86-FEB1184C39C1}">
      <dsp:nvSpPr>
        <dsp:cNvPr id="0" name=""/>
        <dsp:cNvSpPr/>
      </dsp:nvSpPr>
      <dsp:spPr>
        <a:xfrm>
          <a:off x="7058806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7201234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 (Site …)</a:t>
          </a:r>
          <a:endParaRPr lang="zh-CN" altLang="en-US" sz="1500" kern="1200" dirty="0"/>
        </a:p>
      </dsp:txBody>
      <dsp:txXfrm>
        <a:off x="7225075" y="2627730"/>
        <a:ext cx="1234174" cy="766296"/>
      </dsp:txXfrm>
    </dsp:sp>
    <dsp:sp modelId="{527FE8F0-C64B-4F60-9954-2917CBFCD73B}">
      <dsp:nvSpPr>
        <dsp:cNvPr id="0" name=""/>
        <dsp:cNvSpPr/>
      </dsp:nvSpPr>
      <dsp:spPr>
        <a:xfrm>
          <a:off x="8625520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8767948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N (Site N)</a:t>
          </a:r>
          <a:endParaRPr lang="zh-CN" altLang="en-US" sz="1500" kern="1200" dirty="0"/>
        </a:p>
      </dsp:txBody>
      <dsp:txXfrm>
        <a:off x="8791789" y="2627730"/>
        <a:ext cx="1234174" cy="766296"/>
      </dsp:txXfrm>
    </dsp:sp>
    <dsp:sp modelId="{F6733246-BB9F-4D42-BEDE-26458DF30999}">
      <dsp:nvSpPr>
        <dsp:cNvPr id="0" name=""/>
        <dsp:cNvSpPr/>
      </dsp:nvSpPr>
      <dsp:spPr>
        <a:xfrm>
          <a:off x="8625520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876794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D</a:t>
          </a:r>
          <a:endParaRPr lang="zh-CN" altLang="en-US" sz="1500" kern="1200" dirty="0"/>
        </a:p>
      </dsp:txBody>
      <dsp:txXfrm>
        <a:off x="8791789" y="3814515"/>
        <a:ext cx="1234174" cy="76629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719D82-1C4F-4700-A8FA-B70439A52E10}">
      <dsp:nvSpPr>
        <dsp:cNvPr id="0" name=""/>
        <dsp:cNvSpPr/>
      </dsp:nvSpPr>
      <dsp:spPr>
        <a:xfrm rot="5400000">
          <a:off x="6571521" y="-2883031"/>
          <a:ext cx="536381" cy="6437376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System administrator, has the most high-level management privileges of the system.</a:t>
          </a:r>
          <a:endParaRPr lang="zh-CN" altLang="en-US" sz="1400" kern="1200" dirty="0"/>
        </a:p>
      </dsp:txBody>
      <dsp:txXfrm rot="-5400000">
        <a:off x="3621024" y="93650"/>
        <a:ext cx="6411192" cy="484013"/>
      </dsp:txXfrm>
    </dsp:sp>
    <dsp:sp modelId="{2E8B6D37-F9C2-4CA4-AF19-63367F9DFBFA}">
      <dsp:nvSpPr>
        <dsp:cNvPr id="0" name=""/>
        <dsp:cNvSpPr/>
      </dsp:nvSpPr>
      <dsp:spPr>
        <a:xfrm>
          <a:off x="0" y="418"/>
          <a:ext cx="3621024" cy="670477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2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2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kern="1200" dirty="0" smtClean="0"/>
            <a:t>Suite Admin</a:t>
          </a:r>
          <a:endParaRPr lang="zh-CN" altLang="en-US" sz="3000" kern="1200" dirty="0"/>
        </a:p>
      </dsp:txBody>
      <dsp:txXfrm>
        <a:off x="32730" y="33148"/>
        <a:ext cx="3555564" cy="605017"/>
      </dsp:txXfrm>
    </dsp:sp>
    <dsp:sp modelId="{21D28669-A1B4-49C9-87B2-BD256FB900DA}">
      <dsp:nvSpPr>
        <dsp:cNvPr id="0" name=""/>
        <dsp:cNvSpPr/>
      </dsp:nvSpPr>
      <dsp:spPr>
        <a:xfrm rot="5400000">
          <a:off x="6571521" y="-2179030"/>
          <a:ext cx="536381" cy="6437376"/>
        </a:xfrm>
        <a:prstGeom prst="round2SameRect">
          <a:avLst/>
        </a:prstGeom>
        <a:solidFill>
          <a:schemeClr val="accent2">
            <a:tint val="40000"/>
            <a:alpha val="90000"/>
            <a:hueOff val="329094"/>
            <a:satOff val="-862"/>
            <a:lumOff val="30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329094"/>
              <a:satOff val="-862"/>
              <a:lumOff val="30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To manage the user groups and users belongs to his/her plant.</a:t>
          </a:r>
          <a:endParaRPr lang="zh-CN" alt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To manage the system configurations belong to his/her plant.</a:t>
          </a:r>
          <a:endParaRPr lang="zh-CN" altLang="en-US" sz="1400" kern="1200" dirty="0"/>
        </a:p>
      </dsp:txBody>
      <dsp:txXfrm rot="-5400000">
        <a:off x="3621024" y="797651"/>
        <a:ext cx="6411192" cy="484013"/>
      </dsp:txXfrm>
    </dsp:sp>
    <dsp:sp modelId="{E93DFCFA-CB32-4A95-8D49-C2B20CC5BEF7}">
      <dsp:nvSpPr>
        <dsp:cNvPr id="0" name=""/>
        <dsp:cNvSpPr/>
      </dsp:nvSpPr>
      <dsp:spPr>
        <a:xfrm>
          <a:off x="0" y="704419"/>
          <a:ext cx="3621024" cy="670477"/>
        </a:xfrm>
        <a:prstGeom prst="roundRect">
          <a:avLst/>
        </a:prstGeom>
        <a:gradFill rotWithShape="0">
          <a:gsLst>
            <a:gs pos="0">
              <a:schemeClr val="accent2">
                <a:hueOff val="317965"/>
                <a:satOff val="-7255"/>
                <a:lumOff val="2680"/>
                <a:alphaOff val="0"/>
                <a:shade val="85000"/>
                <a:satMod val="130000"/>
              </a:schemeClr>
            </a:gs>
            <a:gs pos="34000">
              <a:schemeClr val="accent2">
                <a:hueOff val="317965"/>
                <a:satOff val="-7255"/>
                <a:lumOff val="2680"/>
                <a:alphaOff val="0"/>
                <a:shade val="87000"/>
                <a:satMod val="125000"/>
              </a:schemeClr>
            </a:gs>
            <a:gs pos="70000">
              <a:schemeClr val="accent2">
                <a:hueOff val="317965"/>
                <a:satOff val="-7255"/>
                <a:lumOff val="268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317965"/>
                <a:satOff val="-7255"/>
                <a:lumOff val="268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kern="1200" dirty="0" smtClean="0"/>
            <a:t>Plant Admin</a:t>
          </a:r>
          <a:endParaRPr lang="zh-CN" altLang="en-US" sz="3000" kern="1200" dirty="0"/>
        </a:p>
      </dsp:txBody>
      <dsp:txXfrm>
        <a:off x="32730" y="737149"/>
        <a:ext cx="3555564" cy="605017"/>
      </dsp:txXfrm>
    </dsp:sp>
    <dsp:sp modelId="{023FA93A-985F-4EB8-9740-5448386E9399}">
      <dsp:nvSpPr>
        <dsp:cNvPr id="0" name=""/>
        <dsp:cNvSpPr/>
      </dsp:nvSpPr>
      <dsp:spPr>
        <a:xfrm rot="5400000">
          <a:off x="6571521" y="-1475029"/>
          <a:ext cx="536381" cy="6437376"/>
        </a:xfrm>
        <a:prstGeom prst="round2SameRect">
          <a:avLst/>
        </a:prstGeom>
        <a:solidFill>
          <a:schemeClr val="accent2">
            <a:tint val="40000"/>
            <a:alpha val="90000"/>
            <a:hueOff val="658188"/>
            <a:satOff val="-1724"/>
            <a:lumOff val="617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658188"/>
              <a:satOff val="-1724"/>
              <a:lumOff val="61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Need YFVE to provide</a:t>
          </a:r>
          <a:endParaRPr lang="zh-CN" alt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CN" altLang="en-US" sz="1400" kern="1200" dirty="0"/>
        </a:p>
      </dsp:txBody>
      <dsp:txXfrm rot="-5400000">
        <a:off x="3621024" y="1501652"/>
        <a:ext cx="6411192" cy="484013"/>
      </dsp:txXfrm>
    </dsp:sp>
    <dsp:sp modelId="{9381F3AB-0F63-4A0A-A9F3-318B2EA83CBF}">
      <dsp:nvSpPr>
        <dsp:cNvPr id="0" name=""/>
        <dsp:cNvSpPr/>
      </dsp:nvSpPr>
      <dsp:spPr>
        <a:xfrm>
          <a:off x="0" y="1408420"/>
          <a:ext cx="3621024" cy="670477"/>
        </a:xfrm>
        <a:prstGeom prst="roundRect">
          <a:avLst/>
        </a:prstGeom>
        <a:solidFill>
          <a:schemeClr val="accent6">
            <a:lumMod val="40000"/>
            <a:lumOff val="6000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strike="sngStrike" kern="1200" dirty="0" smtClean="0"/>
            <a:t>Purchaser</a:t>
          </a:r>
          <a:endParaRPr lang="zh-CN" altLang="en-US" sz="3000" strike="sngStrike" kern="1200" dirty="0"/>
        </a:p>
      </dsp:txBody>
      <dsp:txXfrm>
        <a:off x="32730" y="1441150"/>
        <a:ext cx="3555564" cy="605017"/>
      </dsp:txXfrm>
    </dsp:sp>
    <dsp:sp modelId="{08E3F735-1B8C-425B-80B9-7609713972AB}">
      <dsp:nvSpPr>
        <dsp:cNvPr id="0" name=""/>
        <dsp:cNvSpPr/>
      </dsp:nvSpPr>
      <dsp:spPr>
        <a:xfrm rot="5400000">
          <a:off x="6571521" y="-771027"/>
          <a:ext cx="536381" cy="6437376"/>
        </a:xfrm>
        <a:prstGeom prst="round2SameRect">
          <a:avLst/>
        </a:prstGeom>
        <a:solidFill>
          <a:schemeClr val="accent2">
            <a:tint val="40000"/>
            <a:alpha val="90000"/>
            <a:hueOff val="987282"/>
            <a:satOff val="-2587"/>
            <a:lumOff val="926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987282"/>
              <a:satOff val="-2587"/>
              <a:lumOff val="92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Need YFVE to provide</a:t>
          </a:r>
          <a:endParaRPr lang="zh-CN" altLang="en-US" sz="1400" kern="1200" dirty="0"/>
        </a:p>
      </dsp:txBody>
      <dsp:txXfrm rot="-5400000">
        <a:off x="3621024" y="2205654"/>
        <a:ext cx="6411192" cy="484013"/>
      </dsp:txXfrm>
    </dsp:sp>
    <dsp:sp modelId="{C4E0BB01-7DA7-4583-808A-459C505C7E38}">
      <dsp:nvSpPr>
        <dsp:cNvPr id="0" name=""/>
        <dsp:cNvSpPr/>
      </dsp:nvSpPr>
      <dsp:spPr>
        <a:xfrm>
          <a:off x="0" y="2112421"/>
          <a:ext cx="3621024" cy="670477"/>
        </a:xfrm>
        <a:prstGeom prst="roundRect">
          <a:avLst/>
        </a:prstGeom>
        <a:gradFill rotWithShape="0">
          <a:gsLst>
            <a:gs pos="0">
              <a:schemeClr val="accent2">
                <a:hueOff val="953895"/>
                <a:satOff val="-21764"/>
                <a:lumOff val="8039"/>
                <a:alphaOff val="0"/>
                <a:shade val="85000"/>
                <a:satMod val="130000"/>
              </a:schemeClr>
            </a:gs>
            <a:gs pos="34000">
              <a:schemeClr val="accent2">
                <a:hueOff val="953895"/>
                <a:satOff val="-21764"/>
                <a:lumOff val="8039"/>
                <a:alphaOff val="0"/>
                <a:shade val="87000"/>
                <a:satMod val="125000"/>
              </a:schemeClr>
            </a:gs>
            <a:gs pos="70000">
              <a:schemeClr val="accent2">
                <a:hueOff val="953895"/>
                <a:satOff val="-21764"/>
                <a:lumOff val="8039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953895"/>
                <a:satOff val="-21764"/>
                <a:lumOff val="8039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kern="1200" dirty="0" smtClean="0"/>
            <a:t>ASDE/SQE Supervisor</a:t>
          </a:r>
          <a:endParaRPr lang="zh-CN" altLang="en-US" sz="3000" kern="1200" dirty="0"/>
        </a:p>
      </dsp:txBody>
      <dsp:txXfrm>
        <a:off x="32730" y="2145151"/>
        <a:ext cx="3555564" cy="605017"/>
      </dsp:txXfrm>
    </dsp:sp>
    <dsp:sp modelId="{0D591D12-08A9-4A30-B251-30559A218743}">
      <dsp:nvSpPr>
        <dsp:cNvPr id="0" name=""/>
        <dsp:cNvSpPr/>
      </dsp:nvSpPr>
      <dsp:spPr>
        <a:xfrm rot="5400000">
          <a:off x="6571521" y="-67026"/>
          <a:ext cx="536381" cy="6437376"/>
        </a:xfrm>
        <a:prstGeom prst="round2SameRect">
          <a:avLst/>
        </a:prstGeom>
        <a:solidFill>
          <a:schemeClr val="accent2">
            <a:tint val="40000"/>
            <a:alpha val="90000"/>
            <a:hueOff val="1316376"/>
            <a:satOff val="-3449"/>
            <a:lumOff val="1235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1316376"/>
              <a:satOff val="-3449"/>
              <a:lumOff val="123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Need YFVE to provide</a:t>
          </a:r>
          <a:endParaRPr lang="zh-CN" altLang="en-US" sz="1400" kern="1200" dirty="0"/>
        </a:p>
      </dsp:txBody>
      <dsp:txXfrm rot="-5400000">
        <a:off x="3621024" y="2909655"/>
        <a:ext cx="6411192" cy="484013"/>
      </dsp:txXfrm>
    </dsp:sp>
    <dsp:sp modelId="{1526C6D8-6329-461D-B452-FCABE38A14BE}">
      <dsp:nvSpPr>
        <dsp:cNvPr id="0" name=""/>
        <dsp:cNvSpPr/>
      </dsp:nvSpPr>
      <dsp:spPr>
        <a:xfrm>
          <a:off x="0" y="2816422"/>
          <a:ext cx="3621024" cy="670477"/>
        </a:xfrm>
        <a:prstGeom prst="roundRect">
          <a:avLst/>
        </a:prstGeom>
        <a:gradFill rotWithShape="0">
          <a:gsLst>
            <a:gs pos="0">
              <a:schemeClr val="accent2">
                <a:hueOff val="1271860"/>
                <a:satOff val="-29019"/>
                <a:lumOff val="10719"/>
                <a:alphaOff val="0"/>
                <a:shade val="85000"/>
                <a:satMod val="130000"/>
              </a:schemeClr>
            </a:gs>
            <a:gs pos="34000">
              <a:schemeClr val="accent2">
                <a:hueOff val="1271860"/>
                <a:satOff val="-29019"/>
                <a:lumOff val="10719"/>
                <a:alphaOff val="0"/>
                <a:shade val="87000"/>
                <a:satMod val="125000"/>
              </a:schemeClr>
            </a:gs>
            <a:gs pos="70000">
              <a:schemeClr val="accent2">
                <a:hueOff val="1271860"/>
                <a:satOff val="-29019"/>
                <a:lumOff val="10719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1271860"/>
                <a:satOff val="-29019"/>
                <a:lumOff val="10719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kern="1200" dirty="0" smtClean="0"/>
            <a:t>ASDE/SQE</a:t>
          </a:r>
          <a:endParaRPr lang="zh-CN" altLang="en-US" sz="3000" kern="1200" dirty="0"/>
        </a:p>
      </dsp:txBody>
      <dsp:txXfrm>
        <a:off x="32730" y="2849152"/>
        <a:ext cx="3555564" cy="605017"/>
      </dsp:txXfrm>
    </dsp:sp>
    <dsp:sp modelId="{9219B091-BD8A-4C5C-926B-DF844689A4B0}">
      <dsp:nvSpPr>
        <dsp:cNvPr id="0" name=""/>
        <dsp:cNvSpPr/>
      </dsp:nvSpPr>
      <dsp:spPr>
        <a:xfrm rot="5400000">
          <a:off x="6571521" y="636974"/>
          <a:ext cx="536381" cy="6437376"/>
        </a:xfrm>
        <a:prstGeom prst="round2SameRect">
          <a:avLst/>
        </a:prstGeom>
        <a:solidFill>
          <a:schemeClr val="accent2">
            <a:tint val="40000"/>
            <a:alpha val="90000"/>
            <a:hueOff val="1645470"/>
            <a:satOff val="-4311"/>
            <a:lumOff val="1543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1645470"/>
              <a:satOff val="-4311"/>
              <a:lumOff val="154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Need YFVE to provide</a:t>
          </a:r>
          <a:endParaRPr lang="zh-CN" altLang="en-US" sz="1400" kern="1200" dirty="0"/>
        </a:p>
      </dsp:txBody>
      <dsp:txXfrm rot="-5400000">
        <a:off x="3621024" y="3613655"/>
        <a:ext cx="6411192" cy="484013"/>
      </dsp:txXfrm>
    </dsp:sp>
    <dsp:sp modelId="{0F7A361C-0FE4-4475-B750-D0282238B28C}">
      <dsp:nvSpPr>
        <dsp:cNvPr id="0" name=""/>
        <dsp:cNvSpPr/>
      </dsp:nvSpPr>
      <dsp:spPr>
        <a:xfrm>
          <a:off x="0" y="3520423"/>
          <a:ext cx="3621024" cy="670477"/>
        </a:xfrm>
        <a:prstGeom prst="roundRect">
          <a:avLst/>
        </a:prstGeom>
        <a:gradFill rotWithShape="0">
          <a:gsLst>
            <a:gs pos="0">
              <a:schemeClr val="accent2">
                <a:hueOff val="1589824"/>
                <a:satOff val="-36273"/>
                <a:lumOff val="13399"/>
                <a:alphaOff val="0"/>
                <a:shade val="85000"/>
                <a:satMod val="130000"/>
              </a:schemeClr>
            </a:gs>
            <a:gs pos="34000">
              <a:schemeClr val="accent2">
                <a:hueOff val="1589824"/>
                <a:satOff val="-36273"/>
                <a:lumOff val="13399"/>
                <a:alphaOff val="0"/>
                <a:shade val="87000"/>
                <a:satMod val="125000"/>
              </a:schemeClr>
            </a:gs>
            <a:gs pos="70000">
              <a:schemeClr val="accent2">
                <a:hueOff val="1589824"/>
                <a:satOff val="-36273"/>
                <a:lumOff val="13399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1589824"/>
                <a:satOff val="-36273"/>
                <a:lumOff val="13399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kern="1200" dirty="0" smtClean="0"/>
            <a:t>Supplier </a:t>
          </a:r>
          <a:r>
            <a:rPr lang="en-US" altLang="zh-CN" sz="3000" kern="1200" dirty="0" smtClean="0"/>
            <a:t>Manager</a:t>
          </a:r>
          <a:endParaRPr lang="zh-CN" altLang="en-US" sz="3000" kern="1200" dirty="0"/>
        </a:p>
      </dsp:txBody>
      <dsp:txXfrm>
        <a:off x="32730" y="3553153"/>
        <a:ext cx="3555564" cy="605017"/>
      </dsp:txXfrm>
    </dsp:sp>
    <dsp:sp modelId="{DB4DC7F8-DB68-4C1E-8102-2A3305C5A766}">
      <dsp:nvSpPr>
        <dsp:cNvPr id="0" name=""/>
        <dsp:cNvSpPr/>
      </dsp:nvSpPr>
      <dsp:spPr>
        <a:xfrm rot="5400000">
          <a:off x="6571521" y="1340975"/>
          <a:ext cx="536381" cy="6437376"/>
        </a:xfrm>
        <a:prstGeom prst="round2SameRect">
          <a:avLst/>
        </a:prstGeom>
        <a:solidFill>
          <a:schemeClr val="accent2">
            <a:tint val="40000"/>
            <a:alpha val="90000"/>
            <a:hueOff val="1974564"/>
            <a:satOff val="-5173"/>
            <a:lumOff val="1852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1974564"/>
              <a:satOff val="-5173"/>
              <a:lumOff val="185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Need YFVE to provide</a:t>
          </a:r>
          <a:endParaRPr lang="zh-CN" altLang="en-US" sz="1400" kern="1200" dirty="0"/>
        </a:p>
      </dsp:txBody>
      <dsp:txXfrm rot="-5400000">
        <a:off x="3621024" y="4317656"/>
        <a:ext cx="6411192" cy="484013"/>
      </dsp:txXfrm>
    </dsp:sp>
    <dsp:sp modelId="{C04740D8-BD53-4099-AF31-3BAB1DF440B0}">
      <dsp:nvSpPr>
        <dsp:cNvPr id="0" name=""/>
        <dsp:cNvSpPr/>
      </dsp:nvSpPr>
      <dsp:spPr>
        <a:xfrm>
          <a:off x="0" y="4224424"/>
          <a:ext cx="3621024" cy="670477"/>
        </a:xfrm>
        <a:prstGeom prst="roundRect">
          <a:avLst/>
        </a:prstGeom>
        <a:gradFill rotWithShape="0">
          <a:gsLst>
            <a:gs pos="0">
              <a:schemeClr val="accent2">
                <a:hueOff val="1907789"/>
                <a:satOff val="-43528"/>
                <a:lumOff val="16079"/>
                <a:alphaOff val="0"/>
                <a:shade val="85000"/>
                <a:satMod val="130000"/>
              </a:schemeClr>
            </a:gs>
            <a:gs pos="34000">
              <a:schemeClr val="accent2">
                <a:hueOff val="1907789"/>
                <a:satOff val="-43528"/>
                <a:lumOff val="16079"/>
                <a:alphaOff val="0"/>
                <a:shade val="87000"/>
                <a:satMod val="125000"/>
              </a:schemeClr>
            </a:gs>
            <a:gs pos="70000">
              <a:schemeClr val="accent2">
                <a:hueOff val="1907789"/>
                <a:satOff val="-43528"/>
                <a:lumOff val="16079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1907789"/>
                <a:satOff val="-43528"/>
                <a:lumOff val="16079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strike="noStrike" kern="1200" dirty="0" smtClean="0"/>
            <a:t>Supplier Operator</a:t>
          </a:r>
          <a:endParaRPr lang="zh-CN" altLang="en-US" sz="3000" strike="noStrike" kern="1200" dirty="0"/>
        </a:p>
      </dsp:txBody>
      <dsp:txXfrm>
        <a:off x="32730" y="4257154"/>
        <a:ext cx="3555564" cy="60501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80128E-186F-47D6-9413-5377703F4EE2}">
      <dsp:nvSpPr>
        <dsp:cNvPr id="0" name=""/>
        <dsp:cNvSpPr/>
      </dsp:nvSpPr>
      <dsp:spPr>
        <a:xfrm>
          <a:off x="315344" y="1020"/>
          <a:ext cx="1021038" cy="612623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4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4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APQP</a:t>
          </a:r>
          <a:endParaRPr lang="zh-CN" altLang="en-US" sz="2400" kern="1200" dirty="0"/>
        </a:p>
      </dsp:txBody>
      <dsp:txXfrm>
        <a:off x="315344" y="1020"/>
        <a:ext cx="1021038" cy="612623"/>
      </dsp:txXfrm>
    </dsp:sp>
    <dsp:sp modelId="{846AFB79-35F2-4BB4-873F-9D26C0A7C773}">
      <dsp:nvSpPr>
        <dsp:cNvPr id="0" name=""/>
        <dsp:cNvSpPr/>
      </dsp:nvSpPr>
      <dsp:spPr>
        <a:xfrm>
          <a:off x="315344" y="715747"/>
          <a:ext cx="1021038" cy="612623"/>
        </a:xfrm>
        <a:prstGeom prst="rect">
          <a:avLst/>
        </a:prstGeom>
        <a:gradFill rotWithShape="0">
          <a:gsLst>
            <a:gs pos="0">
              <a:schemeClr val="accent4">
                <a:hueOff val="10211516"/>
                <a:satOff val="-11993"/>
                <a:lumOff val="4608"/>
                <a:alphaOff val="0"/>
                <a:shade val="85000"/>
                <a:satMod val="130000"/>
              </a:schemeClr>
            </a:gs>
            <a:gs pos="34000">
              <a:schemeClr val="accent4">
                <a:hueOff val="10211516"/>
                <a:satOff val="-11993"/>
                <a:lumOff val="4608"/>
                <a:alphaOff val="0"/>
                <a:shade val="87000"/>
                <a:satMod val="125000"/>
              </a:schemeClr>
            </a:gs>
            <a:gs pos="70000">
              <a:schemeClr val="accent4">
                <a:hueOff val="10211516"/>
                <a:satOff val="-11993"/>
                <a:lumOff val="4608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hueOff val="10211516"/>
                <a:satOff val="-11993"/>
                <a:lumOff val="4608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PPAP</a:t>
          </a:r>
          <a:endParaRPr lang="zh-CN" altLang="en-US" sz="2400" kern="1200" dirty="0"/>
        </a:p>
      </dsp:txBody>
      <dsp:txXfrm>
        <a:off x="315344" y="715747"/>
        <a:ext cx="1021038" cy="612623"/>
      </dsp:txXfrm>
    </dsp:sp>
    <dsp:sp modelId="{566690EF-D400-4C75-9880-7DF99C35FA8C}">
      <dsp:nvSpPr>
        <dsp:cNvPr id="0" name=""/>
        <dsp:cNvSpPr/>
      </dsp:nvSpPr>
      <dsp:spPr>
        <a:xfrm>
          <a:off x="315344" y="1430475"/>
          <a:ext cx="1021038" cy="612623"/>
        </a:xfrm>
        <a:prstGeom prst="rect">
          <a:avLst/>
        </a:prstGeom>
        <a:gradFill rotWithShape="0">
          <a:gsLst>
            <a:gs pos="0">
              <a:schemeClr val="accent4">
                <a:hueOff val="20423033"/>
                <a:satOff val="-23986"/>
                <a:lumOff val="9216"/>
                <a:alphaOff val="0"/>
                <a:shade val="85000"/>
                <a:satMod val="130000"/>
              </a:schemeClr>
            </a:gs>
            <a:gs pos="34000">
              <a:schemeClr val="accent4">
                <a:hueOff val="20423033"/>
                <a:satOff val="-23986"/>
                <a:lumOff val="9216"/>
                <a:alphaOff val="0"/>
                <a:shade val="87000"/>
                <a:satMod val="125000"/>
              </a:schemeClr>
            </a:gs>
            <a:gs pos="70000">
              <a:schemeClr val="accent4">
                <a:hueOff val="20423033"/>
                <a:satOff val="-23986"/>
                <a:lumOff val="9216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hueOff val="20423033"/>
                <a:satOff val="-23986"/>
                <a:lumOff val="9216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PPQP</a:t>
          </a:r>
          <a:endParaRPr lang="zh-CN" altLang="en-US" sz="2400" kern="1200" dirty="0"/>
        </a:p>
      </dsp:txBody>
      <dsp:txXfrm>
        <a:off x="315344" y="1430475"/>
        <a:ext cx="1021038" cy="61262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6AFB79-35F2-4BB4-873F-9D26C0A7C773}">
      <dsp:nvSpPr>
        <dsp:cNvPr id="0" name=""/>
        <dsp:cNvSpPr/>
      </dsp:nvSpPr>
      <dsp:spPr>
        <a:xfrm>
          <a:off x="0" y="37623"/>
          <a:ext cx="936501" cy="561900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4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4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PPAP</a:t>
          </a:r>
          <a:endParaRPr lang="zh-CN" altLang="en-US" sz="2400" kern="1200" dirty="0"/>
        </a:p>
      </dsp:txBody>
      <dsp:txXfrm>
        <a:off x="0" y="37623"/>
        <a:ext cx="936501" cy="561900"/>
      </dsp:txXfrm>
    </dsp:sp>
    <dsp:sp modelId="{566690EF-D400-4C75-9880-7DF99C35FA8C}">
      <dsp:nvSpPr>
        <dsp:cNvPr id="0" name=""/>
        <dsp:cNvSpPr/>
      </dsp:nvSpPr>
      <dsp:spPr>
        <a:xfrm>
          <a:off x="0" y="693174"/>
          <a:ext cx="936501" cy="561900"/>
        </a:xfrm>
        <a:prstGeom prst="rect">
          <a:avLst/>
        </a:prstGeom>
        <a:gradFill rotWithShape="0">
          <a:gsLst>
            <a:gs pos="0">
              <a:schemeClr val="accent4">
                <a:hueOff val="20423033"/>
                <a:satOff val="-23986"/>
                <a:lumOff val="9216"/>
                <a:alphaOff val="0"/>
                <a:shade val="85000"/>
                <a:satMod val="130000"/>
              </a:schemeClr>
            </a:gs>
            <a:gs pos="34000">
              <a:schemeClr val="accent4">
                <a:hueOff val="20423033"/>
                <a:satOff val="-23986"/>
                <a:lumOff val="9216"/>
                <a:alphaOff val="0"/>
                <a:shade val="87000"/>
                <a:satMod val="125000"/>
              </a:schemeClr>
            </a:gs>
            <a:gs pos="70000">
              <a:schemeClr val="accent4">
                <a:hueOff val="20423033"/>
                <a:satOff val="-23986"/>
                <a:lumOff val="9216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hueOff val="20423033"/>
                <a:satOff val="-23986"/>
                <a:lumOff val="9216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PPQP</a:t>
          </a:r>
          <a:endParaRPr lang="zh-CN" altLang="en-US" sz="2400" kern="1200" dirty="0"/>
        </a:p>
      </dsp:txBody>
      <dsp:txXfrm>
        <a:off x="0" y="693174"/>
        <a:ext cx="936501" cy="56190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832328-D500-4BF3-9241-408CE0C9156B}">
      <dsp:nvSpPr>
        <dsp:cNvPr id="0" name=""/>
        <dsp:cNvSpPr/>
      </dsp:nvSpPr>
      <dsp:spPr>
        <a:xfrm>
          <a:off x="3097" y="486059"/>
          <a:ext cx="2457338" cy="147440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2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2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200" kern="1200" dirty="0" smtClean="0"/>
            <a:t>System Setup</a:t>
          </a:r>
          <a:endParaRPr lang="zh-CN" altLang="en-US" sz="3200" kern="1200" dirty="0"/>
        </a:p>
      </dsp:txBody>
      <dsp:txXfrm>
        <a:off x="3097" y="486059"/>
        <a:ext cx="2457338" cy="1474403"/>
      </dsp:txXfrm>
    </dsp:sp>
    <dsp:sp modelId="{F98FFDFF-6F8F-4FB7-BD2B-9799B8CE2868}">
      <dsp:nvSpPr>
        <dsp:cNvPr id="0" name=""/>
        <dsp:cNvSpPr/>
      </dsp:nvSpPr>
      <dsp:spPr>
        <a:xfrm>
          <a:off x="2706169" y="486059"/>
          <a:ext cx="2457338" cy="1474403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200" kern="1200" dirty="0" smtClean="0"/>
            <a:t>Project Management</a:t>
          </a:r>
          <a:endParaRPr lang="zh-CN" altLang="en-US" sz="3200" kern="1200" dirty="0"/>
        </a:p>
      </dsp:txBody>
      <dsp:txXfrm>
        <a:off x="2706169" y="486059"/>
        <a:ext cx="2457338" cy="1474403"/>
      </dsp:txXfrm>
    </dsp:sp>
    <dsp:sp modelId="{0005034B-9000-4FE9-A7E9-9F4B2F15B310}">
      <dsp:nvSpPr>
        <dsp:cNvPr id="0" name=""/>
        <dsp:cNvSpPr/>
      </dsp:nvSpPr>
      <dsp:spPr>
        <a:xfrm>
          <a:off x="5409241" y="486059"/>
          <a:ext cx="2457338" cy="1474403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4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4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200" kern="1200" dirty="0" smtClean="0"/>
            <a:t>Activity</a:t>
          </a:r>
          <a:endParaRPr lang="zh-CN" altLang="en-US" sz="3200" kern="1200" dirty="0"/>
        </a:p>
      </dsp:txBody>
      <dsp:txXfrm>
        <a:off x="5409241" y="486059"/>
        <a:ext cx="2457338" cy="1474403"/>
      </dsp:txXfrm>
    </dsp:sp>
    <dsp:sp modelId="{A88DC07F-A4B7-494D-923F-F56C153EFA6B}">
      <dsp:nvSpPr>
        <dsp:cNvPr id="0" name=""/>
        <dsp:cNvSpPr/>
      </dsp:nvSpPr>
      <dsp:spPr>
        <a:xfrm>
          <a:off x="8112314" y="486059"/>
          <a:ext cx="2457338" cy="1474403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200" kern="1200" dirty="0" smtClean="0"/>
            <a:t>Advanced Settings</a:t>
          </a:r>
          <a:endParaRPr lang="zh-CN" altLang="en-US" sz="3200" kern="1200" dirty="0"/>
        </a:p>
      </dsp:txBody>
      <dsp:txXfrm>
        <a:off x="8112314" y="486059"/>
        <a:ext cx="2457338" cy="1474403"/>
      </dsp:txXfrm>
    </dsp:sp>
    <dsp:sp modelId="{9290F822-B237-409D-A4D1-FBE65FD56504}">
      <dsp:nvSpPr>
        <dsp:cNvPr id="0" name=""/>
        <dsp:cNvSpPr/>
      </dsp:nvSpPr>
      <dsp:spPr>
        <a:xfrm>
          <a:off x="1354633" y="2206195"/>
          <a:ext cx="2457338" cy="1474403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200" kern="1200" dirty="0" smtClean="0"/>
            <a:t>Report Management</a:t>
          </a:r>
          <a:endParaRPr lang="zh-CN" altLang="en-US" sz="3200" kern="1200" dirty="0"/>
        </a:p>
      </dsp:txBody>
      <dsp:txXfrm>
        <a:off x="1354633" y="2206195"/>
        <a:ext cx="2457338" cy="1474403"/>
      </dsp:txXfrm>
    </dsp:sp>
    <dsp:sp modelId="{77F0FFE8-74DE-4B0E-9514-7CAE15F10921}">
      <dsp:nvSpPr>
        <dsp:cNvPr id="0" name=""/>
        <dsp:cNvSpPr/>
      </dsp:nvSpPr>
      <dsp:spPr>
        <a:xfrm>
          <a:off x="4057705" y="2206195"/>
          <a:ext cx="2457338" cy="147440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2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2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200" kern="1200" dirty="0" smtClean="0"/>
            <a:t>System Integration</a:t>
          </a:r>
          <a:endParaRPr lang="zh-CN" altLang="en-US" sz="3200" kern="1200" dirty="0"/>
        </a:p>
      </dsp:txBody>
      <dsp:txXfrm>
        <a:off x="4057705" y="2206195"/>
        <a:ext cx="2457338" cy="1474403"/>
      </dsp:txXfrm>
    </dsp:sp>
    <dsp:sp modelId="{EE25803F-FFFF-4FC9-B74C-66C8F2C8669E}">
      <dsp:nvSpPr>
        <dsp:cNvPr id="0" name=""/>
        <dsp:cNvSpPr/>
      </dsp:nvSpPr>
      <dsp:spPr>
        <a:xfrm>
          <a:off x="6760778" y="2206195"/>
          <a:ext cx="2457338" cy="1474403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200" kern="1200" dirty="0" smtClean="0"/>
            <a:t>User Account</a:t>
          </a:r>
          <a:endParaRPr lang="zh-CN" altLang="en-US" sz="3200" kern="1200" dirty="0"/>
        </a:p>
      </dsp:txBody>
      <dsp:txXfrm>
        <a:off x="6760778" y="2206195"/>
        <a:ext cx="2457338" cy="14744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wmf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723F55-7576-426E-B421-29A3D1E1904B}" type="datetimeFigureOut">
              <a:rPr lang="zh-CN" altLang="en-US" smtClean="0"/>
              <a:t>2018/6/8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644791-240A-4B0C-BFB8-3C71B35EA0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6761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6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7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8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9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0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1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3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71368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5049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1384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50040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38855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07851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3419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73103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1356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9829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7249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6448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50392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62290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0597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6542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62462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95421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66988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0801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452436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800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79925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82551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33385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00001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943384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058575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314623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454781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49479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136726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716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54705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669011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86090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27978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563163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674352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849371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884595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824656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753102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2579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475186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88093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43009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716793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49130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432452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62725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41500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220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059177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240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47680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8992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0253423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204616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219785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2107144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45813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6887939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197786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421933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4710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9901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7913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2024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60" y="618275"/>
            <a:ext cx="12188840" cy="2673565"/>
          </a:xfrm>
          <a:solidFill>
            <a:srgbClr val="0070C0">
              <a:alpha val="74000"/>
            </a:srgbClr>
          </a:solidFill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722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097280" y="1617785"/>
            <a:ext cx="10115203" cy="2532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083" y="195759"/>
            <a:ext cx="10058400" cy="804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7280" y="1252025"/>
            <a:ext cx="10058400" cy="4617069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1134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721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097280" y="1561514"/>
            <a:ext cx="10115203" cy="3235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280160"/>
            <a:ext cx="10058400" cy="4588934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805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" y="955478"/>
            <a:ext cx="12191985" cy="1895420"/>
          </a:xfr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none"/>
        </p:style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6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3409406"/>
            <a:ext cx="10058400" cy="2690947"/>
          </a:xfrm>
        </p:spPr>
        <p:txBody>
          <a:bodyPr lIns="91440" rIns="91440" anchor="t" anchorCtr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188720" y="3219992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21689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097278" y="1617785"/>
            <a:ext cx="10115205" cy="2954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145923"/>
            <a:ext cx="10058400" cy="74033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223894"/>
            <a:ext cx="4937760" cy="46452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223893"/>
            <a:ext cx="4937760" cy="4645201"/>
          </a:xfrm>
        </p:spPr>
        <p:txBody>
          <a:bodyPr/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643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097280" y="1617785"/>
            <a:ext cx="10115203" cy="2110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154745"/>
            <a:ext cx="10058400" cy="76577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308296"/>
            <a:ext cx="4937760" cy="92235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30646"/>
            <a:ext cx="4937760" cy="3888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308296"/>
            <a:ext cx="4937760" cy="92235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30646"/>
            <a:ext cx="4937760" cy="3888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209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097280" y="1533378"/>
            <a:ext cx="10115203" cy="3657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54745"/>
            <a:ext cx="10058400" cy="73152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5803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7309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868D0B8-F2CC-4C5A-9080-2D86E764D550}" type="datetimeFigureOut">
              <a:rPr lang="zh-CN" altLang="en-US" smtClean="0"/>
              <a:t>2018/6/8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1837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39263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868D0B8-F2CC-4C5A-9080-2D86E764D550}" type="datetimeFigureOut">
              <a:rPr lang="zh-CN" altLang="en-US" smtClean="0"/>
              <a:t>2018/6/8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9619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8.xml"/><Relationship Id="rId3" Type="http://schemas.openxmlformats.org/officeDocument/2006/relationships/diagramLayout" Target="../diagrams/layout7.xml"/><Relationship Id="rId7" Type="http://schemas.openxmlformats.org/officeDocument/2006/relationships/image" Target="../media/image2.jpg"/><Relationship Id="rId12" Type="http://schemas.microsoft.com/office/2007/relationships/diagramDrawing" Target="../diagrams/drawing8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11" Type="http://schemas.openxmlformats.org/officeDocument/2006/relationships/diagramColors" Target="../diagrams/colors8.xml"/><Relationship Id="rId5" Type="http://schemas.openxmlformats.org/officeDocument/2006/relationships/diagramColors" Target="../diagrams/colors7.xml"/><Relationship Id="rId10" Type="http://schemas.openxmlformats.org/officeDocument/2006/relationships/diagramQuickStyle" Target="../diagrams/quickStyle8.xml"/><Relationship Id="rId4" Type="http://schemas.openxmlformats.org/officeDocument/2006/relationships/diagramQuickStyle" Target="../diagrams/quickStyle7.xml"/><Relationship Id="rId9" Type="http://schemas.openxmlformats.org/officeDocument/2006/relationships/diagramLayout" Target="../diagrams/layout8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ms001/e-apqp/project_01/part_number/task_name/doc?doc0000232" TargetMode="External"/><Relationship Id="rId4" Type="http://schemas.openxmlformats.org/officeDocument/2006/relationships/image" Target="../media/image5.png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ms001/e-apqp/project_01/part_number/task_name/doc?doc0000232" TargetMode="External"/><Relationship Id="rId4" Type="http://schemas.openxmlformats.org/officeDocument/2006/relationships/image" Target="../media/image5.png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2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9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30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0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18" Type="http://schemas.openxmlformats.org/officeDocument/2006/relationships/image" Target="../media/image34.png"/><Relationship Id="rId3" Type="http://schemas.openxmlformats.org/officeDocument/2006/relationships/image" Target="../media/image5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17" Type="http://schemas.openxmlformats.org/officeDocument/2006/relationships/image" Target="../media/image33.png"/><Relationship Id="rId2" Type="http://schemas.openxmlformats.org/officeDocument/2006/relationships/image" Target="../media/image3.png"/><Relationship Id="rId16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5" Type="http://schemas.openxmlformats.org/officeDocument/2006/relationships/image" Target="../media/image31.png"/><Relationship Id="rId10" Type="http://schemas.openxmlformats.org/officeDocument/2006/relationships/image" Target="../media/image26.png"/><Relationship Id="rId19" Type="http://schemas.openxmlformats.org/officeDocument/2006/relationships/image" Target="../media/image35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Relationship Id="rId14" Type="http://schemas.openxmlformats.org/officeDocument/2006/relationships/image" Target="../media/image30.png"/></Relationships>
</file>

<file path=ppt/slides/_rels/slide3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5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160" y="676332"/>
            <a:ext cx="12188840" cy="2673565"/>
          </a:xfrm>
        </p:spPr>
        <p:txBody>
          <a:bodyPr>
            <a:norm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Supplier Portal Flowcharts &amp; UI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4294967295"/>
          </p:nvPr>
        </p:nvSpPr>
        <p:spPr>
          <a:xfrm>
            <a:off x="790562" y="4272741"/>
            <a:ext cx="10058400" cy="995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smtClean="0">
                <a:solidFill>
                  <a:schemeClr val="bg1"/>
                </a:solidFill>
              </a:rPr>
              <a:t>Implementation Team, </a:t>
            </a:r>
            <a:r>
              <a:rPr lang="en-US" altLang="zh-CN" dirty="0" err="1" smtClean="0">
                <a:solidFill>
                  <a:schemeClr val="bg1"/>
                </a:solidFill>
              </a:rPr>
              <a:t>Omnex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2018/04/16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8966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0" y="1468585"/>
            <a:ext cx="11651141" cy="4375321"/>
            <a:chOff x="249382" y="1385455"/>
            <a:chExt cx="11401759" cy="437532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矩形 19"/>
            <p:cNvSpPr/>
            <p:nvPr/>
          </p:nvSpPr>
          <p:spPr>
            <a:xfrm>
              <a:off x="249382" y="1385455"/>
              <a:ext cx="1676400" cy="425334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" name="直接连接符 5"/>
            <p:cNvCxnSpPr>
              <a:stCxn id="20" idx="2"/>
            </p:cNvCxnSpPr>
            <p:nvPr/>
          </p:nvCxnSpPr>
          <p:spPr>
            <a:xfrm>
              <a:off x="1087582" y="5638803"/>
              <a:ext cx="10361175" cy="1385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等腰三角形 8"/>
            <p:cNvSpPr/>
            <p:nvPr/>
          </p:nvSpPr>
          <p:spPr>
            <a:xfrm rot="5400000">
              <a:off x="11427976" y="5537611"/>
              <a:ext cx="243946" cy="20238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3600" b="1" dirty="0" smtClean="0"/>
              <a:t>Requirements Understanding</a:t>
            </a:r>
            <a:r>
              <a:rPr lang="en-US" altLang="zh-CN" sz="2800" dirty="0" smtClean="0"/>
              <a:t/>
            </a:r>
            <a:br>
              <a:rPr lang="en-US" altLang="zh-CN" sz="2800" dirty="0" smtClean="0"/>
            </a:br>
            <a:r>
              <a:rPr lang="en-US" altLang="zh-CN" sz="2800" dirty="0" smtClean="0"/>
              <a:t>- Functional Requirements – Main Process</a:t>
            </a:r>
            <a:endParaRPr lang="zh-CN" altLang="en-US" sz="2800" dirty="0"/>
          </a:p>
        </p:txBody>
      </p:sp>
      <p:sp>
        <p:nvSpPr>
          <p:cNvPr id="7" name="流程图: 多文档 6"/>
          <p:cNvSpPr/>
          <p:nvPr/>
        </p:nvSpPr>
        <p:spPr>
          <a:xfrm>
            <a:off x="304792" y="2806789"/>
            <a:ext cx="901337" cy="604647"/>
          </a:xfrm>
          <a:prstGeom prst="flowChartMultidocument">
            <a:avLst/>
          </a:prstGeom>
          <a:solidFill>
            <a:schemeClr val="bg1"/>
          </a:solidFill>
          <a:ln>
            <a:solidFill>
              <a:schemeClr val="accent2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ECR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5" name="圆角矩形 44"/>
          <p:cNvSpPr/>
          <p:nvPr/>
        </p:nvSpPr>
        <p:spPr>
          <a:xfrm>
            <a:off x="4533116" y="1805918"/>
            <a:ext cx="1197525" cy="2229549"/>
          </a:xfrm>
          <a:prstGeom prst="roundRect">
            <a:avLst>
              <a:gd name="adj" fmla="val 61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graphicFrame>
        <p:nvGraphicFramePr>
          <p:cNvPr id="15" name="图示 14"/>
          <p:cNvGraphicFramePr/>
          <p:nvPr>
            <p:extLst/>
          </p:nvPr>
        </p:nvGraphicFramePr>
        <p:xfrm>
          <a:off x="4325330" y="1896111"/>
          <a:ext cx="1651728" cy="20441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altLang="zh-CN" smtClean="0"/>
              <a:t>Cpyright © 2018 Omnex Inc. </a:t>
            </a:r>
            <a:endParaRPr lang="zh-CN" altLang="en-US"/>
          </a:p>
        </p:txBody>
      </p:sp>
      <p:sp>
        <p:nvSpPr>
          <p:cNvPr id="4" name="梯形 3"/>
          <p:cNvSpPr/>
          <p:nvPr/>
        </p:nvSpPr>
        <p:spPr>
          <a:xfrm>
            <a:off x="304792" y="1888477"/>
            <a:ext cx="901337" cy="470263"/>
          </a:xfrm>
          <a:prstGeom prst="trapezoid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SNL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405910" y="3859485"/>
            <a:ext cx="800219" cy="686196"/>
            <a:chOff x="456423" y="3505697"/>
            <a:chExt cx="800219" cy="94275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4959" y="3505697"/>
              <a:ext cx="721170" cy="668721"/>
            </a:xfrm>
            <a:prstGeom prst="rect">
              <a:avLst/>
            </a:prstGeom>
            <a:ln>
              <a:solidFill>
                <a:schemeClr val="accent5"/>
              </a:solidFill>
            </a:ln>
          </p:spPr>
        </p:pic>
        <p:sp>
          <p:nvSpPr>
            <p:cNvPr id="10" name="文本框 9"/>
            <p:cNvSpPr txBox="1"/>
            <p:nvPr/>
          </p:nvSpPr>
          <p:spPr>
            <a:xfrm>
              <a:off x="456423" y="4171455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 smtClean="0"/>
                <a:t>批量导入</a:t>
              </a:r>
              <a:endParaRPr lang="zh-CN" altLang="en-US" sz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304792" y="4993729"/>
            <a:ext cx="901337" cy="506680"/>
          </a:xfrm>
          <a:prstGeom prst="flowChartPredefinedProcess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Single part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16" name="Rectangle 24">
            <a:extLst>
              <a:ext uri="{FF2B5EF4-FFF2-40B4-BE49-F238E27FC236}">
                <a16:creationId xmlns:a16="http://schemas.microsoft.com/office/drawing/2014/main" id="{0056FD5C-6AE5-49F2-BC32-43E3F8F683F0}"/>
              </a:ext>
            </a:extLst>
          </p:cNvPr>
          <p:cNvSpPr/>
          <p:nvPr/>
        </p:nvSpPr>
        <p:spPr>
          <a:xfrm>
            <a:off x="2274754" y="1570076"/>
            <a:ext cx="1513474" cy="942295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/>
            <a:r>
              <a:rPr lang="zh-CN" altLang="en-US" sz="1200" dirty="0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建立</a:t>
            </a:r>
            <a:r>
              <a:rPr lang="zh-CN" altLang="en-US" sz="12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料号，录入基本信息，项目责任人定义</a:t>
            </a:r>
          </a:p>
        </p:txBody>
      </p:sp>
      <p:cxnSp>
        <p:nvCxnSpPr>
          <p:cNvPr id="13" name="肘形连接符 12"/>
          <p:cNvCxnSpPr>
            <a:stCxn id="4" idx="3"/>
            <a:endCxn id="16" idx="1"/>
          </p:cNvCxnSpPr>
          <p:nvPr/>
        </p:nvCxnSpPr>
        <p:spPr>
          <a:xfrm flipV="1">
            <a:off x="1147346" y="2041224"/>
            <a:ext cx="1127408" cy="82385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7" idx="3"/>
            <a:endCxn id="16" idx="1"/>
          </p:cNvCxnSpPr>
          <p:nvPr/>
        </p:nvCxnSpPr>
        <p:spPr>
          <a:xfrm flipV="1">
            <a:off x="1206129" y="2041224"/>
            <a:ext cx="1068625" cy="106788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8" idx="3"/>
            <a:endCxn id="16" idx="1"/>
          </p:cNvCxnSpPr>
          <p:nvPr/>
        </p:nvCxnSpPr>
        <p:spPr>
          <a:xfrm flipV="1">
            <a:off x="1155616" y="2041224"/>
            <a:ext cx="1119138" cy="206162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11" idx="3"/>
            <a:endCxn id="16" idx="1"/>
          </p:cNvCxnSpPr>
          <p:nvPr/>
        </p:nvCxnSpPr>
        <p:spPr>
          <a:xfrm flipV="1">
            <a:off x="1206129" y="2041224"/>
            <a:ext cx="1068625" cy="3205845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1">
            <a:extLst>
              <a:ext uri="{FF2B5EF4-FFF2-40B4-BE49-F238E27FC236}">
                <a16:creationId xmlns:a16="http://schemas.microsoft.com/office/drawing/2014/main" id="{2C436A88-8028-4C3E-B039-2EE741A216A6}"/>
              </a:ext>
            </a:extLst>
          </p:cNvPr>
          <p:cNvSpPr/>
          <p:nvPr/>
        </p:nvSpPr>
        <p:spPr>
          <a:xfrm>
            <a:off x="2299141" y="2878526"/>
            <a:ext cx="1462961" cy="530878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分配</a:t>
            </a:r>
            <a:r>
              <a:rPr lang="zh-CN" altLang="en-US" sz="1200" dirty="0"/>
              <a:t>任务</a:t>
            </a:r>
          </a:p>
        </p:txBody>
      </p:sp>
      <p:cxnSp>
        <p:nvCxnSpPr>
          <p:cNvPr id="28" name="肘形连接符 27"/>
          <p:cNvCxnSpPr>
            <a:stCxn id="16" idx="2"/>
            <a:endCxn id="26" idx="0"/>
          </p:cNvCxnSpPr>
          <p:nvPr/>
        </p:nvCxnSpPr>
        <p:spPr>
          <a:xfrm rot="5400000">
            <a:off x="2847980" y="2695014"/>
            <a:ext cx="366155" cy="86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4">
            <a:extLst>
              <a:ext uri="{FF2B5EF4-FFF2-40B4-BE49-F238E27FC236}">
                <a16:creationId xmlns:a16="http://schemas.microsoft.com/office/drawing/2014/main" id="{D465F1F8-3C92-4FA2-A366-344F569CCA6F}"/>
              </a:ext>
            </a:extLst>
          </p:cNvPr>
          <p:cNvSpPr/>
          <p:nvPr/>
        </p:nvSpPr>
        <p:spPr>
          <a:xfrm>
            <a:off x="2210748" y="3700367"/>
            <a:ext cx="1641487" cy="462024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责任人</a:t>
            </a:r>
            <a:r>
              <a:rPr lang="zh-CN" altLang="en-US" sz="1200" dirty="0"/>
              <a:t>接收料件任务</a:t>
            </a:r>
          </a:p>
        </p:txBody>
      </p:sp>
      <p:cxnSp>
        <p:nvCxnSpPr>
          <p:cNvPr id="32" name="肘形连接符 31"/>
          <p:cNvCxnSpPr>
            <a:stCxn id="26" idx="2"/>
            <a:endCxn id="30" idx="0"/>
          </p:cNvCxnSpPr>
          <p:nvPr/>
        </p:nvCxnSpPr>
        <p:spPr>
          <a:xfrm rot="16200000" flipH="1">
            <a:off x="2885576" y="3554450"/>
            <a:ext cx="290963" cy="87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5">
            <a:extLst>
              <a:ext uri="{FF2B5EF4-FFF2-40B4-BE49-F238E27FC236}">
                <a16:creationId xmlns:a16="http://schemas.microsoft.com/office/drawing/2014/main" id="{07199BC3-ADEF-42F7-A3E8-725C9E084101}"/>
              </a:ext>
            </a:extLst>
          </p:cNvPr>
          <p:cNvSpPr/>
          <p:nvPr/>
        </p:nvSpPr>
        <p:spPr>
          <a:xfrm>
            <a:off x="2208148" y="4578549"/>
            <a:ext cx="1639603" cy="712300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5. HIS</a:t>
            </a:r>
            <a:r>
              <a:rPr lang="zh-CN" altLang="en-US" sz="1200" dirty="0"/>
              <a:t>与否</a:t>
            </a:r>
            <a:endParaRPr lang="en-US" altLang="zh-CN" sz="1200" dirty="0"/>
          </a:p>
          <a:p>
            <a:pPr algn="ctr"/>
            <a:r>
              <a:rPr lang="en-US" altLang="zh-CN" sz="1200" dirty="0"/>
              <a:t>(</a:t>
            </a:r>
            <a:r>
              <a:rPr lang="zh-CN" altLang="en-US" sz="1200" dirty="0"/>
              <a:t>系统评估结果和附件</a:t>
            </a:r>
            <a:r>
              <a:rPr lang="en-US" altLang="zh-CN" sz="1200" dirty="0"/>
              <a:t>)</a:t>
            </a:r>
            <a:endParaRPr lang="zh-CN" altLang="en-US" sz="1200" dirty="0"/>
          </a:p>
        </p:txBody>
      </p:sp>
      <p:cxnSp>
        <p:nvCxnSpPr>
          <p:cNvPr id="35" name="肘形连接符 34"/>
          <p:cNvCxnSpPr>
            <a:stCxn id="30" idx="2"/>
            <a:endCxn id="33" idx="0"/>
          </p:cNvCxnSpPr>
          <p:nvPr/>
        </p:nvCxnSpPr>
        <p:spPr>
          <a:xfrm rot="5400000">
            <a:off x="2821642" y="4368699"/>
            <a:ext cx="416158" cy="354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流程图: 文档 35"/>
          <p:cNvSpPr/>
          <p:nvPr/>
        </p:nvSpPr>
        <p:spPr>
          <a:xfrm>
            <a:off x="4065451" y="1110823"/>
            <a:ext cx="809897" cy="429194"/>
          </a:xfrm>
          <a:prstGeom prst="flowChartDocumen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HIS</a:t>
            </a:r>
            <a:r>
              <a:rPr lang="zh-CN" altLang="en-US" sz="1200" dirty="0" smtClean="0"/>
              <a:t>证明</a:t>
            </a:r>
            <a:endParaRPr lang="zh-CN" altLang="en-US" sz="1200" dirty="0"/>
          </a:p>
        </p:txBody>
      </p:sp>
      <p:cxnSp>
        <p:nvCxnSpPr>
          <p:cNvPr id="38" name="肘形连接符 37"/>
          <p:cNvCxnSpPr>
            <a:stCxn id="36" idx="1"/>
            <a:endCxn id="16" idx="0"/>
          </p:cNvCxnSpPr>
          <p:nvPr/>
        </p:nvCxnSpPr>
        <p:spPr>
          <a:xfrm rot="10800000" flipV="1">
            <a:off x="3031491" y="1325420"/>
            <a:ext cx="1033960" cy="2446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3187337" y="1202264"/>
            <a:ext cx="8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upload</a:t>
            </a:r>
            <a:endParaRPr lang="zh-CN" altLang="en-US" dirty="0"/>
          </a:p>
        </p:txBody>
      </p:sp>
      <p:grpSp>
        <p:nvGrpSpPr>
          <p:cNvPr id="83" name="组合 82"/>
          <p:cNvGrpSpPr/>
          <p:nvPr/>
        </p:nvGrpSpPr>
        <p:grpSpPr>
          <a:xfrm>
            <a:off x="7667894" y="2276357"/>
            <a:ext cx="1084215" cy="1299772"/>
            <a:chOff x="7916091" y="2276357"/>
            <a:chExt cx="1084215" cy="1299772"/>
          </a:xfrm>
        </p:grpSpPr>
        <p:sp>
          <p:nvSpPr>
            <p:cNvPr id="47" name="圆角矩形 46"/>
            <p:cNvSpPr/>
            <p:nvPr/>
          </p:nvSpPr>
          <p:spPr>
            <a:xfrm>
              <a:off x="7916091" y="2276357"/>
              <a:ext cx="1084215" cy="1299772"/>
            </a:xfrm>
            <a:prstGeom prst="roundRect">
              <a:avLst>
                <a:gd name="adj" fmla="val 615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40" name="图示 39"/>
            <p:cNvGraphicFramePr/>
            <p:nvPr>
              <p:extLst/>
            </p:nvPr>
          </p:nvGraphicFramePr>
          <p:xfrm>
            <a:off x="7993240" y="2276357"/>
            <a:ext cx="936501" cy="1292698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</p:grpSp>
      <p:cxnSp>
        <p:nvCxnSpPr>
          <p:cNvPr id="50" name="肘形连接符 49"/>
          <p:cNvCxnSpPr>
            <a:stCxn id="52" idx="0"/>
            <a:endCxn id="45" idx="1"/>
          </p:cNvCxnSpPr>
          <p:nvPr/>
        </p:nvCxnSpPr>
        <p:spPr>
          <a:xfrm rot="5400000" flipH="1" flipV="1">
            <a:off x="3478501" y="3741397"/>
            <a:ext cx="1875318" cy="23391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菱形 51"/>
          <p:cNvSpPr/>
          <p:nvPr/>
        </p:nvSpPr>
        <p:spPr>
          <a:xfrm>
            <a:off x="4096730" y="4796011"/>
            <a:ext cx="404949" cy="286244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肘形连接符 55"/>
          <p:cNvCxnSpPr>
            <a:stCxn id="33" idx="3"/>
            <a:endCxn id="52" idx="1"/>
          </p:cNvCxnSpPr>
          <p:nvPr/>
        </p:nvCxnSpPr>
        <p:spPr>
          <a:xfrm>
            <a:off x="3847751" y="4934699"/>
            <a:ext cx="248979" cy="443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肘形连接符 57"/>
          <p:cNvCxnSpPr>
            <a:stCxn id="52" idx="2"/>
            <a:endCxn id="47" idx="2"/>
          </p:cNvCxnSpPr>
          <p:nvPr/>
        </p:nvCxnSpPr>
        <p:spPr>
          <a:xfrm rot="5400000" flipH="1" flipV="1">
            <a:off x="5501540" y="2373793"/>
            <a:ext cx="1506126" cy="3910797"/>
          </a:xfrm>
          <a:prstGeom prst="bentConnector3">
            <a:avLst>
              <a:gd name="adj1" fmla="val -1517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4010454" y="4075402"/>
            <a:ext cx="491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yes</a:t>
            </a:r>
            <a:endParaRPr lang="zh-CN" altLang="en-US" dirty="0"/>
          </a:p>
        </p:txBody>
      </p:sp>
      <p:sp>
        <p:nvSpPr>
          <p:cNvPr id="64" name="Rectangle 103">
            <a:extLst>
              <a:ext uri="{FF2B5EF4-FFF2-40B4-BE49-F238E27FC236}">
                <a16:creationId xmlns:a16="http://schemas.microsoft.com/office/drawing/2014/main" id="{00000000-0008-0000-0100-000068000000}"/>
              </a:ext>
            </a:extLst>
          </p:cNvPr>
          <p:cNvSpPr/>
          <p:nvPr/>
        </p:nvSpPr>
        <p:spPr>
          <a:xfrm>
            <a:off x="6050702" y="2622471"/>
            <a:ext cx="1168884" cy="599872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定期</a:t>
            </a:r>
            <a:r>
              <a:rPr lang="zh-CN" altLang="en-US" sz="1200" dirty="0"/>
              <a:t>跟踪</a:t>
            </a:r>
            <a:r>
              <a:rPr lang="en-US" sz="1200" dirty="0"/>
              <a:t>APQP</a:t>
            </a:r>
            <a:r>
              <a:rPr lang="zh-CN" altLang="en-US" sz="1200" dirty="0"/>
              <a:t>状态</a:t>
            </a:r>
            <a:endParaRPr lang="en-US" sz="1200" dirty="0"/>
          </a:p>
        </p:txBody>
      </p:sp>
      <p:cxnSp>
        <p:nvCxnSpPr>
          <p:cNvPr id="66" name="肘形连接符 65"/>
          <p:cNvCxnSpPr>
            <a:stCxn id="45" idx="3"/>
            <a:endCxn id="64" idx="1"/>
          </p:cNvCxnSpPr>
          <p:nvPr/>
        </p:nvCxnSpPr>
        <p:spPr>
          <a:xfrm>
            <a:off x="5730641" y="2920693"/>
            <a:ext cx="320061" cy="171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肘形连接符 79"/>
          <p:cNvCxnSpPr>
            <a:stCxn id="64" idx="3"/>
            <a:endCxn id="47" idx="1"/>
          </p:cNvCxnSpPr>
          <p:nvPr/>
        </p:nvCxnSpPr>
        <p:spPr>
          <a:xfrm>
            <a:off x="7219586" y="2922407"/>
            <a:ext cx="448308" cy="383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61">
            <a:extLst>
              <a:ext uri="{FF2B5EF4-FFF2-40B4-BE49-F238E27FC236}">
                <a16:creationId xmlns:a16="http://schemas.microsoft.com/office/drawing/2014/main" id="{00000000-0008-0000-0100-00003E000000}"/>
              </a:ext>
            </a:extLst>
          </p:cNvPr>
          <p:cNvSpPr/>
          <p:nvPr/>
        </p:nvSpPr>
        <p:spPr>
          <a:xfrm>
            <a:off x="9610756" y="2589821"/>
            <a:ext cx="1260444" cy="668467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ASDE/SQE </a:t>
            </a:r>
            <a:r>
              <a:rPr lang="zh-CN" altLang="en-US" sz="1200" dirty="0"/>
              <a:t>上传</a:t>
            </a:r>
            <a:r>
              <a:rPr lang="en-US" altLang="zh-CN" sz="1200" dirty="0"/>
              <a:t>PSW</a:t>
            </a:r>
            <a:endParaRPr lang="zh-CN" altLang="en-US" sz="1200" dirty="0"/>
          </a:p>
        </p:txBody>
      </p:sp>
      <p:cxnSp>
        <p:nvCxnSpPr>
          <p:cNvPr id="86" name="肘形连接符 85"/>
          <p:cNvCxnSpPr>
            <a:stCxn id="47" idx="3"/>
            <a:endCxn id="84" idx="1"/>
          </p:cNvCxnSpPr>
          <p:nvPr/>
        </p:nvCxnSpPr>
        <p:spPr>
          <a:xfrm flipV="1">
            <a:off x="8752109" y="2924055"/>
            <a:ext cx="858647" cy="21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tangle 22">
            <a:extLst>
              <a:ext uri="{FF2B5EF4-FFF2-40B4-BE49-F238E27FC236}">
                <a16:creationId xmlns:a16="http://schemas.microsoft.com/office/drawing/2014/main" id="{00000000-0008-0000-0100-000017000000}"/>
              </a:ext>
            </a:extLst>
          </p:cNvPr>
          <p:cNvSpPr/>
          <p:nvPr/>
        </p:nvSpPr>
        <p:spPr>
          <a:xfrm>
            <a:off x="9506742" y="3593093"/>
            <a:ext cx="1474307" cy="564620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各项</a:t>
            </a:r>
            <a:r>
              <a:rPr lang="zh-CN" altLang="en-US" sz="1200" dirty="0"/>
              <a:t>任务完成完任务关闭</a:t>
            </a:r>
            <a:endParaRPr lang="zh-CN" altLang="zh-CN" sz="1200" dirty="0"/>
          </a:p>
        </p:txBody>
      </p:sp>
      <p:cxnSp>
        <p:nvCxnSpPr>
          <p:cNvPr id="89" name="肘形连接符 88"/>
          <p:cNvCxnSpPr>
            <a:stCxn id="84" idx="2"/>
            <a:endCxn id="87" idx="0"/>
          </p:cNvCxnSpPr>
          <p:nvPr/>
        </p:nvCxnSpPr>
        <p:spPr>
          <a:xfrm rot="16200000" flipH="1">
            <a:off x="10075035" y="3424231"/>
            <a:ext cx="334805" cy="29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云形标注 89"/>
          <p:cNvSpPr/>
          <p:nvPr/>
        </p:nvSpPr>
        <p:spPr>
          <a:xfrm>
            <a:off x="7852052" y="770231"/>
            <a:ext cx="2049594" cy="1290584"/>
          </a:xfrm>
          <a:prstGeom prst="cloudCallout">
            <a:avLst/>
          </a:prstGeom>
          <a:solidFill>
            <a:schemeClr val="bg1"/>
          </a:solidFill>
          <a:ln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>
                <a:solidFill>
                  <a:schemeClr val="tx1"/>
                </a:solidFill>
              </a:rPr>
              <a:t>根据外部输入</a:t>
            </a:r>
            <a:endParaRPr lang="en-US" altLang="zh-CN" sz="1100">
              <a:solidFill>
                <a:schemeClr val="tx1"/>
              </a:solidFill>
            </a:endParaRPr>
          </a:p>
          <a:p>
            <a:pPr algn="ctr"/>
            <a:r>
              <a:rPr lang="zh-CN" altLang="en-US" sz="1100">
                <a:solidFill>
                  <a:schemeClr val="tx1"/>
                </a:solidFill>
              </a:rPr>
              <a:t>任务选择</a:t>
            </a:r>
            <a:endParaRPr lang="en-US" altLang="zh-CN" sz="1100">
              <a:solidFill>
                <a:schemeClr val="tx1"/>
              </a:solidFill>
            </a:endParaRPr>
          </a:p>
          <a:p>
            <a:pPr algn="ctr"/>
            <a:r>
              <a:rPr lang="zh-CN" altLang="en-US" sz="1100">
                <a:solidFill>
                  <a:schemeClr val="tx1"/>
                </a:solidFill>
              </a:rPr>
              <a:t>开启</a:t>
            </a:r>
            <a:r>
              <a:rPr lang="en-US" altLang="zh-CN" sz="1100">
                <a:solidFill>
                  <a:schemeClr val="tx1"/>
                </a:solidFill>
              </a:rPr>
              <a:t>/</a:t>
            </a:r>
            <a:r>
              <a:rPr lang="zh-CN" altLang="en-US" sz="1100">
                <a:solidFill>
                  <a:schemeClr val="tx1"/>
                </a:solidFill>
              </a:rPr>
              <a:t>关闭或重新开启模块及具体任务</a:t>
            </a:r>
          </a:p>
        </p:txBody>
      </p:sp>
      <p:sp>
        <p:nvSpPr>
          <p:cNvPr id="91" name="云形标注 90"/>
          <p:cNvSpPr/>
          <p:nvPr/>
        </p:nvSpPr>
        <p:spPr>
          <a:xfrm>
            <a:off x="5620236" y="961347"/>
            <a:ext cx="2049594" cy="1290584"/>
          </a:xfrm>
          <a:prstGeom prst="cloudCallout">
            <a:avLst>
              <a:gd name="adj1" fmla="val -65447"/>
              <a:gd name="adj2" fmla="val 21001"/>
            </a:avLst>
          </a:prstGeom>
          <a:solidFill>
            <a:schemeClr val="bg1"/>
          </a:solidFill>
          <a:ln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>
                <a:solidFill>
                  <a:schemeClr val="tx1"/>
                </a:solidFill>
              </a:rPr>
              <a:t>根据外部输入</a:t>
            </a:r>
            <a:endParaRPr lang="en-US" altLang="zh-CN" sz="1100">
              <a:solidFill>
                <a:schemeClr val="tx1"/>
              </a:solidFill>
            </a:endParaRPr>
          </a:p>
          <a:p>
            <a:pPr algn="ctr"/>
            <a:r>
              <a:rPr lang="zh-CN" altLang="en-US" sz="1100">
                <a:solidFill>
                  <a:schemeClr val="tx1"/>
                </a:solidFill>
              </a:rPr>
              <a:t>任务选择</a:t>
            </a:r>
            <a:endParaRPr lang="en-US" altLang="zh-CN" sz="1100">
              <a:solidFill>
                <a:schemeClr val="tx1"/>
              </a:solidFill>
            </a:endParaRPr>
          </a:p>
          <a:p>
            <a:pPr algn="ctr"/>
            <a:r>
              <a:rPr lang="zh-CN" altLang="en-US" sz="1100">
                <a:solidFill>
                  <a:schemeClr val="tx1"/>
                </a:solidFill>
              </a:rPr>
              <a:t>开启</a:t>
            </a:r>
            <a:r>
              <a:rPr lang="en-US" altLang="zh-CN" sz="1100">
                <a:solidFill>
                  <a:schemeClr val="tx1"/>
                </a:solidFill>
              </a:rPr>
              <a:t>/</a:t>
            </a:r>
            <a:r>
              <a:rPr lang="zh-CN" altLang="en-US" sz="1100">
                <a:solidFill>
                  <a:schemeClr val="tx1"/>
                </a:solidFill>
              </a:rPr>
              <a:t>关闭或重新开启模块及具体任务</a:t>
            </a:r>
          </a:p>
        </p:txBody>
      </p:sp>
      <p:sp>
        <p:nvSpPr>
          <p:cNvPr id="93" name="Rectangle 22">
            <a:extLst>
              <a:ext uri="{FF2B5EF4-FFF2-40B4-BE49-F238E27FC236}">
                <a16:creationId xmlns:a16="http://schemas.microsoft.com/office/drawing/2014/main" id="{00000000-0008-0000-0100-000017000000}"/>
              </a:ext>
            </a:extLst>
          </p:cNvPr>
          <p:cNvSpPr/>
          <p:nvPr/>
        </p:nvSpPr>
        <p:spPr>
          <a:xfrm>
            <a:off x="9571811" y="4507876"/>
            <a:ext cx="1338333" cy="564620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项目交接</a:t>
            </a:r>
            <a:endParaRPr lang="zh-CN" altLang="zh-CN" sz="1200" dirty="0"/>
          </a:p>
        </p:txBody>
      </p:sp>
      <p:cxnSp>
        <p:nvCxnSpPr>
          <p:cNvPr id="95" name="肘形连接符 94"/>
          <p:cNvCxnSpPr>
            <a:stCxn id="87" idx="2"/>
            <a:endCxn id="93" idx="0"/>
          </p:cNvCxnSpPr>
          <p:nvPr/>
        </p:nvCxnSpPr>
        <p:spPr>
          <a:xfrm rot="5400000">
            <a:off x="10067356" y="4331335"/>
            <a:ext cx="350163" cy="29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椭圆 97"/>
          <p:cNvSpPr/>
          <p:nvPr/>
        </p:nvSpPr>
        <p:spPr>
          <a:xfrm>
            <a:off x="9901646" y="5343101"/>
            <a:ext cx="692331" cy="30911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End</a:t>
            </a:r>
            <a:endParaRPr lang="zh-CN" altLang="en-US" sz="1400" dirty="0"/>
          </a:p>
        </p:txBody>
      </p:sp>
      <p:cxnSp>
        <p:nvCxnSpPr>
          <p:cNvPr id="100" name="肘形连接符 99"/>
          <p:cNvCxnSpPr>
            <a:stCxn id="93" idx="2"/>
            <a:endCxn id="98" idx="0"/>
          </p:cNvCxnSpPr>
          <p:nvPr/>
        </p:nvCxnSpPr>
        <p:spPr>
          <a:xfrm rot="16200000" flipH="1">
            <a:off x="10109093" y="5204381"/>
            <a:ext cx="270605" cy="683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582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Create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2669411"/>
              </p:ext>
            </p:extLst>
          </p:nvPr>
        </p:nvGraphicFramePr>
        <p:xfrm>
          <a:off x="2292746" y="2953735"/>
          <a:ext cx="9651604" cy="316671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700" b="1" baseline="0" dirty="0" smtClean="0"/>
                        <a:t>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Phase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50258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Phase</a:t>
                      </a:r>
                      <a:r>
                        <a:rPr lang="en-US" altLang="zh-CN" sz="700" b="1" baseline="0" dirty="0" smtClean="0"/>
                        <a:t>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2556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27529" y="436141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27528" y="461859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27525" y="4851062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sp>
        <p:nvSpPr>
          <p:cNvPr id="94" name="等腰三角形 93"/>
          <p:cNvSpPr/>
          <p:nvPr/>
        </p:nvSpPr>
        <p:spPr>
          <a:xfrm rot="10800000">
            <a:off x="4568811" y="528671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等腰三角形 95"/>
          <p:cNvSpPr/>
          <p:nvPr/>
        </p:nvSpPr>
        <p:spPr>
          <a:xfrm rot="5400000">
            <a:off x="4568810" y="5068886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9570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548336" y="53934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565371" y="54077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21600" y="3725561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44568" y="2286419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12150" y="236104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817" y="2300772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8495" y="2818464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55823" y="316758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5800246"/>
              </p:ext>
            </p:extLst>
          </p:nvPr>
        </p:nvGraphicFramePr>
        <p:xfrm>
          <a:off x="3482317" y="3902377"/>
          <a:ext cx="7108662" cy="105559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37229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3801879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2369554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</a:t>
                      </a:r>
                      <a:r>
                        <a:rPr lang="en-US" altLang="zh-CN" sz="1000" u="sng" baseline="0" dirty="0" smtClean="0"/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3371566" y="3583160"/>
            <a:ext cx="1029166" cy="210914"/>
            <a:chOff x="6542946" y="3621674"/>
            <a:chExt cx="1029166" cy="210914"/>
          </a:xfrm>
        </p:grpSpPr>
        <p:sp>
          <p:nvSpPr>
            <p:cNvPr id="164" name="文本框 163"/>
            <p:cNvSpPr txBox="1"/>
            <p:nvPr/>
          </p:nvSpPr>
          <p:spPr>
            <a:xfrm>
              <a:off x="6542946" y="3621674"/>
              <a:ext cx="873957" cy="199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 :</a:t>
              </a:r>
              <a:endParaRPr lang="zh-CN" altLang="en-US" sz="1100" dirty="0"/>
            </a:p>
          </p:txBody>
        </p:sp>
        <p:sp>
          <p:nvSpPr>
            <p:cNvPr id="188" name="十字形 187"/>
            <p:cNvSpPr/>
            <p:nvPr/>
          </p:nvSpPr>
          <p:spPr>
            <a:xfrm>
              <a:off x="7464112" y="3724588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2727229" y="2387738"/>
            <a:ext cx="281190" cy="84129"/>
            <a:chOff x="2739095" y="3380865"/>
            <a:chExt cx="281190" cy="84129"/>
          </a:xfrm>
        </p:grpSpPr>
        <p:grpSp>
          <p:nvGrpSpPr>
            <p:cNvPr id="180" name="组合 179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4" name="流程图: 合并 18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8021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548336" y="53934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565371" y="54077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21600" y="3751578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597653" y="2285998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665235" y="236062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5345" y="228716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1638" y="2818464"/>
            <a:ext cx="281190" cy="84129"/>
            <a:chOff x="2739095" y="3380865"/>
            <a:chExt cx="281190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582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</a:t>
            </a:r>
            <a:r>
              <a:rPr lang="en-US" altLang="zh-CN" dirty="0" smtClean="0"/>
              <a:t>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6787258"/>
              </p:ext>
            </p:extLst>
          </p:nvPr>
        </p:nvGraphicFramePr>
        <p:xfrm>
          <a:off x="3499069" y="3902377"/>
          <a:ext cx="7091909" cy="105559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935020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3792919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2363970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</a:t>
                      </a:r>
                      <a:r>
                        <a:rPr lang="en-US" altLang="zh-CN" sz="1000" u="sng" baseline="0" dirty="0" smtClean="0"/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3406046" y="3621674"/>
            <a:ext cx="1029166" cy="210914"/>
            <a:chOff x="6542946" y="3621674"/>
            <a:chExt cx="1029166" cy="210914"/>
          </a:xfrm>
        </p:grpSpPr>
        <p:sp>
          <p:nvSpPr>
            <p:cNvPr id="164" name="文本框 163"/>
            <p:cNvSpPr txBox="1"/>
            <p:nvPr/>
          </p:nvSpPr>
          <p:spPr>
            <a:xfrm>
              <a:off x="6542946" y="3621674"/>
              <a:ext cx="873957" cy="199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 :</a:t>
              </a:r>
              <a:endParaRPr lang="zh-CN" altLang="en-US" sz="1100" dirty="0"/>
            </a:p>
          </p:txBody>
        </p:sp>
        <p:sp>
          <p:nvSpPr>
            <p:cNvPr id="188" name="十字形 187"/>
            <p:cNvSpPr/>
            <p:nvPr/>
          </p:nvSpPr>
          <p:spPr>
            <a:xfrm>
              <a:off x="7464112" y="3724588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2727229" y="2373483"/>
            <a:ext cx="281190" cy="84129"/>
            <a:chOff x="2739095" y="3380865"/>
            <a:chExt cx="281190" cy="84129"/>
          </a:xfrm>
        </p:grpSpPr>
        <p:grpSp>
          <p:nvGrpSpPr>
            <p:cNvPr id="172" name="组合 171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4" name="直接连接符 17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直接连接符 174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3" name="流程图: 合并 17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5399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1137810" y="2043724"/>
            <a:ext cx="10668564" cy="3505716"/>
            <a:chOff x="81557" y="1821474"/>
            <a:chExt cx="10748370" cy="3505716"/>
          </a:xfrm>
        </p:grpSpPr>
        <p:grpSp>
          <p:nvGrpSpPr>
            <p:cNvPr id="165" name="组合 164"/>
            <p:cNvGrpSpPr/>
            <p:nvPr/>
          </p:nvGrpSpPr>
          <p:grpSpPr>
            <a:xfrm>
              <a:off x="81557" y="1821474"/>
              <a:ext cx="10748370" cy="3505716"/>
              <a:chOff x="1900406" y="1671637"/>
              <a:chExt cx="8300870" cy="3586587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1900406" y="1671637"/>
                <a:ext cx="8300870" cy="358658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900406" y="1675376"/>
                <a:ext cx="8300868" cy="283095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APQP Template</a:t>
                </a:r>
                <a:endParaRPr lang="zh-CN" altLang="en-US" sz="1400" dirty="0"/>
              </a:p>
            </p:txBody>
          </p:sp>
        </p:grpSp>
        <p:sp>
          <p:nvSpPr>
            <p:cNvPr id="170" name="圆角矩形 169"/>
            <p:cNvSpPr/>
            <p:nvPr/>
          </p:nvSpPr>
          <p:spPr>
            <a:xfrm>
              <a:off x="5721379" y="47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603588" y="2081164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1410520" y="2555137"/>
            <a:ext cx="3685486" cy="211190"/>
            <a:chOff x="277947" y="5031382"/>
            <a:chExt cx="3685486" cy="211190"/>
          </a:xfrm>
        </p:grpSpPr>
        <p:sp>
          <p:nvSpPr>
            <p:cNvPr id="210" name="矩形 209"/>
            <p:cNvSpPr/>
            <p:nvPr/>
          </p:nvSpPr>
          <p:spPr>
            <a:xfrm>
              <a:off x="277947" y="5031382"/>
              <a:ext cx="3352582" cy="21119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Template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3747433" y="5085575"/>
              <a:ext cx="216000" cy="108000"/>
              <a:chOff x="3747433" y="5085575"/>
              <a:chExt cx="216000" cy="108000"/>
            </a:xfrm>
          </p:grpSpPr>
          <p:sp>
            <p:nvSpPr>
              <p:cNvPr id="211" name="矩形 210"/>
              <p:cNvSpPr/>
              <p:nvPr/>
            </p:nvSpPr>
            <p:spPr>
              <a:xfrm rot="1688278">
                <a:off x="3807525" y="5169588"/>
                <a:ext cx="155908" cy="2336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>
                <a:off x="3747433" y="5085575"/>
                <a:ext cx="117668" cy="10800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aphicFrame>
        <p:nvGraphicFramePr>
          <p:cNvPr id="16" name="表格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8221380"/>
              </p:ext>
            </p:extLst>
          </p:nvPr>
        </p:nvGraphicFramePr>
        <p:xfrm>
          <a:off x="1424809" y="3005609"/>
          <a:ext cx="9953385" cy="116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42191">
                  <a:extLst>
                    <a:ext uri="{9D8B030D-6E8A-4147-A177-3AD203B41FA5}">
                      <a16:colId xmlns:a16="http://schemas.microsoft.com/office/drawing/2014/main" val="195433431"/>
                    </a:ext>
                  </a:extLst>
                </a:gridCol>
                <a:gridCol w="2739163">
                  <a:extLst>
                    <a:ext uri="{9D8B030D-6E8A-4147-A177-3AD203B41FA5}">
                      <a16:colId xmlns:a16="http://schemas.microsoft.com/office/drawing/2014/main" val="1609517274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1016995216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58954063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304778050"/>
                    </a:ext>
                  </a:extLst>
                </a:gridCol>
              </a:tblGrid>
              <a:tr h="2907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Select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Template</a:t>
                      </a:r>
                      <a:r>
                        <a:rPr lang="en-US" altLang="zh-CN" sz="1050" baseline="0" dirty="0" smtClean="0"/>
                        <a:t>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Update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Version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956565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APQP Template V1.0</a:t>
                      </a:r>
                      <a:endParaRPr lang="zh-CN" altLang="en-US" sz="105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2018/06/01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2018/06/02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1.0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733538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1487797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978828"/>
                  </a:ext>
                </a:extLst>
              </a:tr>
            </a:tbl>
          </a:graphicData>
        </a:graphic>
      </p:graphicFrame>
      <p:sp>
        <p:nvSpPr>
          <p:cNvPr id="213" name="圆角矩形 212"/>
          <p:cNvSpPr/>
          <p:nvPr/>
        </p:nvSpPr>
        <p:spPr>
          <a:xfrm>
            <a:off x="5088002" y="4957976"/>
            <a:ext cx="1171309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grpSp>
        <p:nvGrpSpPr>
          <p:cNvPr id="214" name="组合 213"/>
          <p:cNvGrpSpPr/>
          <p:nvPr/>
        </p:nvGrpSpPr>
        <p:grpSpPr>
          <a:xfrm>
            <a:off x="11371858" y="3005610"/>
            <a:ext cx="142435" cy="1163120"/>
            <a:chOff x="10415587" y="3941567"/>
            <a:chExt cx="142435" cy="1163120"/>
          </a:xfrm>
        </p:grpSpPr>
        <p:sp>
          <p:nvSpPr>
            <p:cNvPr id="215" name="流程图: 过程 214"/>
            <p:cNvSpPr/>
            <p:nvPr/>
          </p:nvSpPr>
          <p:spPr>
            <a:xfrm>
              <a:off x="10415587" y="3941567"/>
              <a:ext cx="142435" cy="1163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矩形 215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>
              <a:off x="10429390" y="5010070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 flipV="1">
              <a:off x="10429225" y="3953725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1927538" y="3953188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椭圆 219"/>
          <p:cNvSpPr/>
          <p:nvPr/>
        </p:nvSpPr>
        <p:spPr>
          <a:xfrm>
            <a:off x="1927538" y="3657865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2" name="组合 221"/>
          <p:cNvGrpSpPr/>
          <p:nvPr/>
        </p:nvGrpSpPr>
        <p:grpSpPr>
          <a:xfrm>
            <a:off x="1933678" y="3353188"/>
            <a:ext cx="180000" cy="180000"/>
            <a:chOff x="3068786" y="4324629"/>
            <a:chExt cx="884089" cy="894490"/>
          </a:xfrm>
        </p:grpSpPr>
        <p:sp>
          <p:nvSpPr>
            <p:cNvPr id="223" name="椭圆 222"/>
            <p:cNvSpPr/>
            <p:nvPr/>
          </p:nvSpPr>
          <p:spPr>
            <a:xfrm>
              <a:off x="3068786" y="4324629"/>
              <a:ext cx="884089" cy="89449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/>
            <p:nvPr/>
          </p:nvSpPr>
          <p:spPr>
            <a:xfrm>
              <a:off x="3388731" y="4658671"/>
              <a:ext cx="244197" cy="2264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87397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Waiting For Approve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1" name="组合 170"/>
          <p:cNvGrpSpPr/>
          <p:nvPr/>
        </p:nvGrpSpPr>
        <p:grpSpPr>
          <a:xfrm>
            <a:off x="956904" y="1877633"/>
            <a:ext cx="10415584" cy="4077880"/>
            <a:chOff x="414342" y="1821475"/>
            <a:chExt cx="10415584" cy="4077880"/>
          </a:xfrm>
        </p:grpSpPr>
        <p:grpSp>
          <p:nvGrpSpPr>
            <p:cNvPr id="192" name="组合 191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流程图: 过程 19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173" name="组合 172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190" name="流程图: 过程 189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1" name="文本框 190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174" name="组合 173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180" name="流程图: 过程 179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" name="文本框 183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175" name="组合 174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176" name="圆角矩形 175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77" name="圆角矩形 176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199" name="十字形 19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641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1165344" y="2193257"/>
            <a:ext cx="10415584" cy="3669545"/>
            <a:chOff x="2157413" y="1671638"/>
            <a:chExt cx="8043862" cy="3322371"/>
          </a:xfrm>
        </p:grpSpPr>
        <p:sp>
          <p:nvSpPr>
            <p:cNvPr id="177" name="流程图: 过程 176"/>
            <p:cNvSpPr/>
            <p:nvPr/>
          </p:nvSpPr>
          <p:spPr>
            <a:xfrm>
              <a:off x="2157413" y="1671638"/>
              <a:ext cx="8043862" cy="332237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流程图: 过程 177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APQP Header Information</a:t>
              </a:r>
              <a:endParaRPr lang="zh-CN" altLang="en-US" sz="1400" dirty="0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460750" y="2716478"/>
            <a:ext cx="3549108" cy="261610"/>
            <a:chOff x="2701645" y="2713777"/>
            <a:chExt cx="3549108" cy="261610"/>
          </a:xfrm>
        </p:grpSpPr>
        <p:sp>
          <p:nvSpPr>
            <p:cNvPr id="180" name="流程图: 过程 179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6486525" y="2740730"/>
            <a:ext cx="3669123" cy="261610"/>
            <a:chOff x="2581630" y="2713777"/>
            <a:chExt cx="3669123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450006" y="53305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4" name="文本框 193"/>
          <p:cNvSpPr txBox="1"/>
          <p:nvPr/>
        </p:nvSpPr>
        <p:spPr>
          <a:xfrm>
            <a:off x="1371126" y="3182790"/>
            <a:ext cx="957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Drawing Info:</a:t>
            </a:r>
            <a:endParaRPr lang="zh-CN" altLang="en-US" sz="11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4933987"/>
              </p:ext>
            </p:extLst>
          </p:nvPr>
        </p:nvGraphicFramePr>
        <p:xfrm>
          <a:off x="2344325" y="3561359"/>
          <a:ext cx="8128001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70363">
                  <a:extLst>
                    <a:ext uri="{9D8B030D-6E8A-4147-A177-3AD203B41FA5}">
                      <a16:colId xmlns:a16="http://schemas.microsoft.com/office/drawing/2014/main" val="439060705"/>
                    </a:ext>
                  </a:extLst>
                </a:gridCol>
                <a:gridCol w="3193638">
                  <a:extLst>
                    <a:ext uri="{9D8B030D-6E8A-4147-A177-3AD203B41FA5}">
                      <a16:colId xmlns:a16="http://schemas.microsoft.com/office/drawing/2014/main" val="24956788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0696224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16566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Number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Name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Version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432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111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/>
                        <a:t>Test 1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1.0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102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222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/>
                        <a:t>Test 2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1.2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252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333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/>
                        <a:t>Test 3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2.1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109190"/>
                  </a:ext>
                </a:extLst>
              </a:tr>
            </a:tbl>
          </a:graphicData>
        </a:graphic>
      </p:graphicFrame>
      <p:sp>
        <p:nvSpPr>
          <p:cNvPr id="196" name="十字形 195"/>
          <p:cNvSpPr/>
          <p:nvPr/>
        </p:nvSpPr>
        <p:spPr>
          <a:xfrm rot="18798906">
            <a:off x="11298667" y="227997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十字形 196"/>
          <p:cNvSpPr/>
          <p:nvPr/>
        </p:nvSpPr>
        <p:spPr>
          <a:xfrm>
            <a:off x="2400383" y="3269621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8" name="组合 197"/>
          <p:cNvGrpSpPr/>
          <p:nvPr/>
        </p:nvGrpSpPr>
        <p:grpSpPr>
          <a:xfrm>
            <a:off x="10426282" y="3562691"/>
            <a:ext cx="181012" cy="1482028"/>
            <a:chOff x="10415587" y="3971295"/>
            <a:chExt cx="142435" cy="1040133"/>
          </a:xfrm>
        </p:grpSpPr>
        <p:sp>
          <p:nvSpPr>
            <p:cNvPr id="199" name="流程图: 过程 198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流程图: 合并 200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流程图: 合并 201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34165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 Information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1165344" y="2193257"/>
            <a:ext cx="10415584" cy="3669545"/>
            <a:chOff x="2157413" y="1671638"/>
            <a:chExt cx="8043862" cy="3322371"/>
          </a:xfrm>
        </p:grpSpPr>
        <p:sp>
          <p:nvSpPr>
            <p:cNvPr id="177" name="流程图: 过程 176"/>
            <p:cNvSpPr/>
            <p:nvPr/>
          </p:nvSpPr>
          <p:spPr>
            <a:xfrm>
              <a:off x="2157413" y="1671638"/>
              <a:ext cx="8043862" cy="332237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流程图: 过程 177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APQP Header Information</a:t>
              </a:r>
              <a:endParaRPr lang="zh-CN" altLang="en-US" sz="1400" dirty="0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460750" y="2716478"/>
            <a:ext cx="3549108" cy="261610"/>
            <a:chOff x="2701645" y="2713777"/>
            <a:chExt cx="3549108" cy="261610"/>
          </a:xfrm>
        </p:grpSpPr>
        <p:sp>
          <p:nvSpPr>
            <p:cNvPr id="180" name="流程图: 过程 179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6486525" y="2740730"/>
            <a:ext cx="3669123" cy="261610"/>
            <a:chOff x="2581630" y="2713777"/>
            <a:chExt cx="3669123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450006" y="53305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4" name="文本框 193"/>
          <p:cNvSpPr txBox="1"/>
          <p:nvPr/>
        </p:nvSpPr>
        <p:spPr>
          <a:xfrm>
            <a:off x="1371126" y="3182790"/>
            <a:ext cx="957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Drawing Info:</a:t>
            </a:r>
            <a:endParaRPr lang="zh-CN" altLang="en-US" sz="11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/>
          </p:nvPr>
        </p:nvGraphicFramePr>
        <p:xfrm>
          <a:off x="2344325" y="3561359"/>
          <a:ext cx="812800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363">
                  <a:extLst>
                    <a:ext uri="{9D8B030D-6E8A-4147-A177-3AD203B41FA5}">
                      <a16:colId xmlns:a16="http://schemas.microsoft.com/office/drawing/2014/main" val="439060705"/>
                    </a:ext>
                  </a:extLst>
                </a:gridCol>
                <a:gridCol w="3193638">
                  <a:extLst>
                    <a:ext uri="{9D8B030D-6E8A-4147-A177-3AD203B41FA5}">
                      <a16:colId xmlns:a16="http://schemas.microsoft.com/office/drawing/2014/main" val="24956788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0696224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16566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Number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Name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Version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432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111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1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1.0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102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222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2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1.2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252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333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3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2.1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109190"/>
                  </a:ext>
                </a:extLst>
              </a:tr>
            </a:tbl>
          </a:graphicData>
        </a:graphic>
      </p:graphicFrame>
      <p:sp>
        <p:nvSpPr>
          <p:cNvPr id="196" name="十字形 195"/>
          <p:cNvSpPr/>
          <p:nvPr/>
        </p:nvSpPr>
        <p:spPr>
          <a:xfrm rot="18798906">
            <a:off x="11298667" y="227997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十字形 196"/>
          <p:cNvSpPr/>
          <p:nvPr/>
        </p:nvSpPr>
        <p:spPr>
          <a:xfrm>
            <a:off x="2400383" y="3269621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8" name="组合 197"/>
          <p:cNvGrpSpPr/>
          <p:nvPr/>
        </p:nvGrpSpPr>
        <p:grpSpPr>
          <a:xfrm>
            <a:off x="10426282" y="3562691"/>
            <a:ext cx="181012" cy="1482028"/>
            <a:chOff x="10415587" y="3971295"/>
            <a:chExt cx="142435" cy="1040133"/>
          </a:xfrm>
        </p:grpSpPr>
        <p:sp>
          <p:nvSpPr>
            <p:cNvPr id="199" name="流程图: 过程 198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流程图: 合并 200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流程图: 合并 201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3" name="组合 202"/>
          <p:cNvGrpSpPr/>
          <p:nvPr/>
        </p:nvGrpSpPr>
        <p:grpSpPr>
          <a:xfrm>
            <a:off x="1924522" y="1642330"/>
            <a:ext cx="10037632" cy="3592538"/>
            <a:chOff x="81557" y="1821474"/>
            <a:chExt cx="10748370" cy="3520510"/>
          </a:xfrm>
        </p:grpSpPr>
        <p:grpSp>
          <p:nvGrpSpPr>
            <p:cNvPr id="204" name="组合 203"/>
            <p:cNvGrpSpPr/>
            <p:nvPr/>
          </p:nvGrpSpPr>
          <p:grpSpPr>
            <a:xfrm>
              <a:off x="81557" y="1821474"/>
              <a:ext cx="10748370" cy="3520510"/>
              <a:chOff x="1900406" y="1671637"/>
              <a:chExt cx="8300870" cy="3601722"/>
            </a:xfrm>
          </p:grpSpPr>
          <p:sp>
            <p:nvSpPr>
              <p:cNvPr id="224" name="流程图: 过程 223"/>
              <p:cNvSpPr/>
              <p:nvPr/>
            </p:nvSpPr>
            <p:spPr>
              <a:xfrm>
                <a:off x="1900406" y="1671637"/>
                <a:ext cx="8300870" cy="360172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流程图: 过程 224"/>
              <p:cNvSpPr/>
              <p:nvPr/>
            </p:nvSpPr>
            <p:spPr>
              <a:xfrm>
                <a:off x="1900406" y="1675375"/>
                <a:ext cx="8300868" cy="29550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Drawing</a:t>
                </a:r>
                <a:endParaRPr lang="zh-CN" altLang="en-US" sz="1400" dirty="0"/>
              </a:p>
            </p:txBody>
          </p:sp>
        </p:grpSp>
        <p:grpSp>
          <p:nvGrpSpPr>
            <p:cNvPr id="205" name="组合 204"/>
            <p:cNvGrpSpPr/>
            <p:nvPr/>
          </p:nvGrpSpPr>
          <p:grpSpPr>
            <a:xfrm>
              <a:off x="522025" y="2299316"/>
              <a:ext cx="8194022" cy="657319"/>
              <a:chOff x="2815942" y="2242283"/>
              <a:chExt cx="8194022" cy="657319"/>
            </a:xfrm>
          </p:grpSpPr>
          <p:sp>
            <p:nvSpPr>
              <p:cNvPr id="222" name="流程图: 过程 221"/>
              <p:cNvSpPr/>
              <p:nvPr/>
            </p:nvSpPr>
            <p:spPr>
              <a:xfrm>
                <a:off x="4927756" y="2694032"/>
                <a:ext cx="6082208" cy="205570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>
                    <a:solidFill>
                      <a:schemeClr val="tx1"/>
                    </a:solidFill>
                  </a:rPr>
                  <a:t>C:\Users\Steve\Documents\My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work\01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Original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Requirements\001.docx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3" name="文本框 222"/>
              <p:cNvSpPr txBox="1"/>
              <p:nvPr/>
            </p:nvSpPr>
            <p:spPr>
              <a:xfrm>
                <a:off x="2815942" y="2242283"/>
                <a:ext cx="119776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From File System:</a:t>
                </a:r>
                <a:endParaRPr lang="zh-CN" altLang="en-US" sz="1100" dirty="0"/>
              </a:p>
            </p:txBody>
          </p:sp>
        </p:grpSp>
        <p:sp>
          <p:nvSpPr>
            <p:cNvPr id="206" name="圆角矩形 205"/>
            <p:cNvSpPr/>
            <p:nvPr/>
          </p:nvSpPr>
          <p:spPr>
            <a:xfrm>
              <a:off x="8901784" y="2747733"/>
              <a:ext cx="1087163" cy="19352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Browse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460103" y="2264427"/>
              <a:ext cx="10266959" cy="1047081"/>
            </a:xfrm>
            <a:prstGeom prst="roundRect">
              <a:avLst>
                <a:gd name="adj" fmla="val 4999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08" name="组合 207"/>
            <p:cNvGrpSpPr/>
            <p:nvPr/>
          </p:nvGrpSpPr>
          <p:grpSpPr>
            <a:xfrm>
              <a:off x="460104" y="3594723"/>
              <a:ext cx="7535823" cy="617015"/>
              <a:chOff x="2744499" y="2713777"/>
              <a:chExt cx="7535823" cy="617015"/>
            </a:xfrm>
          </p:grpSpPr>
          <p:sp>
            <p:nvSpPr>
              <p:cNvPr id="220" name="流程图: 过程 219"/>
              <p:cNvSpPr/>
              <p:nvPr/>
            </p:nvSpPr>
            <p:spPr>
              <a:xfrm>
                <a:off x="4942050" y="3094096"/>
                <a:ext cx="5338272" cy="236696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Https://QMS:9001/public/APAP/sample/kkjfkljaskjfjo940803284820kldfjksjd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1" name="文本框 220"/>
              <p:cNvSpPr txBox="1"/>
              <p:nvPr/>
            </p:nvSpPr>
            <p:spPr>
              <a:xfrm>
                <a:off x="2744499" y="2713777"/>
                <a:ext cx="146867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From External System:</a:t>
                </a:r>
                <a:endParaRPr lang="zh-CN" altLang="en-US" sz="1100" dirty="0"/>
              </a:p>
            </p:txBody>
          </p:sp>
        </p:grpSp>
        <p:sp>
          <p:nvSpPr>
            <p:cNvPr id="209" name="圆角矩形 208"/>
            <p:cNvSpPr/>
            <p:nvPr/>
          </p:nvSpPr>
          <p:spPr>
            <a:xfrm>
              <a:off x="4128498" y="482672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Upload</a:t>
              </a:r>
              <a:endParaRPr lang="zh-CN" altLang="en-US" sz="1400" dirty="0"/>
            </a:p>
          </p:txBody>
        </p:sp>
        <p:sp>
          <p:nvSpPr>
            <p:cNvPr id="210" name="圆角矩形 209"/>
            <p:cNvSpPr/>
            <p:nvPr/>
          </p:nvSpPr>
          <p:spPr>
            <a:xfrm>
              <a:off x="5867324" y="482672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  <p:sp>
          <p:nvSpPr>
            <p:cNvPr id="211" name="圆角矩形 210"/>
            <p:cNvSpPr/>
            <p:nvPr/>
          </p:nvSpPr>
          <p:spPr>
            <a:xfrm>
              <a:off x="460103" y="3516959"/>
              <a:ext cx="10266959" cy="980341"/>
            </a:xfrm>
            <a:prstGeom prst="roundRect">
              <a:avLst>
                <a:gd name="adj" fmla="val 4999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8235349" y="3977748"/>
              <a:ext cx="833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Unique Id:</a:t>
              </a:r>
              <a:endParaRPr lang="zh-CN" altLang="en-US" sz="1100" dirty="0"/>
            </a:p>
          </p:txBody>
        </p:sp>
        <p:sp>
          <p:nvSpPr>
            <p:cNvPr id="213" name="流程图: 过程 212"/>
            <p:cNvSpPr/>
            <p:nvPr/>
          </p:nvSpPr>
          <p:spPr>
            <a:xfrm>
              <a:off x="9038738" y="4006008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dc001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214" name="组合 213"/>
            <p:cNvGrpSpPr/>
            <p:nvPr/>
          </p:nvGrpSpPr>
          <p:grpSpPr>
            <a:xfrm>
              <a:off x="453632" y="3956668"/>
              <a:ext cx="1576084" cy="261610"/>
              <a:chOff x="491739" y="2723183"/>
              <a:chExt cx="1576084" cy="261610"/>
            </a:xfrm>
          </p:grpSpPr>
          <p:sp>
            <p:nvSpPr>
              <p:cNvPr id="218" name="文本框 217"/>
              <p:cNvSpPr txBox="1"/>
              <p:nvPr/>
            </p:nvSpPr>
            <p:spPr>
              <a:xfrm>
                <a:off x="491739" y="2723183"/>
                <a:ext cx="56457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Name:</a:t>
                </a:r>
                <a:endParaRPr lang="zh-CN" altLang="en-US" sz="1100" dirty="0"/>
              </a:p>
            </p:txBody>
          </p:sp>
          <p:sp>
            <p:nvSpPr>
              <p:cNvPr id="219" name="流程图: 过程 218"/>
              <p:cNvSpPr/>
              <p:nvPr/>
            </p:nvSpPr>
            <p:spPr>
              <a:xfrm>
                <a:off x="1060801" y="2761366"/>
                <a:ext cx="1007022" cy="200329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Drawing file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15" name="组合 214"/>
            <p:cNvGrpSpPr/>
            <p:nvPr/>
          </p:nvGrpSpPr>
          <p:grpSpPr>
            <a:xfrm>
              <a:off x="491739" y="2723183"/>
              <a:ext cx="1576084" cy="261610"/>
              <a:chOff x="491739" y="2723183"/>
              <a:chExt cx="1576084" cy="261610"/>
            </a:xfrm>
          </p:grpSpPr>
          <p:sp>
            <p:nvSpPr>
              <p:cNvPr id="216" name="文本框 215"/>
              <p:cNvSpPr txBox="1"/>
              <p:nvPr/>
            </p:nvSpPr>
            <p:spPr>
              <a:xfrm>
                <a:off x="491739" y="2723183"/>
                <a:ext cx="56457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Name:</a:t>
                </a:r>
                <a:endParaRPr lang="zh-CN" altLang="en-US" sz="1100" dirty="0"/>
              </a:p>
            </p:txBody>
          </p:sp>
          <p:sp>
            <p:nvSpPr>
              <p:cNvPr id="217" name="流程图: 过程 216"/>
              <p:cNvSpPr/>
              <p:nvPr/>
            </p:nvSpPr>
            <p:spPr>
              <a:xfrm>
                <a:off x="1060801" y="2761366"/>
                <a:ext cx="1007022" cy="200329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Drawing file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26" name="十字形 225"/>
          <p:cNvSpPr/>
          <p:nvPr/>
        </p:nvSpPr>
        <p:spPr>
          <a:xfrm rot="18798906">
            <a:off x="11706225" y="167058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8721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4653322" y="546074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07382" y="3651678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750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597653" y="2285998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665235" y="236062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5345" y="228716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1638" y="2818464"/>
            <a:ext cx="281190" cy="84129"/>
            <a:chOff x="2739095" y="3380865"/>
            <a:chExt cx="281190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074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3456907" y="3570256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4938733"/>
              </p:ext>
            </p:extLst>
          </p:nvPr>
        </p:nvGraphicFramePr>
        <p:xfrm>
          <a:off x="3468100" y="3902377"/>
          <a:ext cx="7122879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9103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3809483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2374293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1" name="组合 170"/>
          <p:cNvGrpSpPr/>
          <p:nvPr/>
        </p:nvGrpSpPr>
        <p:grpSpPr>
          <a:xfrm>
            <a:off x="2727229" y="2373483"/>
            <a:ext cx="281190" cy="84129"/>
            <a:chOff x="2739095" y="3380865"/>
            <a:chExt cx="281190" cy="84129"/>
          </a:xfrm>
        </p:grpSpPr>
        <p:grpSp>
          <p:nvGrpSpPr>
            <p:cNvPr id="172" name="组合 171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4" name="直接连接符 17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直接连接符 174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3" name="流程图: 合并 17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629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Open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230517"/>
              </p:ext>
            </p:extLst>
          </p:nvPr>
        </p:nvGraphicFramePr>
        <p:xfrm>
          <a:off x="2292746" y="2953735"/>
          <a:ext cx="9651604" cy="303519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700" b="1" baseline="0" dirty="0" smtClean="0"/>
                        <a:t>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944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Phase</a:t>
                      </a:r>
                      <a:r>
                        <a:rPr lang="en-US" altLang="zh-CN" sz="700" b="1" baseline="0" dirty="0" smtClean="0"/>
                        <a:t>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206499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03736" y="431960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03736" y="4537382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02950" y="474839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310607" y="5596966"/>
            <a:ext cx="9651604" cy="239527"/>
          </a:xfrm>
          <a:prstGeom prst="rect">
            <a:avLst/>
          </a:prstGeom>
          <a:solidFill>
            <a:srgbClr val="F2F2F2">
              <a:alpha val="6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Double click the APQP task for Editing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26" name="等腰三角形 125"/>
          <p:cNvSpPr/>
          <p:nvPr/>
        </p:nvSpPr>
        <p:spPr>
          <a:xfrm rot="5400000">
            <a:off x="4577554" y="493128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等腰三角形 127"/>
          <p:cNvSpPr/>
          <p:nvPr/>
        </p:nvSpPr>
        <p:spPr>
          <a:xfrm rot="10800000">
            <a:off x="4577554" y="5147984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0668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1177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8118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8118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8118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8118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8118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8118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2033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1371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6151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7516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1390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8435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0836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0979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16744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8516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18559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0903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4627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550406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30214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174" name="流程图: 合并 173"/>
          <p:cNvSpPr/>
          <p:nvPr/>
        </p:nvSpPr>
        <p:spPr>
          <a:xfrm>
            <a:off x="5759754" y="2519259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7" name="组合 176"/>
          <p:cNvGrpSpPr/>
          <p:nvPr/>
        </p:nvGrpSpPr>
        <p:grpSpPr>
          <a:xfrm>
            <a:off x="569309" y="2754933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182" name="流程图: 合并 181"/>
          <p:cNvSpPr/>
          <p:nvPr/>
        </p:nvSpPr>
        <p:spPr>
          <a:xfrm>
            <a:off x="2968520" y="2857750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5" name="组合 184"/>
          <p:cNvGrpSpPr/>
          <p:nvPr/>
        </p:nvGrpSpPr>
        <p:grpSpPr>
          <a:xfrm>
            <a:off x="6060873" y="277560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190" name="流程图: 合并 189"/>
          <p:cNvSpPr/>
          <p:nvPr/>
        </p:nvSpPr>
        <p:spPr>
          <a:xfrm>
            <a:off x="8528879" y="2860852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0" name="组合 209"/>
          <p:cNvGrpSpPr/>
          <p:nvPr/>
        </p:nvGrpSpPr>
        <p:grpSpPr>
          <a:xfrm>
            <a:off x="6213273" y="2331231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215" name="流程图: 合并 214"/>
          <p:cNvSpPr/>
          <p:nvPr/>
        </p:nvSpPr>
        <p:spPr>
          <a:xfrm>
            <a:off x="8507709" y="2538823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8" name="组合 217"/>
          <p:cNvGrpSpPr/>
          <p:nvPr/>
        </p:nvGrpSpPr>
        <p:grpSpPr>
          <a:xfrm>
            <a:off x="3359364" y="2726634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412325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0664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3" name="圆角矩形 272"/>
          <p:cNvSpPr/>
          <p:nvPr/>
        </p:nvSpPr>
        <p:spPr>
          <a:xfrm>
            <a:off x="757834" y="38717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274" name="圆角矩形 273"/>
          <p:cNvSpPr/>
          <p:nvPr/>
        </p:nvSpPr>
        <p:spPr>
          <a:xfrm>
            <a:off x="2006167" y="38717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275" name="圆角矩形 274"/>
          <p:cNvSpPr/>
          <p:nvPr/>
        </p:nvSpPr>
        <p:spPr>
          <a:xfrm>
            <a:off x="36382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45599" y="2743599"/>
            <a:ext cx="2321581" cy="261610"/>
            <a:chOff x="3672776" y="2713777"/>
            <a:chExt cx="232158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7277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62" name="流程图: 合并 161"/>
          <p:cNvSpPr/>
          <p:nvPr/>
        </p:nvSpPr>
        <p:spPr>
          <a:xfrm>
            <a:off x="11354314" y="2836418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8107919"/>
              </p:ext>
            </p:extLst>
          </p:nvPr>
        </p:nvGraphicFramePr>
        <p:xfrm>
          <a:off x="768210" y="415223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2403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738438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APQP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66" name="圆角矩形 165"/>
          <p:cNvSpPr/>
          <p:nvPr/>
        </p:nvSpPr>
        <p:spPr>
          <a:xfrm>
            <a:off x="3707299" y="44569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7" name="圆角矩形 166"/>
          <p:cNvSpPr/>
          <p:nvPr/>
        </p:nvSpPr>
        <p:spPr>
          <a:xfrm>
            <a:off x="3707299" y="471904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2" name="圆角矩形 201"/>
          <p:cNvSpPr/>
          <p:nvPr/>
        </p:nvSpPr>
        <p:spPr>
          <a:xfrm>
            <a:off x="3707299" y="498567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7" name="矩形 206"/>
          <p:cNvSpPr/>
          <p:nvPr/>
        </p:nvSpPr>
        <p:spPr>
          <a:xfrm>
            <a:off x="888151" y="423377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888151" y="475576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888151" y="501753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888151" y="4502555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圆角矩形 231"/>
          <p:cNvSpPr/>
          <p:nvPr/>
        </p:nvSpPr>
        <p:spPr>
          <a:xfrm>
            <a:off x="7392624" y="446631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3" name="圆角矩形 232"/>
          <p:cNvSpPr/>
          <p:nvPr/>
        </p:nvSpPr>
        <p:spPr>
          <a:xfrm>
            <a:off x="7392624" y="472341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4" name="圆角矩形 233"/>
          <p:cNvSpPr/>
          <p:nvPr/>
        </p:nvSpPr>
        <p:spPr>
          <a:xfrm>
            <a:off x="7392624" y="498083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5" name="圆角矩形 234"/>
          <p:cNvSpPr/>
          <p:nvPr/>
        </p:nvSpPr>
        <p:spPr>
          <a:xfrm>
            <a:off x="3707299" y="5228942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36" name="圆角矩形 235"/>
          <p:cNvSpPr/>
          <p:nvPr/>
        </p:nvSpPr>
        <p:spPr>
          <a:xfrm>
            <a:off x="7392624" y="523824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7" name="矩形 236"/>
          <p:cNvSpPr/>
          <p:nvPr/>
        </p:nvSpPr>
        <p:spPr>
          <a:xfrm>
            <a:off x="888151" y="526080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801160" y="3061317"/>
            <a:ext cx="2283481" cy="261610"/>
            <a:chOff x="3710876" y="2713777"/>
            <a:chExt cx="2283481" cy="261610"/>
          </a:xfrm>
        </p:grpSpPr>
        <p:sp>
          <p:nvSpPr>
            <p:cNvPr id="239" name="流程图: 过程 23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0" name="文本框 239"/>
            <p:cNvSpPr txBox="1"/>
            <p:nvPr/>
          </p:nvSpPr>
          <p:spPr>
            <a:xfrm>
              <a:off x="37108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3265387" y="3060398"/>
            <a:ext cx="2600981" cy="261610"/>
            <a:chOff x="3393376" y="2713777"/>
            <a:chExt cx="2600981" cy="261610"/>
          </a:xfrm>
        </p:grpSpPr>
        <p:sp>
          <p:nvSpPr>
            <p:cNvPr id="242" name="流程图: 过程 24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3" name="文本框 242"/>
            <p:cNvSpPr txBox="1"/>
            <p:nvPr/>
          </p:nvSpPr>
          <p:spPr>
            <a:xfrm>
              <a:off x="3393376" y="2713777"/>
              <a:ext cx="102143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User :</a:t>
              </a:r>
              <a:endParaRPr lang="zh-CN" altLang="en-US" sz="1100" dirty="0"/>
            </a:p>
          </p:txBody>
        </p:sp>
      </p:grpSp>
      <p:sp>
        <p:nvSpPr>
          <p:cNvPr id="244" name="流程图: 合并 243"/>
          <p:cNvSpPr/>
          <p:nvPr/>
        </p:nvSpPr>
        <p:spPr>
          <a:xfrm>
            <a:off x="293545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流程图: 合并 244"/>
          <p:cNvSpPr/>
          <p:nvPr/>
        </p:nvSpPr>
        <p:spPr>
          <a:xfrm>
            <a:off x="571118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956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Business Process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Hierarchy</a:t>
            </a:r>
            <a:endParaRPr lang="zh-CN" altLang="en-US" dirty="0"/>
          </a:p>
        </p:txBody>
      </p:sp>
      <p:cxnSp>
        <p:nvCxnSpPr>
          <p:cNvPr id="5" name="直接连接符 4"/>
          <p:cNvCxnSpPr/>
          <p:nvPr/>
        </p:nvCxnSpPr>
        <p:spPr>
          <a:xfrm>
            <a:off x="0" y="1743075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2357437" y="1085850"/>
            <a:ext cx="0" cy="5243513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776480" y="1229797"/>
            <a:ext cx="952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External</a:t>
            </a:r>
            <a:endParaRPr lang="zh-CN" altLang="en-US" dirty="0"/>
          </a:p>
        </p:txBody>
      </p:sp>
      <p:sp>
        <p:nvSpPr>
          <p:cNvPr id="13" name="流程图: 卡片 12"/>
          <p:cNvSpPr/>
          <p:nvPr/>
        </p:nvSpPr>
        <p:spPr>
          <a:xfrm>
            <a:off x="2588410" y="1887022"/>
            <a:ext cx="1557337" cy="685800"/>
          </a:xfrm>
          <a:prstGeom prst="flowChartPunchedCard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</a:t>
            </a:r>
            <a:endParaRPr lang="zh-CN" altLang="en-US" dirty="0"/>
          </a:p>
        </p:txBody>
      </p:sp>
      <p:sp>
        <p:nvSpPr>
          <p:cNvPr id="14" name="流程图: 多文档 13"/>
          <p:cNvSpPr/>
          <p:nvPr/>
        </p:nvSpPr>
        <p:spPr>
          <a:xfrm>
            <a:off x="364329" y="2886071"/>
            <a:ext cx="1357312" cy="635793"/>
          </a:xfrm>
          <a:prstGeom prst="flowChartMultidocumen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SNL 1</a:t>
            </a:r>
            <a:endParaRPr lang="zh-CN" altLang="en-US" dirty="0"/>
          </a:p>
        </p:txBody>
      </p:sp>
      <p:sp>
        <p:nvSpPr>
          <p:cNvPr id="15" name="流程图: 多文档 14"/>
          <p:cNvSpPr/>
          <p:nvPr/>
        </p:nvSpPr>
        <p:spPr>
          <a:xfrm>
            <a:off x="364329" y="3767133"/>
            <a:ext cx="1357312" cy="635793"/>
          </a:xfrm>
          <a:prstGeom prst="flowChartMultidocumen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SNL 2</a:t>
            </a:r>
            <a:endParaRPr lang="zh-CN" altLang="en-US" dirty="0"/>
          </a:p>
        </p:txBody>
      </p:sp>
      <p:sp>
        <p:nvSpPr>
          <p:cNvPr id="16" name="流程图: 多文档 15"/>
          <p:cNvSpPr/>
          <p:nvPr/>
        </p:nvSpPr>
        <p:spPr>
          <a:xfrm>
            <a:off x="364329" y="4648195"/>
            <a:ext cx="1357312" cy="635793"/>
          </a:xfrm>
          <a:prstGeom prst="flowChartMultidocumen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</a:t>
            </a:r>
            <a:endParaRPr lang="zh-CN" altLang="en-US" dirty="0"/>
          </a:p>
        </p:txBody>
      </p:sp>
      <p:sp>
        <p:nvSpPr>
          <p:cNvPr id="17" name="流程图: 多文档 16"/>
          <p:cNvSpPr/>
          <p:nvPr/>
        </p:nvSpPr>
        <p:spPr>
          <a:xfrm>
            <a:off x="364325" y="5529257"/>
            <a:ext cx="1357312" cy="635793"/>
          </a:xfrm>
          <a:prstGeom prst="flowChartMultidocumen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SNL n</a:t>
            </a:r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2905472" y="1229797"/>
            <a:ext cx="4226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Portal Project Detail (Master Data)</a:t>
            </a:r>
            <a:endParaRPr lang="zh-CN" altLang="en-US" dirty="0"/>
          </a:p>
        </p:txBody>
      </p:sp>
      <p:cxnSp>
        <p:nvCxnSpPr>
          <p:cNvPr id="20" name="肘形连接符 19"/>
          <p:cNvCxnSpPr>
            <a:stCxn id="14" idx="3"/>
            <a:endCxn id="13" idx="1"/>
          </p:cNvCxnSpPr>
          <p:nvPr/>
        </p:nvCxnSpPr>
        <p:spPr>
          <a:xfrm flipV="1">
            <a:off x="1721641" y="2229922"/>
            <a:ext cx="866769" cy="974046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肘形连接符 21"/>
          <p:cNvCxnSpPr>
            <a:stCxn id="15" idx="3"/>
            <a:endCxn id="13" idx="1"/>
          </p:cNvCxnSpPr>
          <p:nvPr/>
        </p:nvCxnSpPr>
        <p:spPr>
          <a:xfrm flipV="1">
            <a:off x="1721641" y="2229922"/>
            <a:ext cx="866769" cy="1855108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肘形连接符 23"/>
          <p:cNvCxnSpPr>
            <a:stCxn id="16" idx="3"/>
            <a:endCxn id="13" idx="1"/>
          </p:cNvCxnSpPr>
          <p:nvPr/>
        </p:nvCxnSpPr>
        <p:spPr>
          <a:xfrm flipV="1">
            <a:off x="1721641" y="2229922"/>
            <a:ext cx="866769" cy="2736170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肘形连接符 25"/>
          <p:cNvCxnSpPr>
            <a:stCxn id="17" idx="3"/>
            <a:endCxn id="13" idx="1"/>
          </p:cNvCxnSpPr>
          <p:nvPr/>
        </p:nvCxnSpPr>
        <p:spPr>
          <a:xfrm flipV="1">
            <a:off x="1721637" y="2229922"/>
            <a:ext cx="866773" cy="3617232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流程图: 多文档 26"/>
          <p:cNvSpPr/>
          <p:nvPr/>
        </p:nvSpPr>
        <p:spPr>
          <a:xfrm>
            <a:off x="3945718" y="2886071"/>
            <a:ext cx="1357312" cy="635793"/>
          </a:xfrm>
          <a:prstGeom prst="flowChartMulti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SNL 1</a:t>
            </a:r>
            <a:endParaRPr lang="zh-CN" altLang="en-US" dirty="0"/>
          </a:p>
        </p:txBody>
      </p:sp>
      <p:sp>
        <p:nvSpPr>
          <p:cNvPr id="28" name="流程图: 多文档 27"/>
          <p:cNvSpPr/>
          <p:nvPr/>
        </p:nvSpPr>
        <p:spPr>
          <a:xfrm>
            <a:off x="3945718" y="3767133"/>
            <a:ext cx="1357312" cy="635793"/>
          </a:xfrm>
          <a:prstGeom prst="flowChartMulti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SNL 2</a:t>
            </a:r>
            <a:endParaRPr lang="zh-CN" altLang="en-US" dirty="0"/>
          </a:p>
        </p:txBody>
      </p:sp>
      <p:sp>
        <p:nvSpPr>
          <p:cNvPr id="29" name="流程图: 多文档 28"/>
          <p:cNvSpPr/>
          <p:nvPr/>
        </p:nvSpPr>
        <p:spPr>
          <a:xfrm>
            <a:off x="3945718" y="4648195"/>
            <a:ext cx="1357312" cy="635793"/>
          </a:xfrm>
          <a:prstGeom prst="flowChartMulti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</a:t>
            </a:r>
            <a:endParaRPr lang="zh-CN" altLang="en-US" dirty="0"/>
          </a:p>
        </p:txBody>
      </p:sp>
      <p:sp>
        <p:nvSpPr>
          <p:cNvPr id="30" name="流程图: 多文档 29"/>
          <p:cNvSpPr/>
          <p:nvPr/>
        </p:nvSpPr>
        <p:spPr>
          <a:xfrm>
            <a:off x="3945714" y="5529257"/>
            <a:ext cx="1357312" cy="635793"/>
          </a:xfrm>
          <a:prstGeom prst="flowChartMulti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SNL n</a:t>
            </a:r>
            <a:endParaRPr lang="zh-CN" altLang="en-US" dirty="0"/>
          </a:p>
        </p:txBody>
      </p:sp>
      <p:cxnSp>
        <p:nvCxnSpPr>
          <p:cNvPr id="32" name="肘形连接符 31"/>
          <p:cNvCxnSpPr>
            <a:stCxn id="13" idx="2"/>
            <a:endCxn id="27" idx="1"/>
          </p:cNvCxnSpPr>
          <p:nvPr/>
        </p:nvCxnSpPr>
        <p:spPr>
          <a:xfrm rot="16200000" flipH="1">
            <a:off x="3340825" y="2599075"/>
            <a:ext cx="631146" cy="57863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肘形连接符 33"/>
          <p:cNvCxnSpPr>
            <a:stCxn id="13" idx="2"/>
            <a:endCxn id="28" idx="1"/>
          </p:cNvCxnSpPr>
          <p:nvPr/>
        </p:nvCxnSpPr>
        <p:spPr>
          <a:xfrm rot="16200000" flipH="1">
            <a:off x="2900294" y="3039606"/>
            <a:ext cx="1512208" cy="57863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肘形连接符 35"/>
          <p:cNvCxnSpPr>
            <a:stCxn id="13" idx="2"/>
            <a:endCxn id="29" idx="1"/>
          </p:cNvCxnSpPr>
          <p:nvPr/>
        </p:nvCxnSpPr>
        <p:spPr>
          <a:xfrm rot="16200000" flipH="1">
            <a:off x="2459763" y="3480137"/>
            <a:ext cx="2393270" cy="57863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13" idx="2"/>
            <a:endCxn id="30" idx="1"/>
          </p:cNvCxnSpPr>
          <p:nvPr/>
        </p:nvCxnSpPr>
        <p:spPr>
          <a:xfrm rot="16200000" flipH="1">
            <a:off x="2019230" y="3920670"/>
            <a:ext cx="3274332" cy="57863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流程图: 文档 38"/>
          <p:cNvSpPr/>
          <p:nvPr/>
        </p:nvSpPr>
        <p:spPr>
          <a:xfrm>
            <a:off x="6288854" y="2965746"/>
            <a:ext cx="1085851" cy="484678"/>
          </a:xfrm>
          <a:prstGeom prst="flowChart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Part 1</a:t>
            </a:r>
            <a:endParaRPr lang="zh-CN" altLang="en-US" dirty="0"/>
          </a:p>
        </p:txBody>
      </p:sp>
      <p:sp>
        <p:nvSpPr>
          <p:cNvPr id="40" name="流程图: 文档 39"/>
          <p:cNvSpPr/>
          <p:nvPr/>
        </p:nvSpPr>
        <p:spPr>
          <a:xfrm>
            <a:off x="6288854" y="3794415"/>
            <a:ext cx="1085851" cy="484678"/>
          </a:xfrm>
          <a:prstGeom prst="flowChart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Part 2</a:t>
            </a:r>
            <a:endParaRPr lang="zh-CN" altLang="en-US" dirty="0"/>
          </a:p>
        </p:txBody>
      </p:sp>
      <p:sp>
        <p:nvSpPr>
          <p:cNvPr id="41" name="流程图: 文档 40"/>
          <p:cNvSpPr/>
          <p:nvPr/>
        </p:nvSpPr>
        <p:spPr>
          <a:xfrm>
            <a:off x="6288854" y="4623084"/>
            <a:ext cx="1085851" cy="484678"/>
          </a:xfrm>
          <a:prstGeom prst="flowChart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</a:t>
            </a:r>
            <a:endParaRPr lang="zh-CN" altLang="en-US" dirty="0"/>
          </a:p>
        </p:txBody>
      </p:sp>
      <p:sp>
        <p:nvSpPr>
          <p:cNvPr id="42" name="流程图: 文档 41"/>
          <p:cNvSpPr/>
          <p:nvPr/>
        </p:nvSpPr>
        <p:spPr>
          <a:xfrm>
            <a:off x="6288854" y="5451753"/>
            <a:ext cx="1085851" cy="484678"/>
          </a:xfrm>
          <a:prstGeom prst="flowChart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Part n</a:t>
            </a:r>
            <a:endParaRPr lang="zh-CN" altLang="en-US" dirty="0"/>
          </a:p>
        </p:txBody>
      </p:sp>
      <p:cxnSp>
        <p:nvCxnSpPr>
          <p:cNvPr id="44" name="肘形连接符 43"/>
          <p:cNvCxnSpPr>
            <a:stCxn id="27" idx="3"/>
            <a:endCxn id="39" idx="1"/>
          </p:cNvCxnSpPr>
          <p:nvPr/>
        </p:nvCxnSpPr>
        <p:spPr>
          <a:xfrm>
            <a:off x="5303030" y="3203968"/>
            <a:ext cx="985824" cy="41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肘形连接符 45"/>
          <p:cNvCxnSpPr>
            <a:stCxn id="27" idx="3"/>
            <a:endCxn id="40" idx="1"/>
          </p:cNvCxnSpPr>
          <p:nvPr/>
        </p:nvCxnSpPr>
        <p:spPr>
          <a:xfrm>
            <a:off x="5303030" y="3203968"/>
            <a:ext cx="985824" cy="83278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肘形连接符 47"/>
          <p:cNvCxnSpPr>
            <a:stCxn id="27" idx="3"/>
            <a:endCxn id="41" idx="1"/>
          </p:cNvCxnSpPr>
          <p:nvPr/>
        </p:nvCxnSpPr>
        <p:spPr>
          <a:xfrm>
            <a:off x="5303030" y="3203968"/>
            <a:ext cx="985824" cy="166145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肘形连接符 49"/>
          <p:cNvCxnSpPr>
            <a:stCxn id="27" idx="3"/>
            <a:endCxn id="42" idx="1"/>
          </p:cNvCxnSpPr>
          <p:nvPr/>
        </p:nvCxnSpPr>
        <p:spPr>
          <a:xfrm>
            <a:off x="5303030" y="3203968"/>
            <a:ext cx="985824" cy="24901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流程图: 过程 50"/>
          <p:cNvSpPr/>
          <p:nvPr/>
        </p:nvSpPr>
        <p:spPr>
          <a:xfrm>
            <a:off x="8072428" y="2977000"/>
            <a:ext cx="1185863" cy="457204"/>
          </a:xfrm>
          <a:prstGeom prst="flowChartProcess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1</a:t>
            </a:r>
            <a:endParaRPr lang="zh-CN" altLang="en-US" dirty="0"/>
          </a:p>
        </p:txBody>
      </p:sp>
      <p:cxnSp>
        <p:nvCxnSpPr>
          <p:cNvPr id="53" name="肘形连接符 52"/>
          <p:cNvCxnSpPr>
            <a:stCxn id="39" idx="3"/>
            <a:endCxn id="51" idx="1"/>
          </p:cNvCxnSpPr>
          <p:nvPr/>
        </p:nvCxnSpPr>
        <p:spPr>
          <a:xfrm flipV="1">
            <a:off x="7374705" y="3205602"/>
            <a:ext cx="697723" cy="2483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组合 56"/>
          <p:cNvGrpSpPr/>
          <p:nvPr/>
        </p:nvGrpSpPr>
        <p:grpSpPr>
          <a:xfrm>
            <a:off x="9891242" y="3372580"/>
            <a:ext cx="1500179" cy="712449"/>
            <a:chOff x="10015546" y="2229922"/>
            <a:chExt cx="1500179" cy="712449"/>
          </a:xfrm>
          <a:solidFill>
            <a:schemeClr val="accent2">
              <a:lumMod val="40000"/>
              <a:lumOff val="6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4" name="流程图: 预定义过程 53"/>
            <p:cNvSpPr/>
            <p:nvPr/>
          </p:nvSpPr>
          <p:spPr>
            <a:xfrm>
              <a:off x="10315575" y="2229922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流程图: 预定义过程 54"/>
            <p:cNvSpPr/>
            <p:nvPr/>
          </p:nvSpPr>
          <p:spPr>
            <a:xfrm>
              <a:off x="10155559" y="2329309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流程图: 预定义过程 55"/>
            <p:cNvSpPr/>
            <p:nvPr/>
          </p:nvSpPr>
          <p:spPr>
            <a:xfrm>
              <a:off x="10015546" y="2455348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/>
                <a:t>APQP Task</a:t>
              </a:r>
              <a:endParaRPr lang="zh-CN" altLang="en-US" sz="1600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9894101" y="4314524"/>
            <a:ext cx="1500179" cy="712449"/>
            <a:chOff x="10015546" y="2229922"/>
            <a:chExt cx="1500179" cy="712449"/>
          </a:xfrm>
          <a:solidFill>
            <a:schemeClr val="accent2">
              <a:lumMod val="40000"/>
              <a:lumOff val="6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9" name="流程图: 预定义过程 58"/>
            <p:cNvSpPr/>
            <p:nvPr/>
          </p:nvSpPr>
          <p:spPr>
            <a:xfrm>
              <a:off x="10315575" y="2229922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流程图: 预定义过程 59"/>
            <p:cNvSpPr/>
            <p:nvPr/>
          </p:nvSpPr>
          <p:spPr>
            <a:xfrm>
              <a:off x="10155559" y="2329309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流程图: 预定义过程 60"/>
            <p:cNvSpPr/>
            <p:nvPr/>
          </p:nvSpPr>
          <p:spPr>
            <a:xfrm>
              <a:off x="10015546" y="2455348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/>
                <a:t>PPAP Task</a:t>
              </a:r>
              <a:endParaRPr lang="zh-CN" altLang="en-US" sz="16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9894101" y="5223982"/>
            <a:ext cx="1500179" cy="712449"/>
            <a:chOff x="10015546" y="2229922"/>
            <a:chExt cx="1500179" cy="712449"/>
          </a:xfrm>
          <a:solidFill>
            <a:schemeClr val="accent2">
              <a:lumMod val="40000"/>
              <a:lumOff val="6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3" name="流程图: 预定义过程 62"/>
            <p:cNvSpPr/>
            <p:nvPr/>
          </p:nvSpPr>
          <p:spPr>
            <a:xfrm>
              <a:off x="10315575" y="2229922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流程图: 预定义过程 63"/>
            <p:cNvSpPr/>
            <p:nvPr/>
          </p:nvSpPr>
          <p:spPr>
            <a:xfrm>
              <a:off x="10155559" y="2329309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流程图: 预定义过程 64"/>
            <p:cNvSpPr/>
            <p:nvPr/>
          </p:nvSpPr>
          <p:spPr>
            <a:xfrm>
              <a:off x="10015546" y="2455348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/>
                <a:t>PPQP Task</a:t>
              </a:r>
              <a:endParaRPr lang="zh-CN" altLang="en-US" sz="1600" dirty="0"/>
            </a:p>
          </p:txBody>
        </p:sp>
      </p:grpSp>
      <p:cxnSp>
        <p:nvCxnSpPr>
          <p:cNvPr id="67" name="肘形连接符 66"/>
          <p:cNvCxnSpPr>
            <a:stCxn id="51" idx="3"/>
            <a:endCxn id="56" idx="1"/>
          </p:cNvCxnSpPr>
          <p:nvPr/>
        </p:nvCxnSpPr>
        <p:spPr>
          <a:xfrm>
            <a:off x="9258291" y="3205602"/>
            <a:ext cx="632951" cy="6359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肘形连接符 68"/>
          <p:cNvCxnSpPr>
            <a:stCxn id="51" idx="3"/>
            <a:endCxn id="61" idx="1"/>
          </p:cNvCxnSpPr>
          <p:nvPr/>
        </p:nvCxnSpPr>
        <p:spPr>
          <a:xfrm>
            <a:off x="9258291" y="3205602"/>
            <a:ext cx="635810" cy="15778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肘形连接符 70"/>
          <p:cNvCxnSpPr>
            <a:stCxn id="51" idx="3"/>
            <a:endCxn id="65" idx="1"/>
          </p:cNvCxnSpPr>
          <p:nvPr/>
        </p:nvCxnSpPr>
        <p:spPr>
          <a:xfrm>
            <a:off x="9258291" y="3205602"/>
            <a:ext cx="635810" cy="24873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/>
          <p:nvPr/>
        </p:nvCxnSpPr>
        <p:spPr>
          <a:xfrm>
            <a:off x="7652127" y="1085849"/>
            <a:ext cx="0" cy="5243513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文本框 72"/>
          <p:cNvSpPr txBox="1"/>
          <p:nvPr/>
        </p:nvSpPr>
        <p:spPr>
          <a:xfrm>
            <a:off x="7860482" y="1224597"/>
            <a:ext cx="4212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Portal Task (Transactional Process)</a:t>
            </a:r>
            <a:endParaRPr lang="zh-CN" altLang="en-US" dirty="0"/>
          </a:p>
        </p:txBody>
      </p:sp>
      <p:sp>
        <p:nvSpPr>
          <p:cNvPr id="74" name="流程图: 过程 73"/>
          <p:cNvSpPr/>
          <p:nvPr/>
        </p:nvSpPr>
        <p:spPr>
          <a:xfrm>
            <a:off x="8069569" y="3801828"/>
            <a:ext cx="1185863" cy="457204"/>
          </a:xfrm>
          <a:prstGeom prst="flowChartProcess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2</a:t>
            </a:r>
            <a:endParaRPr lang="zh-CN" altLang="en-US" dirty="0"/>
          </a:p>
        </p:txBody>
      </p:sp>
      <p:cxnSp>
        <p:nvCxnSpPr>
          <p:cNvPr id="76" name="肘形连接符 75"/>
          <p:cNvCxnSpPr>
            <a:stCxn id="40" idx="3"/>
            <a:endCxn id="74" idx="1"/>
          </p:cNvCxnSpPr>
          <p:nvPr/>
        </p:nvCxnSpPr>
        <p:spPr>
          <a:xfrm flipV="1">
            <a:off x="7374705" y="4030430"/>
            <a:ext cx="694864" cy="63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流程图: 过程 76"/>
          <p:cNvSpPr/>
          <p:nvPr/>
        </p:nvSpPr>
        <p:spPr>
          <a:xfrm>
            <a:off x="8079599" y="4633907"/>
            <a:ext cx="1185863" cy="457204"/>
          </a:xfrm>
          <a:prstGeom prst="flowChartProcess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</a:t>
            </a:r>
            <a:endParaRPr lang="zh-CN" altLang="en-US" dirty="0"/>
          </a:p>
        </p:txBody>
      </p:sp>
      <p:sp>
        <p:nvSpPr>
          <p:cNvPr id="78" name="流程图: 过程 77"/>
          <p:cNvSpPr/>
          <p:nvPr/>
        </p:nvSpPr>
        <p:spPr>
          <a:xfrm>
            <a:off x="8069568" y="5469160"/>
            <a:ext cx="1185863" cy="457204"/>
          </a:xfrm>
          <a:prstGeom prst="flowChartProcess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n</a:t>
            </a:r>
            <a:endParaRPr lang="zh-CN" altLang="en-US" dirty="0"/>
          </a:p>
        </p:txBody>
      </p:sp>
      <p:cxnSp>
        <p:nvCxnSpPr>
          <p:cNvPr id="80" name="肘形连接符 79"/>
          <p:cNvCxnSpPr>
            <a:stCxn id="41" idx="3"/>
            <a:endCxn id="77" idx="1"/>
          </p:cNvCxnSpPr>
          <p:nvPr/>
        </p:nvCxnSpPr>
        <p:spPr>
          <a:xfrm flipV="1">
            <a:off x="7374705" y="4862509"/>
            <a:ext cx="704894" cy="291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肘形连接符 81"/>
          <p:cNvCxnSpPr>
            <a:stCxn id="42" idx="3"/>
            <a:endCxn id="78" idx="1"/>
          </p:cNvCxnSpPr>
          <p:nvPr/>
        </p:nvCxnSpPr>
        <p:spPr>
          <a:xfrm>
            <a:off x="7374705" y="5694092"/>
            <a:ext cx="694863" cy="367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0808400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1177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66808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 – Approval Settings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8118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8118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8118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8118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8118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8118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2033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1371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6151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7516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1390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8435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0836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0979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16744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8516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18559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0903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4627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550406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30214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174" name="流程图: 合并 173"/>
          <p:cNvSpPr/>
          <p:nvPr/>
        </p:nvSpPr>
        <p:spPr>
          <a:xfrm>
            <a:off x="5759754" y="2519259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7" name="组合 176"/>
          <p:cNvGrpSpPr/>
          <p:nvPr/>
        </p:nvGrpSpPr>
        <p:grpSpPr>
          <a:xfrm>
            <a:off x="569309" y="2754933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182" name="流程图: 合并 181"/>
          <p:cNvSpPr/>
          <p:nvPr/>
        </p:nvSpPr>
        <p:spPr>
          <a:xfrm>
            <a:off x="2968520" y="2857750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5" name="组合 184"/>
          <p:cNvGrpSpPr/>
          <p:nvPr/>
        </p:nvGrpSpPr>
        <p:grpSpPr>
          <a:xfrm>
            <a:off x="6060873" y="277560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190" name="流程图: 合并 189"/>
          <p:cNvSpPr/>
          <p:nvPr/>
        </p:nvSpPr>
        <p:spPr>
          <a:xfrm>
            <a:off x="8528879" y="2860852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0" name="组合 209"/>
          <p:cNvGrpSpPr/>
          <p:nvPr/>
        </p:nvGrpSpPr>
        <p:grpSpPr>
          <a:xfrm>
            <a:off x="6213273" y="2331231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215" name="流程图: 合并 214"/>
          <p:cNvSpPr/>
          <p:nvPr/>
        </p:nvSpPr>
        <p:spPr>
          <a:xfrm>
            <a:off x="8507709" y="2538823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8" name="组合 217"/>
          <p:cNvGrpSpPr/>
          <p:nvPr/>
        </p:nvGrpSpPr>
        <p:grpSpPr>
          <a:xfrm>
            <a:off x="3359364" y="2726634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412325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0664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3" name="圆角矩形 272"/>
          <p:cNvSpPr/>
          <p:nvPr/>
        </p:nvSpPr>
        <p:spPr>
          <a:xfrm>
            <a:off x="757834" y="38717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274" name="圆角矩形 273"/>
          <p:cNvSpPr/>
          <p:nvPr/>
        </p:nvSpPr>
        <p:spPr>
          <a:xfrm>
            <a:off x="2006167" y="38717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275" name="圆角矩形 274"/>
          <p:cNvSpPr/>
          <p:nvPr/>
        </p:nvSpPr>
        <p:spPr>
          <a:xfrm>
            <a:off x="36382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45599" y="2743599"/>
            <a:ext cx="2321581" cy="261610"/>
            <a:chOff x="3672776" y="2713777"/>
            <a:chExt cx="232158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7277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62" name="流程图: 合并 161"/>
          <p:cNvSpPr/>
          <p:nvPr/>
        </p:nvSpPr>
        <p:spPr>
          <a:xfrm>
            <a:off x="11354314" y="2836418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768210" y="415223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2403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738438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APQP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66" name="圆角矩形 165"/>
          <p:cNvSpPr/>
          <p:nvPr/>
        </p:nvSpPr>
        <p:spPr>
          <a:xfrm>
            <a:off x="3707299" y="44569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7" name="圆角矩形 166"/>
          <p:cNvSpPr/>
          <p:nvPr/>
        </p:nvSpPr>
        <p:spPr>
          <a:xfrm>
            <a:off x="3707299" y="471904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2" name="圆角矩形 201"/>
          <p:cNvSpPr/>
          <p:nvPr/>
        </p:nvSpPr>
        <p:spPr>
          <a:xfrm>
            <a:off x="3707299" y="498567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7" name="矩形 206"/>
          <p:cNvSpPr/>
          <p:nvPr/>
        </p:nvSpPr>
        <p:spPr>
          <a:xfrm>
            <a:off x="888151" y="423377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888151" y="475576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888151" y="501753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888151" y="4502555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圆角矩形 231"/>
          <p:cNvSpPr/>
          <p:nvPr/>
        </p:nvSpPr>
        <p:spPr>
          <a:xfrm>
            <a:off x="7392624" y="446631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3" name="圆角矩形 232"/>
          <p:cNvSpPr/>
          <p:nvPr/>
        </p:nvSpPr>
        <p:spPr>
          <a:xfrm>
            <a:off x="7392624" y="472341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4" name="圆角矩形 233"/>
          <p:cNvSpPr/>
          <p:nvPr/>
        </p:nvSpPr>
        <p:spPr>
          <a:xfrm>
            <a:off x="7392624" y="498083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5" name="圆角矩形 234"/>
          <p:cNvSpPr/>
          <p:nvPr/>
        </p:nvSpPr>
        <p:spPr>
          <a:xfrm>
            <a:off x="3707299" y="5228942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36" name="圆角矩形 235"/>
          <p:cNvSpPr/>
          <p:nvPr/>
        </p:nvSpPr>
        <p:spPr>
          <a:xfrm>
            <a:off x="7392624" y="523824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7" name="矩形 236"/>
          <p:cNvSpPr/>
          <p:nvPr/>
        </p:nvSpPr>
        <p:spPr>
          <a:xfrm>
            <a:off x="888151" y="526080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801160" y="3061317"/>
            <a:ext cx="2283481" cy="261610"/>
            <a:chOff x="3710876" y="2713777"/>
            <a:chExt cx="2283481" cy="261610"/>
          </a:xfrm>
        </p:grpSpPr>
        <p:sp>
          <p:nvSpPr>
            <p:cNvPr id="239" name="流程图: 过程 23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0" name="文本框 239"/>
            <p:cNvSpPr txBox="1"/>
            <p:nvPr/>
          </p:nvSpPr>
          <p:spPr>
            <a:xfrm>
              <a:off x="37108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3265387" y="3060398"/>
            <a:ext cx="2600981" cy="261610"/>
            <a:chOff x="3393376" y="2713777"/>
            <a:chExt cx="2600981" cy="261610"/>
          </a:xfrm>
        </p:grpSpPr>
        <p:sp>
          <p:nvSpPr>
            <p:cNvPr id="242" name="流程图: 过程 24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3" name="文本框 242"/>
            <p:cNvSpPr txBox="1"/>
            <p:nvPr/>
          </p:nvSpPr>
          <p:spPr>
            <a:xfrm>
              <a:off x="3393376" y="2713777"/>
              <a:ext cx="102143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User :</a:t>
              </a:r>
              <a:endParaRPr lang="zh-CN" altLang="en-US" sz="1100" dirty="0"/>
            </a:p>
          </p:txBody>
        </p:sp>
      </p:grpSp>
      <p:sp>
        <p:nvSpPr>
          <p:cNvPr id="244" name="流程图: 合并 243"/>
          <p:cNvSpPr/>
          <p:nvPr/>
        </p:nvSpPr>
        <p:spPr>
          <a:xfrm>
            <a:off x="293545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流程图: 合并 244"/>
          <p:cNvSpPr/>
          <p:nvPr/>
        </p:nvSpPr>
        <p:spPr>
          <a:xfrm>
            <a:off x="571118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0" y="1494995"/>
            <a:ext cx="12192000" cy="4934380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163" name="组合 162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173" name="流程图: 过程 172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Approval Settings</a:t>
                </a:r>
                <a:endParaRPr lang="zh-CN" altLang="en-US" sz="1400" dirty="0"/>
              </a:p>
            </p:txBody>
          </p:sp>
        </p:grpSp>
        <p:sp>
          <p:nvSpPr>
            <p:cNvPr id="164" name="文本框 163"/>
            <p:cNvSpPr txBox="1"/>
            <p:nvPr/>
          </p:nvSpPr>
          <p:spPr>
            <a:xfrm>
              <a:off x="536116" y="2213372"/>
              <a:ext cx="505267" cy="261610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</a:rPr>
                <a:t>APQP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68" name="圆角矩形 167"/>
            <p:cNvSpPr/>
            <p:nvPr/>
          </p:nvSpPr>
          <p:spPr>
            <a:xfrm>
              <a:off x="3671565" y="460134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72" name="圆角矩形 171"/>
            <p:cNvSpPr/>
            <p:nvPr/>
          </p:nvSpPr>
          <p:spPr>
            <a:xfrm>
              <a:off x="6061599" y="4551409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176" name="十字形 175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1" name="直接连接符 180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文本框 182"/>
          <p:cNvSpPr txBox="1"/>
          <p:nvPr/>
        </p:nvSpPr>
        <p:spPr>
          <a:xfrm>
            <a:off x="1158773" y="2733689"/>
            <a:ext cx="19607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APQP Auditing Process:  </a:t>
            </a:r>
            <a:endParaRPr lang="zh-CN" altLang="en-US" sz="1100" dirty="0"/>
          </a:p>
        </p:txBody>
      </p:sp>
      <p:grpSp>
        <p:nvGrpSpPr>
          <p:cNvPr id="184" name="组合 183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188" name="流程图: 过程 187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89" name="组合 188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191" name="组合 190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193" name="直接连接符 192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直接连接符 193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2" name="流程图: 合并 191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95" name="组合 194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196" name="组合 195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98" name="矩形 197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0" name="组合 199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201" name="直接连接符 200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3" name="直接连接符 202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97" name="文本框 196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04" name="文本框 203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05" name="文本框 204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grpSp>
        <p:nvGrpSpPr>
          <p:cNvPr id="206" name="组合 205"/>
          <p:cNvGrpSpPr/>
          <p:nvPr/>
        </p:nvGrpSpPr>
        <p:grpSpPr>
          <a:xfrm>
            <a:off x="4116949" y="3481408"/>
            <a:ext cx="3432451" cy="196593"/>
            <a:chOff x="3089647" y="2786162"/>
            <a:chExt cx="3432451" cy="196593"/>
          </a:xfrm>
        </p:grpSpPr>
        <p:sp>
          <p:nvSpPr>
            <p:cNvPr id="213" name="流程图: 过程 212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Jerry (ASDE/SQE)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14" name="组合 213"/>
            <p:cNvGrpSpPr/>
            <p:nvPr/>
          </p:nvGrpSpPr>
          <p:grpSpPr>
            <a:xfrm>
              <a:off x="6169040" y="2853308"/>
              <a:ext cx="281190" cy="80995"/>
              <a:chOff x="2739095" y="3381395"/>
              <a:chExt cx="281190" cy="80995"/>
            </a:xfrm>
          </p:grpSpPr>
          <p:grpSp>
            <p:nvGrpSpPr>
              <p:cNvPr id="216" name="组合 215"/>
              <p:cNvGrpSpPr/>
              <p:nvPr/>
            </p:nvGrpSpPr>
            <p:grpSpPr>
              <a:xfrm>
                <a:off x="2739095" y="3381395"/>
                <a:ext cx="76185" cy="80995"/>
                <a:chOff x="10323698" y="3022418"/>
                <a:chExt cx="76185" cy="80995"/>
              </a:xfrm>
            </p:grpSpPr>
            <p:cxnSp>
              <p:nvCxnSpPr>
                <p:cNvPr id="246" name="直接连接符 24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" name="直接连接符 246"/>
                <p:cNvCxnSpPr/>
                <p:nvPr/>
              </p:nvCxnSpPr>
              <p:spPr>
                <a:xfrm>
                  <a:off x="10323698" y="3031413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17" name="流程图: 合并 216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48" name="组合 247"/>
          <p:cNvGrpSpPr/>
          <p:nvPr/>
        </p:nvGrpSpPr>
        <p:grpSpPr>
          <a:xfrm>
            <a:off x="4116948" y="3813720"/>
            <a:ext cx="3432451" cy="196593"/>
            <a:chOff x="3089647" y="2786162"/>
            <a:chExt cx="3432451" cy="196593"/>
          </a:xfrm>
        </p:grpSpPr>
        <p:sp>
          <p:nvSpPr>
            <p:cNvPr id="249" name="流程图: 过程 248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 (ASDE/SQE Supervisor)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50" name="组合 249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51" name="组合 250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53" name="直接连接符 252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直接连接符 253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52" name="流程图: 合并 251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55" name="加号 254"/>
          <p:cNvSpPr/>
          <p:nvPr/>
        </p:nvSpPr>
        <p:spPr>
          <a:xfrm>
            <a:off x="3219450" y="4156589"/>
            <a:ext cx="205828" cy="175489"/>
          </a:xfrm>
          <a:prstGeom prst="mathPlus">
            <a:avLst>
              <a:gd name="adj1" fmla="val 19902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6" name="减号 255"/>
          <p:cNvSpPr/>
          <p:nvPr/>
        </p:nvSpPr>
        <p:spPr>
          <a:xfrm>
            <a:off x="3219450" y="38469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7" name="减号 256"/>
          <p:cNvSpPr/>
          <p:nvPr/>
        </p:nvSpPr>
        <p:spPr>
          <a:xfrm>
            <a:off x="3219450" y="35262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7241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4295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 – Manage Input Doc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74664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5550564" y="295163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569309" y="3301033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2759330" y="3391721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060873" y="332170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319689" y="339482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213273" y="2775731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8298519" y="2971194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272734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856825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4093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9422313" y="621203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3" name="圆角矩形 272"/>
          <p:cNvSpPr/>
          <p:nvPr/>
        </p:nvSpPr>
        <p:spPr>
          <a:xfrm>
            <a:off x="757834" y="38717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274" name="圆角矩形 273"/>
          <p:cNvSpPr/>
          <p:nvPr/>
        </p:nvSpPr>
        <p:spPr>
          <a:xfrm>
            <a:off x="2006167" y="38717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275" name="圆角矩形 274"/>
          <p:cNvSpPr/>
          <p:nvPr/>
        </p:nvSpPr>
        <p:spPr>
          <a:xfrm>
            <a:off x="36382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32899" y="3289699"/>
            <a:ext cx="2334281" cy="261610"/>
            <a:chOff x="3660076" y="2713777"/>
            <a:chExt cx="233428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11151981" y="3370389"/>
            <a:ext cx="274333" cy="84129"/>
            <a:chOff x="2745952" y="3380865"/>
            <a:chExt cx="274333" cy="84129"/>
          </a:xfrm>
        </p:grpSpPr>
        <p:grpSp>
          <p:nvGrpSpPr>
            <p:cNvPr id="161" name="组合 1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63" name="直接连接符 1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2" name="流程图: 合并 1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768210" y="4152231"/>
          <a:ext cx="10814191" cy="1038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419350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1431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APQP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66" name="圆角矩形 165"/>
          <p:cNvSpPr/>
          <p:nvPr/>
        </p:nvSpPr>
        <p:spPr>
          <a:xfrm>
            <a:off x="3707299" y="44569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7" name="圆角矩形 166"/>
          <p:cNvSpPr/>
          <p:nvPr/>
        </p:nvSpPr>
        <p:spPr>
          <a:xfrm>
            <a:off x="3707299" y="471904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8" name="圆角矩形 167"/>
          <p:cNvSpPr/>
          <p:nvPr/>
        </p:nvSpPr>
        <p:spPr>
          <a:xfrm>
            <a:off x="6193500" y="4456907"/>
            <a:ext cx="771042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Upload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3" name="圆角矩形 192"/>
          <p:cNvSpPr/>
          <p:nvPr/>
        </p:nvSpPr>
        <p:spPr>
          <a:xfrm>
            <a:off x="6193500" y="4725181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194" name="圆角矩形 193"/>
          <p:cNvSpPr/>
          <p:nvPr/>
        </p:nvSpPr>
        <p:spPr>
          <a:xfrm>
            <a:off x="7276430" y="4456907"/>
            <a:ext cx="1649129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0070C0"/>
                </a:solidFill>
              </a:rPr>
              <a:t>Send For Approval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195" name="圆角矩形 194"/>
          <p:cNvSpPr/>
          <p:nvPr/>
        </p:nvSpPr>
        <p:spPr>
          <a:xfrm>
            <a:off x="7276430" y="4733456"/>
            <a:ext cx="1649129" cy="171717"/>
          </a:xfrm>
          <a:prstGeom prst="roundRect">
            <a:avLst/>
          </a:prstGeom>
          <a:solidFill>
            <a:srgbClr val="FFFF0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0070C0"/>
                </a:solidFill>
              </a:rPr>
              <a:t>Send For Approval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202" name="圆角矩形 201"/>
          <p:cNvSpPr/>
          <p:nvPr/>
        </p:nvSpPr>
        <p:spPr>
          <a:xfrm>
            <a:off x="3707299" y="498567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3" name="圆角矩形 202"/>
          <p:cNvSpPr/>
          <p:nvPr/>
        </p:nvSpPr>
        <p:spPr>
          <a:xfrm>
            <a:off x="6193500" y="4985674"/>
            <a:ext cx="771042" cy="171717"/>
          </a:xfrm>
          <a:prstGeom prst="roundRect">
            <a:avLst/>
          </a:prstGeom>
          <a:solidFill>
            <a:schemeClr val="bg2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Upload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圆角矩形 203"/>
          <p:cNvSpPr/>
          <p:nvPr/>
        </p:nvSpPr>
        <p:spPr>
          <a:xfrm>
            <a:off x="7284583" y="4976265"/>
            <a:ext cx="1649129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0070C0"/>
                </a:solidFill>
              </a:rPr>
              <a:t>Send For Approval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0" y="1499108"/>
            <a:ext cx="12192000" cy="4941675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1076203" y="1840617"/>
            <a:ext cx="9839799" cy="4449121"/>
            <a:chOff x="361475" y="1836086"/>
            <a:chExt cx="9839799" cy="4449121"/>
          </a:xfrm>
        </p:grpSpPr>
        <p:grpSp>
          <p:nvGrpSpPr>
            <p:cNvPr id="196" name="组合 195"/>
            <p:cNvGrpSpPr/>
            <p:nvPr/>
          </p:nvGrpSpPr>
          <p:grpSpPr>
            <a:xfrm>
              <a:off x="361475" y="1836086"/>
              <a:ext cx="9839799" cy="4449121"/>
              <a:chOff x="2157412" y="1364519"/>
              <a:chExt cx="7599189" cy="4028192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2157412" y="1365205"/>
                <a:ext cx="7599189" cy="402750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流程图: 过程 197"/>
              <p:cNvSpPr/>
              <p:nvPr/>
            </p:nvSpPr>
            <p:spPr>
              <a:xfrm>
                <a:off x="2157413" y="1364519"/>
                <a:ext cx="7599188" cy="253432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APQP Task Information – Manage Input Document Template</a:t>
                </a:r>
                <a:endParaRPr lang="zh-CN" altLang="en-US" sz="1400" dirty="0"/>
              </a:p>
            </p:txBody>
          </p:sp>
        </p:grpSp>
        <p:sp>
          <p:nvSpPr>
            <p:cNvPr id="200" name="十字形 199"/>
            <p:cNvSpPr/>
            <p:nvPr/>
          </p:nvSpPr>
          <p:spPr>
            <a:xfrm rot="18798906">
              <a:off x="9951612" y="1890255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1195625" y="2265428"/>
            <a:ext cx="9645621" cy="3486502"/>
            <a:chOff x="520700" y="3380828"/>
            <a:chExt cx="9645621" cy="3486502"/>
          </a:xfrm>
        </p:grpSpPr>
        <p:sp>
          <p:nvSpPr>
            <p:cNvPr id="205" name="矩形 204"/>
            <p:cNvSpPr/>
            <p:nvPr/>
          </p:nvSpPr>
          <p:spPr>
            <a:xfrm>
              <a:off x="520700" y="3380828"/>
              <a:ext cx="9645621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From File</a:t>
              </a:r>
              <a:endParaRPr lang="zh-CN" altLang="en-US" sz="1200" dirty="0"/>
            </a:p>
          </p:txBody>
        </p:sp>
        <p:sp>
          <p:nvSpPr>
            <p:cNvPr id="206" name="矩形 205"/>
            <p:cNvSpPr/>
            <p:nvPr/>
          </p:nvSpPr>
          <p:spPr>
            <a:xfrm>
              <a:off x="520700" y="3556939"/>
              <a:ext cx="9645621" cy="331039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1777587" y="2651288"/>
            <a:ext cx="6918355" cy="261610"/>
            <a:chOff x="2777845" y="2713777"/>
            <a:chExt cx="6918355" cy="261610"/>
          </a:xfrm>
        </p:grpSpPr>
        <p:sp>
          <p:nvSpPr>
            <p:cNvPr id="208" name="流程图: 过程 207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C:/users/steve/Documents/work/e-apqp/projecta/part_number/taska/doc000232.docx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77845" y="2713777"/>
              <a:ext cx="88197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Local Drive :</a:t>
              </a:r>
              <a:endParaRPr lang="zh-CN" altLang="en-US" sz="1100" dirty="0"/>
            </a:p>
          </p:txBody>
        </p:sp>
      </p:grpSp>
      <p:sp>
        <p:nvSpPr>
          <p:cNvPr id="231" name="圆角矩形 230"/>
          <p:cNvSpPr/>
          <p:nvPr/>
        </p:nvSpPr>
        <p:spPr>
          <a:xfrm>
            <a:off x="8941338" y="2692954"/>
            <a:ext cx="127581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Browser</a:t>
            </a:r>
            <a:endParaRPr lang="zh-CN" altLang="en-US" sz="1200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1396587" y="3171988"/>
            <a:ext cx="7299355" cy="261610"/>
            <a:chOff x="2396845" y="2713777"/>
            <a:chExt cx="7299355" cy="261610"/>
          </a:xfrm>
        </p:grpSpPr>
        <p:sp>
          <p:nvSpPr>
            <p:cNvPr id="233" name="流程图: 过程 232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  <a:hlinkClick r:id="rId5"/>
                </a:rPr>
                <a:t>http://CMS001/e-apqp/project_01/part_number/task_name/doc?doc0000232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 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文本框 233"/>
            <p:cNvSpPr txBox="1"/>
            <p:nvPr/>
          </p:nvSpPr>
          <p:spPr>
            <a:xfrm>
              <a:off x="2396845" y="2713777"/>
              <a:ext cx="127791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Online Repository :</a:t>
              </a:r>
              <a:endParaRPr lang="zh-CN" altLang="en-US" sz="1100" dirty="0"/>
            </a:p>
          </p:txBody>
        </p:sp>
      </p:grpSp>
      <p:sp>
        <p:nvSpPr>
          <p:cNvPr id="235" name="流程图: 接点 234"/>
          <p:cNvSpPr/>
          <p:nvPr/>
        </p:nvSpPr>
        <p:spPr>
          <a:xfrm>
            <a:off x="1322710" y="274641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6" name="组合 235"/>
          <p:cNvGrpSpPr/>
          <p:nvPr/>
        </p:nvGrpSpPr>
        <p:grpSpPr>
          <a:xfrm>
            <a:off x="1317146" y="3822791"/>
            <a:ext cx="108000" cy="108000"/>
            <a:chOff x="2350477" y="3463090"/>
            <a:chExt cx="108000" cy="108000"/>
          </a:xfrm>
        </p:grpSpPr>
        <p:sp>
          <p:nvSpPr>
            <p:cNvPr id="237" name="流程图: 接点 236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接点 237"/>
            <p:cNvSpPr/>
            <p:nvPr/>
          </p:nvSpPr>
          <p:spPr>
            <a:xfrm>
              <a:off x="2386292" y="349627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9" name="流程图: 接点 238"/>
          <p:cNvSpPr/>
          <p:nvPr/>
        </p:nvSpPr>
        <p:spPr>
          <a:xfrm>
            <a:off x="1317628" y="327939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1" name="组合 240"/>
          <p:cNvGrpSpPr/>
          <p:nvPr/>
        </p:nvGrpSpPr>
        <p:grpSpPr>
          <a:xfrm>
            <a:off x="1476405" y="3753489"/>
            <a:ext cx="2965393" cy="261610"/>
            <a:chOff x="2468276" y="2713777"/>
            <a:chExt cx="2965393" cy="261610"/>
          </a:xfrm>
        </p:grpSpPr>
        <p:sp>
          <p:nvSpPr>
            <p:cNvPr id="242" name="流程图: 过程 241"/>
            <p:cNvSpPr/>
            <p:nvPr/>
          </p:nvSpPr>
          <p:spPr>
            <a:xfrm>
              <a:off x="3613300" y="2736900"/>
              <a:ext cx="1820369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Prerequisite Task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3" name="文本框 242"/>
            <p:cNvSpPr txBox="1"/>
            <p:nvPr/>
          </p:nvSpPr>
          <p:spPr>
            <a:xfrm>
              <a:off x="2468276" y="2713777"/>
              <a:ext cx="120577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Prerequisite Task:</a:t>
              </a:r>
              <a:endParaRPr lang="zh-CN" altLang="en-US" sz="1100" dirty="0"/>
            </a:p>
          </p:txBody>
        </p:sp>
      </p:grpSp>
      <p:sp>
        <p:nvSpPr>
          <p:cNvPr id="245" name="圆角矩形 244"/>
          <p:cNvSpPr/>
          <p:nvPr/>
        </p:nvSpPr>
        <p:spPr>
          <a:xfrm>
            <a:off x="3190103" y="5920210"/>
            <a:ext cx="1180071" cy="261143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46" name="圆角矩形 245"/>
          <p:cNvSpPr/>
          <p:nvPr/>
        </p:nvSpPr>
        <p:spPr>
          <a:xfrm>
            <a:off x="5060521" y="5915300"/>
            <a:ext cx="1180071" cy="261143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47" name="圆角矩形 246"/>
          <p:cNvSpPr/>
          <p:nvPr/>
        </p:nvSpPr>
        <p:spPr>
          <a:xfrm>
            <a:off x="6888681" y="5924405"/>
            <a:ext cx="1507193" cy="261143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Set to Default</a:t>
            </a:r>
            <a:endParaRPr lang="zh-CN" altLang="en-US" sz="1400" dirty="0"/>
          </a:p>
        </p:txBody>
      </p:sp>
      <p:sp>
        <p:nvSpPr>
          <p:cNvPr id="248" name="流程图: 合并 247"/>
          <p:cNvSpPr/>
          <p:nvPr/>
        </p:nvSpPr>
        <p:spPr>
          <a:xfrm>
            <a:off x="4285210" y="3870129"/>
            <a:ext cx="94956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49" name="表格 2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4759429"/>
              </p:ext>
            </p:extLst>
          </p:nvPr>
        </p:nvGraphicFramePr>
        <p:xfrm>
          <a:off x="1510173" y="4288334"/>
          <a:ext cx="8623066" cy="1038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1977">
                  <a:extLst>
                    <a:ext uri="{9D8B030D-6E8A-4147-A177-3AD203B41FA5}">
                      <a16:colId xmlns:a16="http://schemas.microsoft.com/office/drawing/2014/main" val="2472667280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80035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604465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19477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APQP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grpSp>
        <p:nvGrpSpPr>
          <p:cNvPr id="250" name="组合 249"/>
          <p:cNvGrpSpPr/>
          <p:nvPr/>
        </p:nvGrpSpPr>
        <p:grpSpPr>
          <a:xfrm>
            <a:off x="1666058" y="4645576"/>
            <a:ext cx="108000" cy="108000"/>
            <a:chOff x="2350477" y="3463090"/>
            <a:chExt cx="108000" cy="108000"/>
          </a:xfrm>
        </p:grpSpPr>
        <p:sp>
          <p:nvSpPr>
            <p:cNvPr id="251" name="流程图: 接点 25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2" name="流程图: 接点 251"/>
            <p:cNvSpPr/>
            <p:nvPr/>
          </p:nvSpPr>
          <p:spPr>
            <a:xfrm>
              <a:off x="2386292" y="349627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3" name="流程图: 接点 252"/>
          <p:cNvSpPr/>
          <p:nvPr/>
        </p:nvSpPr>
        <p:spPr>
          <a:xfrm>
            <a:off x="1662273" y="4905173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4" name="流程图: 接点 253"/>
          <p:cNvSpPr/>
          <p:nvPr/>
        </p:nvSpPr>
        <p:spPr>
          <a:xfrm>
            <a:off x="1662273" y="5177784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662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667270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088609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782738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782738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782738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782738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782738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782738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208583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243974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539149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777274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024924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814419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088961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103173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17271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19086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095578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457041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5447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296466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174" name="流程图: 合并 173"/>
          <p:cNvSpPr/>
          <p:nvPr/>
        </p:nvSpPr>
        <p:spPr>
          <a:xfrm>
            <a:off x="5759754" y="2513583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7" name="组合 176"/>
          <p:cNvGrpSpPr/>
          <p:nvPr/>
        </p:nvGrpSpPr>
        <p:grpSpPr>
          <a:xfrm>
            <a:off x="569309" y="278051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182" name="流程图: 合并 181"/>
          <p:cNvSpPr/>
          <p:nvPr/>
        </p:nvSpPr>
        <p:spPr>
          <a:xfrm>
            <a:off x="2968520" y="28833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5" name="组合 184"/>
          <p:cNvGrpSpPr/>
          <p:nvPr/>
        </p:nvGrpSpPr>
        <p:grpSpPr>
          <a:xfrm>
            <a:off x="6060873" y="2801191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190" name="流程图: 合并 189"/>
          <p:cNvSpPr/>
          <p:nvPr/>
        </p:nvSpPr>
        <p:spPr>
          <a:xfrm>
            <a:off x="8528879" y="288643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0" name="组合 209"/>
          <p:cNvGrpSpPr/>
          <p:nvPr/>
        </p:nvGrpSpPr>
        <p:grpSpPr>
          <a:xfrm>
            <a:off x="6213273" y="2325555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215" name="流程图: 合并 214"/>
          <p:cNvSpPr/>
          <p:nvPr/>
        </p:nvSpPr>
        <p:spPr>
          <a:xfrm>
            <a:off x="8507709" y="253314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8" name="组合 217"/>
          <p:cNvGrpSpPr/>
          <p:nvPr/>
        </p:nvGrpSpPr>
        <p:grpSpPr>
          <a:xfrm>
            <a:off x="3359364" y="2752218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406649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07167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732014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Assignee(internal user or Supplier user)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5" name="圆角矩形 274"/>
          <p:cNvSpPr/>
          <p:nvPr/>
        </p:nvSpPr>
        <p:spPr>
          <a:xfrm>
            <a:off x="7807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39249" y="2769183"/>
            <a:ext cx="2327931" cy="261610"/>
            <a:chOff x="3666426" y="2713777"/>
            <a:chExt cx="232793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62" name="流程图: 合并 161"/>
          <p:cNvSpPr/>
          <p:nvPr/>
        </p:nvSpPr>
        <p:spPr>
          <a:xfrm>
            <a:off x="11354314" y="286200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1044492"/>
              </p:ext>
            </p:extLst>
          </p:nvPr>
        </p:nvGraphicFramePr>
        <p:xfrm>
          <a:off x="768210" y="4152231"/>
          <a:ext cx="10814191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6329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11899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47718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1911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63598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Approval 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APQP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 on Approval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2021693"/>
                  </a:ext>
                </a:extLst>
              </a:tr>
            </a:tbl>
          </a:graphicData>
        </a:graphic>
      </p:graphicFrame>
      <p:sp>
        <p:nvSpPr>
          <p:cNvPr id="168" name="圆角矩形 167"/>
          <p:cNvSpPr/>
          <p:nvPr/>
        </p:nvSpPr>
        <p:spPr>
          <a:xfrm>
            <a:off x="6193500" y="4456907"/>
            <a:ext cx="771042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3" name="圆角矩形 192"/>
          <p:cNvSpPr/>
          <p:nvPr/>
        </p:nvSpPr>
        <p:spPr>
          <a:xfrm>
            <a:off x="6193500" y="4725181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194" name="圆角矩形 193"/>
          <p:cNvSpPr/>
          <p:nvPr/>
        </p:nvSpPr>
        <p:spPr>
          <a:xfrm>
            <a:off x="7276430" y="4456907"/>
            <a:ext cx="1649129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5" name="圆角矩形 194"/>
          <p:cNvSpPr/>
          <p:nvPr/>
        </p:nvSpPr>
        <p:spPr>
          <a:xfrm>
            <a:off x="7276430" y="4733456"/>
            <a:ext cx="1649129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03" name="圆角矩形 202"/>
          <p:cNvSpPr/>
          <p:nvPr/>
        </p:nvSpPr>
        <p:spPr>
          <a:xfrm>
            <a:off x="6193500" y="4985674"/>
            <a:ext cx="771042" cy="171717"/>
          </a:xfrm>
          <a:prstGeom prst="roundRect">
            <a:avLst/>
          </a:prstGeom>
          <a:solidFill>
            <a:schemeClr val="bg2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04" name="圆角矩形 203"/>
          <p:cNvSpPr/>
          <p:nvPr/>
        </p:nvSpPr>
        <p:spPr>
          <a:xfrm>
            <a:off x="7284583" y="4976265"/>
            <a:ext cx="1649129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6" name="圆角矩形 195"/>
          <p:cNvSpPr/>
          <p:nvPr/>
        </p:nvSpPr>
        <p:spPr>
          <a:xfrm>
            <a:off x="6201653" y="5211309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197" name="圆角矩形 196"/>
          <p:cNvSpPr/>
          <p:nvPr/>
        </p:nvSpPr>
        <p:spPr>
          <a:xfrm>
            <a:off x="7284583" y="5219584"/>
            <a:ext cx="1649129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98" name="组合 197"/>
          <p:cNvGrpSpPr/>
          <p:nvPr/>
        </p:nvGrpSpPr>
        <p:grpSpPr>
          <a:xfrm>
            <a:off x="801160" y="3112117"/>
            <a:ext cx="2283481" cy="261610"/>
            <a:chOff x="3710876" y="2713777"/>
            <a:chExt cx="2283481" cy="261610"/>
          </a:xfrm>
        </p:grpSpPr>
        <p:sp>
          <p:nvSpPr>
            <p:cNvPr id="205" name="流程图: 过程 20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7" name="文本框 206"/>
            <p:cNvSpPr txBox="1"/>
            <p:nvPr/>
          </p:nvSpPr>
          <p:spPr>
            <a:xfrm>
              <a:off x="37108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08" name="组合 207"/>
          <p:cNvGrpSpPr/>
          <p:nvPr/>
        </p:nvGrpSpPr>
        <p:grpSpPr>
          <a:xfrm>
            <a:off x="3265387" y="3111198"/>
            <a:ext cx="2600981" cy="261610"/>
            <a:chOff x="3393376" y="2713777"/>
            <a:chExt cx="2600981" cy="261610"/>
          </a:xfrm>
        </p:grpSpPr>
        <p:sp>
          <p:nvSpPr>
            <p:cNvPr id="209" name="流程图: 过程 20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1" name="文本框 230"/>
            <p:cNvSpPr txBox="1"/>
            <p:nvPr/>
          </p:nvSpPr>
          <p:spPr>
            <a:xfrm>
              <a:off x="3393376" y="2713777"/>
              <a:ext cx="102143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User :</a:t>
              </a:r>
              <a:endParaRPr lang="zh-CN" altLang="en-US" sz="1100" dirty="0"/>
            </a:p>
          </p:txBody>
        </p:sp>
      </p:grpSp>
      <p:sp>
        <p:nvSpPr>
          <p:cNvPr id="232" name="流程图: 合并 231"/>
          <p:cNvSpPr/>
          <p:nvPr/>
        </p:nvSpPr>
        <p:spPr>
          <a:xfrm>
            <a:off x="2935457" y="32011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流程图: 合并 232"/>
          <p:cNvSpPr/>
          <p:nvPr/>
        </p:nvSpPr>
        <p:spPr>
          <a:xfrm>
            <a:off x="5711187" y="32011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4783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Create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7" name="表格 1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4921154"/>
              </p:ext>
            </p:extLst>
          </p:nvPr>
        </p:nvGraphicFramePr>
        <p:xfrm>
          <a:off x="2292746" y="2953735"/>
          <a:ext cx="9651604" cy="303519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700" b="1" baseline="0" dirty="0" smtClean="0"/>
                        <a:t>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944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Phase</a:t>
                      </a:r>
                      <a:r>
                        <a:rPr lang="en-US" altLang="zh-CN" sz="700" b="1" baseline="0" dirty="0" smtClean="0"/>
                        <a:t>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206499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38" name="等腰三角形 13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等腰三角形 13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等腰三角形 139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等腰三角形 140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等腰三角形 141"/>
          <p:cNvSpPr/>
          <p:nvPr/>
        </p:nvSpPr>
        <p:spPr>
          <a:xfrm rot="5400000">
            <a:off x="4503736" y="431960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等腰三角形 142"/>
          <p:cNvSpPr/>
          <p:nvPr/>
        </p:nvSpPr>
        <p:spPr>
          <a:xfrm rot="5400000">
            <a:off x="4503736" y="4537382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等腰三角形 143"/>
          <p:cNvSpPr/>
          <p:nvPr/>
        </p:nvSpPr>
        <p:spPr>
          <a:xfrm rot="10800000">
            <a:off x="4502950" y="474839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等腰三角形 144"/>
          <p:cNvSpPr/>
          <p:nvPr/>
        </p:nvSpPr>
        <p:spPr>
          <a:xfrm rot="5400000">
            <a:off x="4577554" y="493128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等腰三角形 145"/>
          <p:cNvSpPr/>
          <p:nvPr/>
        </p:nvSpPr>
        <p:spPr>
          <a:xfrm rot="10800000">
            <a:off x="4577554" y="5147984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4" name="组合 73"/>
          <p:cNvGrpSpPr/>
          <p:nvPr/>
        </p:nvGrpSpPr>
        <p:grpSpPr>
          <a:xfrm>
            <a:off x="1726356" y="3540800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75" name="文本框 74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8391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559628"/>
            <a:chOff x="2056733" y="1419277"/>
            <a:chExt cx="8144543" cy="4128243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12824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5858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199045" y="55468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6668" y="4038477"/>
            <a:ext cx="3428432" cy="600164"/>
            <a:chOff x="3416733" y="2628052"/>
            <a:chExt cx="342843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389357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382" name="流程图: 合并 381"/>
          <p:cNvSpPr/>
          <p:nvPr/>
        </p:nvSpPr>
        <p:spPr>
          <a:xfrm>
            <a:off x="2948285" y="290086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390" name="流程图: 合并 389"/>
          <p:cNvSpPr/>
          <p:nvPr/>
        </p:nvSpPr>
        <p:spPr>
          <a:xfrm>
            <a:off x="8949395" y="239671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398" name="流程图: 合并 397"/>
          <p:cNvSpPr/>
          <p:nvPr/>
        </p:nvSpPr>
        <p:spPr>
          <a:xfrm>
            <a:off x="2989010" y="3310593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406" name="流程图: 合并 405"/>
          <p:cNvSpPr/>
          <p:nvPr/>
        </p:nvSpPr>
        <p:spPr>
          <a:xfrm>
            <a:off x="5714577" y="284307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5840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4589146" y="39080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858728"/>
              </p:ext>
            </p:extLst>
          </p:nvPr>
        </p:nvGraphicFramePr>
        <p:xfrm>
          <a:off x="4583121" y="4188782"/>
          <a:ext cx="6035257" cy="105559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95708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3227797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2011752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</a:t>
                      </a:r>
                      <a:r>
                        <a:rPr lang="en-US" altLang="zh-CN" sz="1000" u="sng" baseline="0" dirty="0" smtClean="0"/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2042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5510312" y="39855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流程图: 合并 161"/>
          <p:cNvSpPr/>
          <p:nvPr/>
        </p:nvSpPr>
        <p:spPr>
          <a:xfrm>
            <a:off x="2922716" y="247361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5" name="组合 164"/>
          <p:cNvGrpSpPr/>
          <p:nvPr/>
        </p:nvGrpSpPr>
        <p:grpSpPr>
          <a:xfrm>
            <a:off x="630743" y="3662744"/>
            <a:ext cx="2448581" cy="261610"/>
            <a:chOff x="3412043" y="3662744"/>
            <a:chExt cx="2448581" cy="261610"/>
          </a:xfrm>
        </p:grpSpPr>
        <p:grpSp>
          <p:nvGrpSpPr>
            <p:cNvPr id="166" name="组合 165"/>
            <p:cNvGrpSpPr/>
            <p:nvPr/>
          </p:nvGrpSpPr>
          <p:grpSpPr>
            <a:xfrm>
              <a:off x="3412043" y="3662744"/>
              <a:ext cx="2448581" cy="261610"/>
              <a:chOff x="3536251" y="2713777"/>
              <a:chExt cx="2448581" cy="261610"/>
            </a:xfrm>
          </p:grpSpPr>
          <p:sp>
            <p:nvSpPr>
              <p:cNvPr id="168" name="流程图: 过程 167"/>
              <p:cNvSpPr/>
              <p:nvPr/>
            </p:nvSpPr>
            <p:spPr>
              <a:xfrm>
                <a:off x="4461031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文本框 168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>
              <a:off x="570179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6024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524303"/>
            <a:chOff x="2056733" y="1419277"/>
            <a:chExt cx="8144543" cy="4096260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0962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4969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55327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1214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382" name="流程图: 合并 381"/>
          <p:cNvSpPr/>
          <p:nvPr/>
        </p:nvSpPr>
        <p:spPr>
          <a:xfrm>
            <a:off x="2948285" y="290086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390" name="流程图: 合并 389"/>
          <p:cNvSpPr/>
          <p:nvPr/>
        </p:nvSpPr>
        <p:spPr>
          <a:xfrm>
            <a:off x="8949395" y="239671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398" name="流程图: 合并 397"/>
          <p:cNvSpPr/>
          <p:nvPr/>
        </p:nvSpPr>
        <p:spPr>
          <a:xfrm>
            <a:off x="2989010" y="3310593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406" name="流程图: 合并 405"/>
          <p:cNvSpPr/>
          <p:nvPr/>
        </p:nvSpPr>
        <p:spPr>
          <a:xfrm>
            <a:off x="5714577" y="284307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4951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4716146" y="39588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4344798"/>
              </p:ext>
            </p:extLst>
          </p:nvPr>
        </p:nvGraphicFramePr>
        <p:xfrm>
          <a:off x="4777629" y="4239582"/>
          <a:ext cx="5840749" cy="105559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70063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3123770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946916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</a:t>
                      </a:r>
                      <a:r>
                        <a:rPr lang="en-US" altLang="zh-CN" sz="1000" u="sng" baseline="0" dirty="0" smtClean="0"/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2550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5637312" y="4036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9" name="流程图: 合并 188"/>
          <p:cNvSpPr/>
          <p:nvPr/>
        </p:nvSpPr>
        <p:spPr>
          <a:xfrm>
            <a:off x="2937063" y="247401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0" name="组合 159"/>
          <p:cNvGrpSpPr/>
          <p:nvPr/>
        </p:nvGrpSpPr>
        <p:grpSpPr>
          <a:xfrm>
            <a:off x="642009" y="3637674"/>
            <a:ext cx="2458106" cy="261610"/>
            <a:chOff x="3412043" y="3662744"/>
            <a:chExt cx="2458106" cy="261610"/>
          </a:xfrm>
        </p:grpSpPr>
        <p:grpSp>
          <p:nvGrpSpPr>
            <p:cNvPr id="161" name="组合 160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3" name="流程图: 过程 162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2" name="流程图: 合并 161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493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1173782" y="2043724"/>
            <a:ext cx="10668564" cy="3505716"/>
            <a:chOff x="81557" y="1821474"/>
            <a:chExt cx="10748370" cy="3505716"/>
          </a:xfrm>
        </p:grpSpPr>
        <p:grpSp>
          <p:nvGrpSpPr>
            <p:cNvPr id="165" name="组合 164"/>
            <p:cNvGrpSpPr/>
            <p:nvPr/>
          </p:nvGrpSpPr>
          <p:grpSpPr>
            <a:xfrm>
              <a:off x="81557" y="1821474"/>
              <a:ext cx="10748370" cy="3505716"/>
              <a:chOff x="1900406" y="1671637"/>
              <a:chExt cx="8300870" cy="3586587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1900406" y="1671637"/>
                <a:ext cx="8300870" cy="358658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900406" y="1675376"/>
                <a:ext cx="8300868" cy="283095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PPAP Template</a:t>
                </a:r>
                <a:endParaRPr lang="zh-CN" altLang="en-US" sz="1400" dirty="0"/>
              </a:p>
            </p:txBody>
          </p:sp>
        </p:grpSp>
        <p:sp>
          <p:nvSpPr>
            <p:cNvPr id="170" name="圆角矩形 169"/>
            <p:cNvSpPr/>
            <p:nvPr/>
          </p:nvSpPr>
          <p:spPr>
            <a:xfrm>
              <a:off x="5721379" y="47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603588" y="2081164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1410520" y="2555137"/>
            <a:ext cx="3685486" cy="211190"/>
            <a:chOff x="277947" y="5031382"/>
            <a:chExt cx="3685486" cy="211190"/>
          </a:xfrm>
        </p:grpSpPr>
        <p:sp>
          <p:nvSpPr>
            <p:cNvPr id="210" name="矩形 209"/>
            <p:cNvSpPr/>
            <p:nvPr/>
          </p:nvSpPr>
          <p:spPr>
            <a:xfrm>
              <a:off x="277947" y="5031382"/>
              <a:ext cx="3352582" cy="21119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Template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3747433" y="5085575"/>
              <a:ext cx="216000" cy="108000"/>
              <a:chOff x="3747433" y="5085575"/>
              <a:chExt cx="216000" cy="108000"/>
            </a:xfrm>
          </p:grpSpPr>
          <p:sp>
            <p:nvSpPr>
              <p:cNvPr id="211" name="矩形 210"/>
              <p:cNvSpPr/>
              <p:nvPr/>
            </p:nvSpPr>
            <p:spPr>
              <a:xfrm rot="1688278">
                <a:off x="3807525" y="5169588"/>
                <a:ext cx="155908" cy="2336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>
                <a:off x="3747433" y="5085575"/>
                <a:ext cx="117668" cy="10800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aphicFrame>
        <p:nvGraphicFramePr>
          <p:cNvPr id="16" name="表格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314804"/>
              </p:ext>
            </p:extLst>
          </p:nvPr>
        </p:nvGraphicFramePr>
        <p:xfrm>
          <a:off x="1424809" y="3005609"/>
          <a:ext cx="9953385" cy="116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42191">
                  <a:extLst>
                    <a:ext uri="{9D8B030D-6E8A-4147-A177-3AD203B41FA5}">
                      <a16:colId xmlns:a16="http://schemas.microsoft.com/office/drawing/2014/main" val="195433431"/>
                    </a:ext>
                  </a:extLst>
                </a:gridCol>
                <a:gridCol w="2739163">
                  <a:extLst>
                    <a:ext uri="{9D8B030D-6E8A-4147-A177-3AD203B41FA5}">
                      <a16:colId xmlns:a16="http://schemas.microsoft.com/office/drawing/2014/main" val="1609517274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1016995216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58954063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304778050"/>
                    </a:ext>
                  </a:extLst>
                </a:gridCol>
              </a:tblGrid>
              <a:tr h="2907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Select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Template</a:t>
                      </a:r>
                      <a:r>
                        <a:rPr lang="en-US" altLang="zh-CN" sz="1050" baseline="0" dirty="0" smtClean="0"/>
                        <a:t>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Update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Version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956565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PPAP Template V1.0</a:t>
                      </a:r>
                      <a:endParaRPr lang="zh-CN" altLang="en-US" sz="105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2018/06/01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2018/06/02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1.0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733538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1487797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978828"/>
                  </a:ext>
                </a:extLst>
              </a:tr>
            </a:tbl>
          </a:graphicData>
        </a:graphic>
      </p:graphicFrame>
      <p:sp>
        <p:nvSpPr>
          <p:cNvPr id="213" name="圆角矩形 212"/>
          <p:cNvSpPr/>
          <p:nvPr/>
        </p:nvSpPr>
        <p:spPr>
          <a:xfrm>
            <a:off x="5088002" y="4957976"/>
            <a:ext cx="1171309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grpSp>
        <p:nvGrpSpPr>
          <p:cNvPr id="214" name="组合 213"/>
          <p:cNvGrpSpPr/>
          <p:nvPr/>
        </p:nvGrpSpPr>
        <p:grpSpPr>
          <a:xfrm>
            <a:off x="11371858" y="3005610"/>
            <a:ext cx="142435" cy="1163120"/>
            <a:chOff x="10415587" y="3941567"/>
            <a:chExt cx="142435" cy="1163120"/>
          </a:xfrm>
        </p:grpSpPr>
        <p:sp>
          <p:nvSpPr>
            <p:cNvPr id="215" name="流程图: 过程 214"/>
            <p:cNvSpPr/>
            <p:nvPr/>
          </p:nvSpPr>
          <p:spPr>
            <a:xfrm>
              <a:off x="10415587" y="3941567"/>
              <a:ext cx="142435" cy="1163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矩形 215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>
              <a:off x="10429390" y="5010070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 flipV="1">
              <a:off x="10429225" y="3953725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1927538" y="3953188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椭圆 219"/>
          <p:cNvSpPr/>
          <p:nvPr/>
        </p:nvSpPr>
        <p:spPr>
          <a:xfrm>
            <a:off x="1927538" y="3657865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2" name="组合 221"/>
          <p:cNvGrpSpPr/>
          <p:nvPr/>
        </p:nvGrpSpPr>
        <p:grpSpPr>
          <a:xfrm>
            <a:off x="1933678" y="3353188"/>
            <a:ext cx="180000" cy="180000"/>
            <a:chOff x="3068786" y="4324629"/>
            <a:chExt cx="884089" cy="894490"/>
          </a:xfrm>
        </p:grpSpPr>
        <p:sp>
          <p:nvSpPr>
            <p:cNvPr id="223" name="椭圆 222"/>
            <p:cNvSpPr/>
            <p:nvPr/>
          </p:nvSpPr>
          <p:spPr>
            <a:xfrm>
              <a:off x="3068786" y="4324629"/>
              <a:ext cx="884089" cy="89449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/>
            <p:nvPr/>
          </p:nvSpPr>
          <p:spPr>
            <a:xfrm>
              <a:off x="3388731" y="4658671"/>
              <a:ext cx="244197" cy="2264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737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067830" y="600487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1204988" y="1952234"/>
            <a:ext cx="10415584" cy="4077880"/>
            <a:chOff x="414342" y="1821475"/>
            <a:chExt cx="10415584" cy="4077880"/>
          </a:xfrm>
        </p:grpSpPr>
        <p:grpSp>
          <p:nvGrpSpPr>
            <p:cNvPr id="200" name="组合 199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189" name="组合 188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文本框 198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190" name="组合 189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7" name="文本框 196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191" name="组合 190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194" name="流程图: 过程 193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5" name="文本框 194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192" name="圆角矩形 191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93" name="圆角矩形 192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361877" y="201483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964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464052"/>
            <a:chOff x="2056733" y="1419277"/>
            <a:chExt cx="8144543" cy="4041710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04171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4842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55200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22648" y="4072320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4824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4716146" y="38064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5398400"/>
              </p:ext>
            </p:extLst>
          </p:nvPr>
        </p:nvGraphicFramePr>
        <p:xfrm>
          <a:off x="4693606" y="4087182"/>
          <a:ext cx="5924772" cy="105559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81141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3168707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974924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</a:t>
                      </a:r>
                      <a:r>
                        <a:rPr lang="en-US" altLang="zh-CN" sz="1000" u="sng" baseline="0" dirty="0" smtClean="0"/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1026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5637312" y="3909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28304" y="3649720"/>
            <a:ext cx="2458106" cy="261610"/>
            <a:chOff x="3412043" y="3662744"/>
            <a:chExt cx="2458106" cy="261610"/>
          </a:xfrm>
        </p:grpSpPr>
        <p:grpSp>
          <p:nvGrpSpPr>
            <p:cNvPr id="160" name="组合 159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1" name="流程图: 过程 160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3" name="流程图: 合并 162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4566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111092" y="59887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950473" y="2235343"/>
            <a:ext cx="10415584" cy="2955763"/>
            <a:chOff x="1165344" y="2536158"/>
            <a:chExt cx="10415584" cy="2955763"/>
          </a:xfrm>
        </p:grpSpPr>
        <p:grpSp>
          <p:nvGrpSpPr>
            <p:cNvPr id="189" name="组合 188"/>
            <p:cNvGrpSpPr/>
            <p:nvPr/>
          </p:nvGrpSpPr>
          <p:grpSpPr>
            <a:xfrm>
              <a:off x="1165344" y="2536158"/>
              <a:ext cx="10415584" cy="2955763"/>
              <a:chOff x="2157413" y="1671639"/>
              <a:chExt cx="8043862" cy="2676120"/>
            </a:xfrm>
          </p:grpSpPr>
          <p:sp>
            <p:nvSpPr>
              <p:cNvPr id="194" name="流程图: 过程 193"/>
              <p:cNvSpPr/>
              <p:nvPr/>
            </p:nvSpPr>
            <p:spPr>
              <a:xfrm>
                <a:off x="2157413" y="1671639"/>
                <a:ext cx="8043862" cy="267612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流程图: 过程 194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PPAP Header Information</a:t>
                </a:r>
                <a:endParaRPr lang="zh-CN" altLang="en-US" sz="1400" dirty="0"/>
              </a:p>
            </p:txBody>
          </p:sp>
        </p:grpSp>
        <p:grpSp>
          <p:nvGrpSpPr>
            <p:cNvPr id="196" name="组合 195"/>
            <p:cNvGrpSpPr/>
            <p:nvPr/>
          </p:nvGrpSpPr>
          <p:grpSpPr>
            <a:xfrm>
              <a:off x="1460750" y="3059378"/>
              <a:ext cx="3549108" cy="261610"/>
              <a:chOff x="2701645" y="2713777"/>
              <a:chExt cx="3549108" cy="261610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PPAP -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Engine Fuel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Oil</a:t>
                </a:r>
                <a:r>
                  <a:rPr lang="zh-CN" altLang="en-US" sz="12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- 20180505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8" name="文本框 197"/>
              <p:cNvSpPr txBox="1"/>
              <p:nvPr/>
            </p:nvSpPr>
            <p:spPr>
              <a:xfrm>
                <a:off x="2701645" y="2713777"/>
                <a:ext cx="8835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Task Name :</a:t>
                </a:r>
                <a:endParaRPr lang="zh-CN" altLang="en-US" sz="1100" dirty="0"/>
              </a:p>
            </p:txBody>
          </p:sp>
        </p:grpSp>
        <p:sp>
          <p:nvSpPr>
            <p:cNvPr id="199" name="圆角矩形 198"/>
            <p:cNvSpPr/>
            <p:nvPr/>
          </p:nvSpPr>
          <p:spPr>
            <a:xfrm>
              <a:off x="5350703" y="499391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  <p:grpSp>
          <p:nvGrpSpPr>
            <p:cNvPr id="200" name="组合 199"/>
            <p:cNvGrpSpPr/>
            <p:nvPr/>
          </p:nvGrpSpPr>
          <p:grpSpPr>
            <a:xfrm>
              <a:off x="6692658" y="3054122"/>
              <a:ext cx="3669123" cy="261610"/>
              <a:chOff x="2581630" y="2713777"/>
              <a:chExt cx="3669123" cy="261610"/>
            </a:xfrm>
          </p:grpSpPr>
          <p:sp>
            <p:nvSpPr>
              <p:cNvPr id="201" name="流程图: 过程 20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Part Number 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2581630" y="2713777"/>
                <a:ext cx="99418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Number :</a:t>
                </a:r>
                <a:endParaRPr lang="zh-CN" altLang="en-US" sz="1100" dirty="0"/>
              </a:p>
            </p:txBody>
          </p:sp>
        </p:grpSp>
        <p:grpSp>
          <p:nvGrpSpPr>
            <p:cNvPr id="203" name="组合 202"/>
            <p:cNvGrpSpPr/>
            <p:nvPr/>
          </p:nvGrpSpPr>
          <p:grpSpPr>
            <a:xfrm>
              <a:off x="1255007" y="3570184"/>
              <a:ext cx="3754851" cy="261610"/>
              <a:chOff x="2495902" y="2713777"/>
              <a:chExt cx="3754851" cy="261610"/>
            </a:xfrm>
          </p:grpSpPr>
          <p:sp>
            <p:nvSpPr>
              <p:cNvPr id="204" name="流程图: 过程 203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First Time Deliver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5" name="文本框 204"/>
              <p:cNvSpPr txBox="1"/>
              <p:nvPr/>
            </p:nvSpPr>
            <p:spPr>
              <a:xfrm>
                <a:off x="2495902" y="2713777"/>
                <a:ext cx="107753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Deliver Reason:</a:t>
                </a:r>
                <a:endParaRPr lang="zh-CN" altLang="en-US" sz="1100" dirty="0"/>
              </a:p>
            </p:txBody>
          </p:sp>
        </p:grpSp>
        <p:grpSp>
          <p:nvGrpSpPr>
            <p:cNvPr id="206" name="组合 205"/>
            <p:cNvGrpSpPr/>
            <p:nvPr/>
          </p:nvGrpSpPr>
          <p:grpSpPr>
            <a:xfrm>
              <a:off x="6702280" y="3526283"/>
              <a:ext cx="3683410" cy="430887"/>
              <a:chOff x="2567343" y="2656625"/>
              <a:chExt cx="3683410" cy="430887"/>
            </a:xfrm>
          </p:grpSpPr>
          <p:sp>
            <p:nvSpPr>
              <p:cNvPr id="207" name="流程图: 过程 206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文本框 207"/>
              <p:cNvSpPr txBox="1"/>
              <p:nvPr/>
            </p:nvSpPr>
            <p:spPr>
              <a:xfrm>
                <a:off x="2567343" y="2656625"/>
                <a:ext cx="959187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Previously Part Number :</a:t>
                </a:r>
                <a:endParaRPr lang="zh-CN" altLang="en-US" sz="1100" dirty="0"/>
              </a:p>
            </p:txBody>
          </p:sp>
        </p:grpSp>
        <p:grpSp>
          <p:nvGrpSpPr>
            <p:cNvPr id="209" name="组合 208"/>
            <p:cNvGrpSpPr/>
            <p:nvPr/>
          </p:nvGrpSpPr>
          <p:grpSpPr>
            <a:xfrm>
              <a:off x="1455039" y="4198923"/>
              <a:ext cx="3554819" cy="261610"/>
              <a:chOff x="2695934" y="2713777"/>
              <a:chExt cx="3554819" cy="261610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2695934" y="2713777"/>
                <a:ext cx="8499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Level:</a:t>
                </a:r>
                <a:endParaRPr lang="zh-CN" altLang="en-US" sz="1100" dirty="0"/>
              </a:p>
            </p:txBody>
          </p:sp>
        </p:grpSp>
      </p:grpSp>
      <p:sp>
        <p:nvSpPr>
          <p:cNvPr id="212" name="十字形 211"/>
          <p:cNvSpPr/>
          <p:nvPr/>
        </p:nvSpPr>
        <p:spPr>
          <a:xfrm rot="18798906">
            <a:off x="11073420" y="234514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5791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Business Process</a:t>
            </a:r>
            <a:br>
              <a:rPr lang="en-US" altLang="zh-CN" dirty="0" smtClean="0"/>
            </a:br>
            <a:r>
              <a:rPr lang="en-US" altLang="zh-CN" sz="2700" dirty="0" smtClean="0"/>
              <a:t>- Main Process</a:t>
            </a:r>
            <a:endParaRPr lang="zh-CN" altLang="en-US" sz="2700" dirty="0"/>
          </a:p>
        </p:txBody>
      </p:sp>
      <p:sp>
        <p:nvSpPr>
          <p:cNvPr id="4" name="流程图: 终止 3"/>
          <p:cNvSpPr/>
          <p:nvPr/>
        </p:nvSpPr>
        <p:spPr>
          <a:xfrm>
            <a:off x="1797357" y="1729056"/>
            <a:ext cx="1228725" cy="328613"/>
          </a:xfrm>
          <a:prstGeom prst="flowChartTerminator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Start</a:t>
            </a:r>
            <a:endParaRPr lang="zh-CN" altLang="en-US" dirty="0"/>
          </a:p>
        </p:txBody>
      </p:sp>
      <p:sp>
        <p:nvSpPr>
          <p:cNvPr id="5" name="流程图: 过程 4"/>
          <p:cNvSpPr/>
          <p:nvPr/>
        </p:nvSpPr>
        <p:spPr>
          <a:xfrm>
            <a:off x="740090" y="2587145"/>
            <a:ext cx="1457325" cy="506113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New Project</a:t>
            </a:r>
            <a:endParaRPr lang="zh-CN" altLang="en-US" sz="1400" dirty="0"/>
          </a:p>
        </p:txBody>
      </p:sp>
      <p:sp>
        <p:nvSpPr>
          <p:cNvPr id="8" name="流程图: 过程 7"/>
          <p:cNvSpPr/>
          <p:nvPr/>
        </p:nvSpPr>
        <p:spPr>
          <a:xfrm>
            <a:off x="2540310" y="2587145"/>
            <a:ext cx="1457325" cy="506112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Existing Project</a:t>
            </a:r>
            <a:endParaRPr lang="zh-CN" altLang="en-US" sz="1400" dirty="0"/>
          </a:p>
        </p:txBody>
      </p:sp>
      <p:sp>
        <p:nvSpPr>
          <p:cNvPr id="9" name="流程图: 过程 8"/>
          <p:cNvSpPr/>
          <p:nvPr/>
        </p:nvSpPr>
        <p:spPr>
          <a:xfrm>
            <a:off x="1683058" y="4547237"/>
            <a:ext cx="1457325" cy="407753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Task Assignment</a:t>
            </a:r>
            <a:endParaRPr lang="zh-CN" altLang="en-US" sz="1400" dirty="0"/>
          </a:p>
        </p:txBody>
      </p:sp>
      <p:cxnSp>
        <p:nvCxnSpPr>
          <p:cNvPr id="13" name="直接连接符 12"/>
          <p:cNvCxnSpPr/>
          <p:nvPr/>
        </p:nvCxnSpPr>
        <p:spPr>
          <a:xfrm>
            <a:off x="4443414" y="1085850"/>
            <a:ext cx="28574" cy="527208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0" y="150018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282997" y="1086655"/>
            <a:ext cx="2190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5240779" y="105164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" name="流程图: 过程 18"/>
          <p:cNvSpPr/>
          <p:nvPr/>
        </p:nvSpPr>
        <p:spPr>
          <a:xfrm>
            <a:off x="5078251" y="1636373"/>
            <a:ext cx="1457325" cy="379046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Task Query</a:t>
            </a:r>
            <a:endParaRPr lang="zh-CN" altLang="en-US" sz="1600" dirty="0"/>
          </a:p>
        </p:txBody>
      </p:sp>
      <p:cxnSp>
        <p:nvCxnSpPr>
          <p:cNvPr id="20" name="直接连接符 19"/>
          <p:cNvCxnSpPr/>
          <p:nvPr/>
        </p:nvCxnSpPr>
        <p:spPr>
          <a:xfrm>
            <a:off x="7151230" y="1101621"/>
            <a:ext cx="28574" cy="527208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0101930" y="1130856"/>
            <a:ext cx="1860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trike="sngStrike" dirty="0" smtClean="0"/>
              <a:t>Supplier Operator</a:t>
            </a:r>
            <a:endParaRPr lang="zh-CN" altLang="en-US" strike="sngStrike" dirty="0"/>
          </a:p>
        </p:txBody>
      </p:sp>
      <p:sp>
        <p:nvSpPr>
          <p:cNvPr id="22" name="流程图: 数据 21"/>
          <p:cNvSpPr/>
          <p:nvPr/>
        </p:nvSpPr>
        <p:spPr>
          <a:xfrm>
            <a:off x="67160" y="1729055"/>
            <a:ext cx="1168697" cy="328613"/>
          </a:xfrm>
          <a:prstGeom prst="flowChartInputOutpu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Project data</a:t>
            </a:r>
            <a:endParaRPr lang="zh-CN" altLang="en-US" sz="1200" dirty="0"/>
          </a:p>
        </p:txBody>
      </p:sp>
      <p:cxnSp>
        <p:nvCxnSpPr>
          <p:cNvPr id="24" name="肘形连接符 23"/>
          <p:cNvCxnSpPr>
            <a:stCxn id="22" idx="5"/>
            <a:endCxn id="4" idx="1"/>
          </p:cNvCxnSpPr>
          <p:nvPr/>
        </p:nvCxnSpPr>
        <p:spPr>
          <a:xfrm>
            <a:off x="1118987" y="1893362"/>
            <a:ext cx="678370" cy="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肘形连接符 25"/>
          <p:cNvCxnSpPr>
            <a:stCxn id="4" idx="2"/>
            <a:endCxn id="5" idx="0"/>
          </p:cNvCxnSpPr>
          <p:nvPr/>
        </p:nvCxnSpPr>
        <p:spPr>
          <a:xfrm rot="5400000">
            <a:off x="1675499" y="1850924"/>
            <a:ext cx="529476" cy="942967"/>
          </a:xfrm>
          <a:prstGeom prst="bentConnector3">
            <a:avLst/>
          </a:prstGeom>
          <a:ln>
            <a:prstDash val="dash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肘形连接符 27"/>
          <p:cNvCxnSpPr>
            <a:stCxn id="4" idx="2"/>
            <a:endCxn id="8" idx="0"/>
          </p:cNvCxnSpPr>
          <p:nvPr/>
        </p:nvCxnSpPr>
        <p:spPr>
          <a:xfrm rot="16200000" flipH="1">
            <a:off x="2575608" y="1893780"/>
            <a:ext cx="529476" cy="857253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肘形连接符 30"/>
          <p:cNvCxnSpPr>
            <a:stCxn id="5" idx="2"/>
            <a:endCxn id="36" idx="0"/>
          </p:cNvCxnSpPr>
          <p:nvPr/>
        </p:nvCxnSpPr>
        <p:spPr>
          <a:xfrm rot="16200000" flipH="1">
            <a:off x="1646680" y="2915330"/>
            <a:ext cx="584938" cy="940793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肘形连接符 32"/>
          <p:cNvCxnSpPr>
            <a:stCxn id="8" idx="2"/>
            <a:endCxn id="36" idx="0"/>
          </p:cNvCxnSpPr>
          <p:nvPr/>
        </p:nvCxnSpPr>
        <p:spPr>
          <a:xfrm rot="5400000">
            <a:off x="2546791" y="2956013"/>
            <a:ext cx="584939" cy="859427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肘形连接符 34"/>
          <p:cNvCxnSpPr>
            <a:stCxn id="36" idx="2"/>
            <a:endCxn id="9" idx="0"/>
          </p:cNvCxnSpPr>
          <p:nvPr/>
        </p:nvCxnSpPr>
        <p:spPr>
          <a:xfrm rot="16200000" flipH="1">
            <a:off x="2211031" y="4346546"/>
            <a:ext cx="399205" cy="2175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流程图: 决策 35"/>
          <p:cNvSpPr/>
          <p:nvPr/>
        </p:nvSpPr>
        <p:spPr>
          <a:xfrm>
            <a:off x="1619368" y="3678196"/>
            <a:ext cx="1580355" cy="469836"/>
          </a:xfrm>
          <a:prstGeom prst="flowChartDecision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Add New Part</a:t>
            </a:r>
            <a:endParaRPr lang="zh-CN" altLang="en-US" sz="1100" dirty="0"/>
          </a:p>
        </p:txBody>
      </p:sp>
      <p:sp>
        <p:nvSpPr>
          <p:cNvPr id="40" name="流程图: 预定义过程 39"/>
          <p:cNvSpPr/>
          <p:nvPr/>
        </p:nvSpPr>
        <p:spPr>
          <a:xfrm>
            <a:off x="67160" y="3678195"/>
            <a:ext cx="1030120" cy="469836"/>
          </a:xfrm>
          <a:prstGeom prst="flowChartPredefinedProcess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FF0000"/>
                </a:solidFill>
              </a:rPr>
              <a:t>Add Part Process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cxnSp>
        <p:nvCxnSpPr>
          <p:cNvPr id="42" name="肘形连接符 41"/>
          <p:cNvCxnSpPr>
            <a:stCxn id="36" idx="1"/>
            <a:endCxn id="40" idx="3"/>
          </p:cNvCxnSpPr>
          <p:nvPr/>
        </p:nvCxnSpPr>
        <p:spPr>
          <a:xfrm rot="10800000">
            <a:off x="1097280" y="3913114"/>
            <a:ext cx="522088" cy="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肘形连接符 43"/>
          <p:cNvCxnSpPr>
            <a:stCxn id="40" idx="2"/>
            <a:endCxn id="9" idx="1"/>
          </p:cNvCxnSpPr>
          <p:nvPr/>
        </p:nvCxnSpPr>
        <p:spPr>
          <a:xfrm rot="16200000" flipH="1">
            <a:off x="831098" y="3899153"/>
            <a:ext cx="603083" cy="1100838"/>
          </a:xfrm>
          <a:prstGeom prst="bent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/>
        </p:nvSpPr>
        <p:spPr>
          <a:xfrm>
            <a:off x="7500137" y="1100129"/>
            <a:ext cx="2006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sp>
        <p:nvSpPr>
          <p:cNvPr id="47" name="流程图: 过程 46"/>
          <p:cNvSpPr/>
          <p:nvPr/>
        </p:nvSpPr>
        <p:spPr>
          <a:xfrm>
            <a:off x="7397129" y="1883799"/>
            <a:ext cx="2031686" cy="742950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APAP/PPAP/PPQP Task Assignment</a:t>
            </a:r>
            <a:endParaRPr lang="zh-CN" altLang="en-US" sz="1400" dirty="0"/>
          </a:p>
        </p:txBody>
      </p:sp>
      <p:sp>
        <p:nvSpPr>
          <p:cNvPr id="48" name="流程图: 预定义过程 47"/>
          <p:cNvSpPr/>
          <p:nvPr/>
        </p:nvSpPr>
        <p:spPr>
          <a:xfrm>
            <a:off x="4610018" y="3216527"/>
            <a:ext cx="2393793" cy="726828"/>
          </a:xfrm>
          <a:prstGeom prst="flowChartPredefinedProcess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rgbClr val="FF0000"/>
                </a:solidFill>
              </a:rPr>
              <a:t>APAP/PPAP/PPQP Task </a:t>
            </a:r>
            <a:r>
              <a:rPr lang="en-US" altLang="zh-CN" sz="1400" dirty="0" smtClean="0">
                <a:solidFill>
                  <a:srgbClr val="FF0000"/>
                </a:solidFill>
              </a:rPr>
              <a:t>Management Process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49" name="流程图: 过程 48"/>
          <p:cNvSpPr/>
          <p:nvPr/>
        </p:nvSpPr>
        <p:spPr>
          <a:xfrm>
            <a:off x="5076674" y="4444297"/>
            <a:ext cx="1457325" cy="478212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Upload PSW</a:t>
            </a:r>
            <a:endParaRPr lang="zh-CN" altLang="en-US" sz="1600" dirty="0"/>
          </a:p>
        </p:txBody>
      </p:sp>
      <p:sp>
        <p:nvSpPr>
          <p:cNvPr id="57" name="流程图: 预定义过程 56"/>
          <p:cNvSpPr/>
          <p:nvPr/>
        </p:nvSpPr>
        <p:spPr>
          <a:xfrm>
            <a:off x="9976952" y="1883799"/>
            <a:ext cx="1985295" cy="731627"/>
          </a:xfrm>
          <a:prstGeom prst="flowChartPredefinedProcess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rgbClr val="FF0000"/>
                </a:solidFill>
              </a:rPr>
              <a:t>APAP/PPAP/PPQP Task Maintenance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8" name="流程图: 过程 57"/>
          <p:cNvSpPr/>
          <p:nvPr/>
        </p:nvSpPr>
        <p:spPr>
          <a:xfrm>
            <a:off x="5082946" y="5601990"/>
            <a:ext cx="1457325" cy="478212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Tasks Check</a:t>
            </a:r>
            <a:endParaRPr lang="zh-CN" altLang="en-US" sz="1600" dirty="0"/>
          </a:p>
        </p:txBody>
      </p:sp>
      <p:sp>
        <p:nvSpPr>
          <p:cNvPr id="59" name="流程图: 终止 58"/>
          <p:cNvSpPr/>
          <p:nvPr/>
        </p:nvSpPr>
        <p:spPr>
          <a:xfrm>
            <a:off x="98146" y="5691078"/>
            <a:ext cx="1228725" cy="328613"/>
          </a:xfrm>
          <a:prstGeom prst="flowChartTerminator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End</a:t>
            </a:r>
            <a:endParaRPr lang="zh-CN" altLang="en-US" dirty="0"/>
          </a:p>
        </p:txBody>
      </p:sp>
      <p:sp>
        <p:nvSpPr>
          <p:cNvPr id="60" name="流程图: 过程 59"/>
          <p:cNvSpPr/>
          <p:nvPr/>
        </p:nvSpPr>
        <p:spPr>
          <a:xfrm>
            <a:off x="2391261" y="5601991"/>
            <a:ext cx="1457325" cy="478212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Project Close</a:t>
            </a:r>
            <a:endParaRPr lang="zh-CN" altLang="en-US" sz="1600" dirty="0"/>
          </a:p>
        </p:txBody>
      </p:sp>
      <p:cxnSp>
        <p:nvCxnSpPr>
          <p:cNvPr id="62" name="肘形连接符 61"/>
          <p:cNvCxnSpPr>
            <a:stCxn id="9" idx="3"/>
            <a:endCxn id="19" idx="1"/>
          </p:cNvCxnSpPr>
          <p:nvPr/>
        </p:nvCxnSpPr>
        <p:spPr>
          <a:xfrm flipV="1">
            <a:off x="3140383" y="1825896"/>
            <a:ext cx="1937868" cy="2925218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流程图: 过程 65"/>
          <p:cNvSpPr/>
          <p:nvPr/>
        </p:nvSpPr>
        <p:spPr>
          <a:xfrm>
            <a:off x="5085732" y="2320453"/>
            <a:ext cx="1457325" cy="379046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Task Publish</a:t>
            </a:r>
            <a:endParaRPr lang="zh-CN" altLang="en-US" sz="1600" dirty="0"/>
          </a:p>
        </p:txBody>
      </p:sp>
      <p:cxnSp>
        <p:nvCxnSpPr>
          <p:cNvPr id="68" name="肘形连接符 67"/>
          <p:cNvCxnSpPr>
            <a:stCxn id="19" idx="2"/>
            <a:endCxn id="66" idx="0"/>
          </p:cNvCxnSpPr>
          <p:nvPr/>
        </p:nvCxnSpPr>
        <p:spPr>
          <a:xfrm rot="16200000" flipH="1">
            <a:off x="5658137" y="2164195"/>
            <a:ext cx="305034" cy="748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肘形连接符 69"/>
          <p:cNvCxnSpPr>
            <a:stCxn id="66" idx="3"/>
            <a:endCxn id="47" idx="1"/>
          </p:cNvCxnSpPr>
          <p:nvPr/>
        </p:nvCxnSpPr>
        <p:spPr>
          <a:xfrm flipV="1">
            <a:off x="6543057" y="2255274"/>
            <a:ext cx="854072" cy="254702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肘形连接符 71"/>
          <p:cNvCxnSpPr>
            <a:stCxn id="47" idx="3"/>
            <a:endCxn id="57" idx="1"/>
          </p:cNvCxnSpPr>
          <p:nvPr/>
        </p:nvCxnSpPr>
        <p:spPr>
          <a:xfrm flipV="1">
            <a:off x="9428815" y="2249613"/>
            <a:ext cx="548137" cy="566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流程图: 过程 72"/>
          <p:cNvSpPr/>
          <p:nvPr/>
        </p:nvSpPr>
        <p:spPr>
          <a:xfrm>
            <a:off x="7397129" y="3207074"/>
            <a:ext cx="2031686" cy="742950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APAP/PPAP/PPQP </a:t>
            </a:r>
            <a:r>
              <a:rPr lang="en-US" altLang="zh-CN" sz="1400" dirty="0"/>
              <a:t>Task </a:t>
            </a:r>
            <a:r>
              <a:rPr lang="en-US" altLang="zh-CN" sz="1400" dirty="0" smtClean="0"/>
              <a:t>Assessment</a:t>
            </a:r>
            <a:endParaRPr lang="zh-CN" altLang="en-US" sz="1400" dirty="0"/>
          </a:p>
        </p:txBody>
      </p:sp>
      <p:cxnSp>
        <p:nvCxnSpPr>
          <p:cNvPr id="75" name="肘形连接符 74"/>
          <p:cNvCxnSpPr>
            <a:stCxn id="57" idx="2"/>
            <a:endCxn id="73" idx="3"/>
          </p:cNvCxnSpPr>
          <p:nvPr/>
        </p:nvCxnSpPr>
        <p:spPr>
          <a:xfrm rot="5400000">
            <a:off x="9717647" y="2326595"/>
            <a:ext cx="963123" cy="1540785"/>
          </a:xfrm>
          <a:prstGeom prst="bent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肘形连接符 76"/>
          <p:cNvCxnSpPr>
            <a:stCxn id="73" idx="1"/>
            <a:endCxn id="48" idx="3"/>
          </p:cNvCxnSpPr>
          <p:nvPr/>
        </p:nvCxnSpPr>
        <p:spPr>
          <a:xfrm rot="10800000" flipV="1">
            <a:off x="7003811" y="3578549"/>
            <a:ext cx="393318" cy="1392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肘形连接符 78"/>
          <p:cNvCxnSpPr>
            <a:stCxn id="48" idx="2"/>
            <a:endCxn id="49" idx="0"/>
          </p:cNvCxnSpPr>
          <p:nvPr/>
        </p:nvCxnSpPr>
        <p:spPr>
          <a:xfrm rot="5400000">
            <a:off x="5555655" y="4193037"/>
            <a:ext cx="500942" cy="1578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肘形连接符 80"/>
          <p:cNvCxnSpPr>
            <a:stCxn id="49" idx="2"/>
            <a:endCxn id="58" idx="0"/>
          </p:cNvCxnSpPr>
          <p:nvPr/>
        </p:nvCxnSpPr>
        <p:spPr>
          <a:xfrm rot="16200000" flipH="1">
            <a:off x="5468733" y="5259113"/>
            <a:ext cx="679481" cy="6272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肘形连接符 82"/>
          <p:cNvCxnSpPr>
            <a:stCxn id="58" idx="1"/>
            <a:endCxn id="60" idx="3"/>
          </p:cNvCxnSpPr>
          <p:nvPr/>
        </p:nvCxnSpPr>
        <p:spPr>
          <a:xfrm rot="10800000" flipV="1">
            <a:off x="3848586" y="5841095"/>
            <a:ext cx="1234360" cy="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肘形连接符 84"/>
          <p:cNvCxnSpPr>
            <a:stCxn id="60" idx="1"/>
            <a:endCxn id="59" idx="3"/>
          </p:cNvCxnSpPr>
          <p:nvPr/>
        </p:nvCxnSpPr>
        <p:spPr>
          <a:xfrm rot="10800000" flipV="1">
            <a:off x="1326871" y="5841097"/>
            <a:ext cx="1064390" cy="14288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531410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069004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773412" y="2103270"/>
            <a:ext cx="10415584" cy="2955763"/>
            <a:chOff x="761849" y="2052574"/>
            <a:chExt cx="10415584" cy="2955763"/>
          </a:xfrm>
        </p:grpSpPr>
        <p:grpSp>
          <p:nvGrpSpPr>
            <p:cNvPr id="179" name="组合 178"/>
            <p:cNvGrpSpPr/>
            <p:nvPr/>
          </p:nvGrpSpPr>
          <p:grpSpPr>
            <a:xfrm>
              <a:off x="761849" y="2052574"/>
              <a:ext cx="10415584" cy="2955763"/>
              <a:chOff x="2157413" y="1671639"/>
              <a:chExt cx="8043862" cy="2676120"/>
            </a:xfrm>
          </p:grpSpPr>
          <p:sp>
            <p:nvSpPr>
              <p:cNvPr id="188" name="流程图: 过程 187"/>
              <p:cNvSpPr/>
              <p:nvPr/>
            </p:nvSpPr>
            <p:spPr>
              <a:xfrm>
                <a:off x="2157413" y="1671639"/>
                <a:ext cx="8043862" cy="267612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流程图: 过程 18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PPAP Header Information</a:t>
                </a:r>
                <a:endParaRPr lang="zh-CN" altLang="en-US" sz="1400" dirty="0"/>
              </a:p>
            </p:txBody>
          </p:sp>
        </p:grpSp>
        <p:grpSp>
          <p:nvGrpSpPr>
            <p:cNvPr id="190" name="组合 189"/>
            <p:cNvGrpSpPr/>
            <p:nvPr/>
          </p:nvGrpSpPr>
          <p:grpSpPr>
            <a:xfrm>
              <a:off x="1057255" y="2575794"/>
              <a:ext cx="3549108" cy="261610"/>
              <a:chOff x="2701645" y="2713777"/>
              <a:chExt cx="3549108" cy="261610"/>
            </a:xfrm>
          </p:grpSpPr>
          <p:sp>
            <p:nvSpPr>
              <p:cNvPr id="191" name="流程图: 过程 19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PPAP -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Engine Fuel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Oil</a:t>
                </a:r>
                <a:r>
                  <a:rPr lang="zh-CN" altLang="en-US" sz="12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- 20180505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文本框 191"/>
              <p:cNvSpPr txBox="1"/>
              <p:nvPr/>
            </p:nvSpPr>
            <p:spPr>
              <a:xfrm>
                <a:off x="2701645" y="2713777"/>
                <a:ext cx="8835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Task Name :</a:t>
                </a:r>
                <a:endParaRPr lang="zh-CN" altLang="en-US" sz="1100" dirty="0"/>
              </a:p>
            </p:txBody>
          </p:sp>
        </p:grpSp>
        <p:sp>
          <p:nvSpPr>
            <p:cNvPr id="193" name="圆角矩形 192"/>
            <p:cNvSpPr/>
            <p:nvPr/>
          </p:nvSpPr>
          <p:spPr>
            <a:xfrm>
              <a:off x="4947208" y="451033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  <p:grpSp>
          <p:nvGrpSpPr>
            <p:cNvPr id="194" name="组合 193"/>
            <p:cNvGrpSpPr/>
            <p:nvPr/>
          </p:nvGrpSpPr>
          <p:grpSpPr>
            <a:xfrm>
              <a:off x="6289163" y="2570538"/>
              <a:ext cx="3669123" cy="261610"/>
              <a:chOff x="2581630" y="2713777"/>
              <a:chExt cx="3669123" cy="261610"/>
            </a:xfrm>
          </p:grpSpPr>
          <p:sp>
            <p:nvSpPr>
              <p:cNvPr id="195" name="流程图: 过程 194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Part Number 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6" name="文本框 195"/>
              <p:cNvSpPr txBox="1"/>
              <p:nvPr/>
            </p:nvSpPr>
            <p:spPr>
              <a:xfrm>
                <a:off x="2581630" y="2713777"/>
                <a:ext cx="99418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Number :</a:t>
                </a:r>
                <a:endParaRPr lang="zh-CN" altLang="en-US" sz="1100" dirty="0"/>
              </a:p>
            </p:txBody>
          </p:sp>
        </p:grpSp>
        <p:grpSp>
          <p:nvGrpSpPr>
            <p:cNvPr id="197" name="组合 196"/>
            <p:cNvGrpSpPr/>
            <p:nvPr/>
          </p:nvGrpSpPr>
          <p:grpSpPr>
            <a:xfrm>
              <a:off x="851512" y="3086600"/>
              <a:ext cx="3754851" cy="261610"/>
              <a:chOff x="2495902" y="2713777"/>
              <a:chExt cx="3754851" cy="261610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Part Changed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9" name="文本框 198"/>
              <p:cNvSpPr txBox="1"/>
              <p:nvPr/>
            </p:nvSpPr>
            <p:spPr>
              <a:xfrm>
                <a:off x="2495902" y="2713777"/>
                <a:ext cx="107753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Deliver Reason:</a:t>
                </a:r>
                <a:endParaRPr lang="zh-CN" altLang="en-US" sz="1100" dirty="0"/>
              </a:p>
            </p:txBody>
          </p:sp>
        </p:grpSp>
        <p:grpSp>
          <p:nvGrpSpPr>
            <p:cNvPr id="200" name="组合 199"/>
            <p:cNvGrpSpPr/>
            <p:nvPr/>
          </p:nvGrpSpPr>
          <p:grpSpPr>
            <a:xfrm>
              <a:off x="6270209" y="3042698"/>
              <a:ext cx="3711986" cy="430887"/>
              <a:chOff x="2538767" y="2656624"/>
              <a:chExt cx="3711986" cy="430887"/>
            </a:xfrm>
          </p:grpSpPr>
          <p:sp>
            <p:nvSpPr>
              <p:cNvPr id="201" name="流程图: 过程 20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Previously Part Number 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2538767" y="2656624"/>
                <a:ext cx="98296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Previously Part Number :</a:t>
                </a:r>
                <a:endParaRPr lang="zh-CN" altLang="en-US" sz="1100" dirty="0"/>
              </a:p>
            </p:txBody>
          </p:sp>
        </p:grpSp>
        <p:grpSp>
          <p:nvGrpSpPr>
            <p:cNvPr id="203" name="组合 202"/>
            <p:cNvGrpSpPr/>
            <p:nvPr/>
          </p:nvGrpSpPr>
          <p:grpSpPr>
            <a:xfrm>
              <a:off x="1051544" y="3715339"/>
              <a:ext cx="3554819" cy="261610"/>
              <a:chOff x="2695934" y="2713777"/>
              <a:chExt cx="3554819" cy="261610"/>
            </a:xfrm>
          </p:grpSpPr>
          <p:sp>
            <p:nvSpPr>
              <p:cNvPr id="204" name="流程图: 过程 203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5" name="文本框 204"/>
              <p:cNvSpPr txBox="1"/>
              <p:nvPr/>
            </p:nvSpPr>
            <p:spPr>
              <a:xfrm>
                <a:off x="2695934" y="2713777"/>
                <a:ext cx="8499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Level:</a:t>
                </a:r>
                <a:endParaRPr lang="zh-CN" altLang="en-US" sz="1100" dirty="0"/>
              </a:p>
            </p:txBody>
          </p:sp>
        </p:grpSp>
        <p:sp>
          <p:nvSpPr>
            <p:cNvPr id="206" name="十字形 205"/>
            <p:cNvSpPr/>
            <p:nvPr/>
          </p:nvSpPr>
          <p:spPr>
            <a:xfrm rot="18798906">
              <a:off x="10906330" y="2141483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8080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 Information</a:t>
              </a:r>
              <a:endParaRPr lang="zh-CN" altLang="en-US" sz="1400" dirty="0"/>
            </a:p>
          </p:txBody>
        </p:sp>
      </p:grpSp>
      <p:grpSp>
        <p:nvGrpSpPr>
          <p:cNvPr id="181" name="组合 180"/>
          <p:cNvGrpSpPr/>
          <p:nvPr/>
        </p:nvGrpSpPr>
        <p:grpSpPr>
          <a:xfrm>
            <a:off x="733796" y="4860425"/>
            <a:ext cx="3657227" cy="261610"/>
            <a:chOff x="3565697" y="2714647"/>
            <a:chExt cx="3657227" cy="261610"/>
          </a:xfrm>
        </p:grpSpPr>
        <p:sp>
          <p:nvSpPr>
            <p:cNvPr id="182" name="流程图: 过程 181"/>
            <p:cNvSpPr/>
            <p:nvPr/>
          </p:nvSpPr>
          <p:spPr>
            <a:xfrm>
              <a:off x="4430310" y="2731466"/>
              <a:ext cx="2792614" cy="190792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PSW file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83" name="文本框 182"/>
            <p:cNvSpPr txBox="1"/>
            <p:nvPr/>
          </p:nvSpPr>
          <p:spPr>
            <a:xfrm>
              <a:off x="3565697" y="2714647"/>
              <a:ext cx="89546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PSW File :</a:t>
              </a:r>
              <a:endParaRPr lang="zh-CN" altLang="en-US" sz="1100" dirty="0"/>
            </a:p>
          </p:txBody>
        </p:sp>
      </p:grpSp>
      <p:sp>
        <p:nvSpPr>
          <p:cNvPr id="184" name="圆角矩形 183"/>
          <p:cNvSpPr/>
          <p:nvPr/>
        </p:nvSpPr>
        <p:spPr>
          <a:xfrm>
            <a:off x="1575611" y="5197772"/>
            <a:ext cx="860271" cy="21284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Upload</a:t>
            </a:r>
            <a:endParaRPr lang="zh-CN" altLang="en-US" sz="1400" dirty="0"/>
          </a:p>
        </p:txBody>
      </p: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6863497" y="60043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7" name="圆角矩形 186"/>
          <p:cNvSpPr/>
          <p:nvPr/>
        </p:nvSpPr>
        <p:spPr>
          <a:xfrm>
            <a:off x="5090853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9" name="组合 178"/>
          <p:cNvGrpSpPr/>
          <p:nvPr/>
        </p:nvGrpSpPr>
        <p:grpSpPr>
          <a:xfrm>
            <a:off x="1165344" y="2536158"/>
            <a:ext cx="10415584" cy="2955763"/>
            <a:chOff x="2157413" y="1671639"/>
            <a:chExt cx="8043862" cy="2676120"/>
          </a:xfrm>
        </p:grpSpPr>
        <p:sp>
          <p:nvSpPr>
            <p:cNvPr id="188" name="流程图: 过程 187"/>
            <p:cNvSpPr/>
            <p:nvPr/>
          </p:nvSpPr>
          <p:spPr>
            <a:xfrm>
              <a:off x="2157413" y="1671639"/>
              <a:ext cx="8043862" cy="2676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流程图: 过程 188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PPAP Header Information</a:t>
              </a:r>
              <a:endParaRPr lang="zh-CN" altLang="en-US" sz="14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1460750" y="3059378"/>
            <a:ext cx="3549108" cy="261610"/>
            <a:chOff x="2701645" y="2713777"/>
            <a:chExt cx="3549108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350703" y="499391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194" name="组合 193"/>
          <p:cNvGrpSpPr/>
          <p:nvPr/>
        </p:nvGrpSpPr>
        <p:grpSpPr>
          <a:xfrm>
            <a:off x="6692658" y="3054122"/>
            <a:ext cx="3669123" cy="261610"/>
            <a:chOff x="2581630" y="2713777"/>
            <a:chExt cx="3669123" cy="261610"/>
          </a:xfrm>
        </p:grpSpPr>
        <p:sp>
          <p:nvSpPr>
            <p:cNvPr id="195" name="流程图: 过程 194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6" name="文本框 195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grpSp>
        <p:nvGrpSpPr>
          <p:cNvPr id="197" name="组合 196"/>
          <p:cNvGrpSpPr/>
          <p:nvPr/>
        </p:nvGrpSpPr>
        <p:grpSpPr>
          <a:xfrm>
            <a:off x="1255007" y="3570184"/>
            <a:ext cx="3754851" cy="261610"/>
            <a:chOff x="2495902" y="2713777"/>
            <a:chExt cx="3754851" cy="261610"/>
          </a:xfrm>
        </p:grpSpPr>
        <p:sp>
          <p:nvSpPr>
            <p:cNvPr id="198" name="流程图: 过程 197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Part Changed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99" name="文本框 198"/>
            <p:cNvSpPr txBox="1"/>
            <p:nvPr/>
          </p:nvSpPr>
          <p:spPr>
            <a:xfrm>
              <a:off x="2495902" y="2713777"/>
              <a:ext cx="10775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Reason:</a:t>
              </a:r>
              <a:endParaRPr lang="zh-CN" altLang="en-US" sz="1100" dirty="0"/>
            </a:p>
          </p:txBody>
        </p:sp>
      </p:grpSp>
      <p:grpSp>
        <p:nvGrpSpPr>
          <p:cNvPr id="200" name="组合 199"/>
          <p:cNvGrpSpPr/>
          <p:nvPr/>
        </p:nvGrpSpPr>
        <p:grpSpPr>
          <a:xfrm>
            <a:off x="6673704" y="3526282"/>
            <a:ext cx="3711986" cy="430887"/>
            <a:chOff x="2538767" y="2656624"/>
            <a:chExt cx="3711986" cy="430887"/>
          </a:xfrm>
        </p:grpSpPr>
        <p:sp>
          <p:nvSpPr>
            <p:cNvPr id="201" name="流程图: 过程 20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Previously Part Number 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2538767" y="2656624"/>
              <a:ext cx="98296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Previously Part Number :</a:t>
              </a:r>
              <a:endParaRPr lang="zh-CN" altLang="en-US" sz="1100" dirty="0"/>
            </a:p>
          </p:txBody>
        </p:sp>
      </p:grpSp>
      <p:grpSp>
        <p:nvGrpSpPr>
          <p:cNvPr id="203" name="组合 202"/>
          <p:cNvGrpSpPr/>
          <p:nvPr/>
        </p:nvGrpSpPr>
        <p:grpSpPr>
          <a:xfrm>
            <a:off x="1455039" y="4198923"/>
            <a:ext cx="3554819" cy="261610"/>
            <a:chOff x="2695934" y="2713777"/>
            <a:chExt cx="355481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2695934" y="2713777"/>
              <a:ext cx="8499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Level:</a:t>
              </a:r>
              <a:endParaRPr lang="zh-CN" altLang="en-US" sz="1100" dirty="0"/>
            </a:p>
          </p:txBody>
        </p:sp>
      </p:grpSp>
      <p:sp>
        <p:nvSpPr>
          <p:cNvPr id="206" name="十字形 205"/>
          <p:cNvSpPr/>
          <p:nvPr/>
        </p:nvSpPr>
        <p:spPr>
          <a:xfrm rot="18798906">
            <a:off x="11309825" y="262506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7" name="组合 206"/>
          <p:cNvGrpSpPr/>
          <p:nvPr/>
        </p:nvGrpSpPr>
        <p:grpSpPr>
          <a:xfrm>
            <a:off x="724742" y="1421674"/>
            <a:ext cx="11153821" cy="5017228"/>
            <a:chOff x="2151967" y="1675375"/>
            <a:chExt cx="8452386" cy="3964390"/>
          </a:xfrm>
        </p:grpSpPr>
        <p:sp>
          <p:nvSpPr>
            <p:cNvPr id="208" name="流程图: 过程 207"/>
            <p:cNvSpPr/>
            <p:nvPr/>
          </p:nvSpPr>
          <p:spPr>
            <a:xfrm>
              <a:off x="2151967" y="1819314"/>
              <a:ext cx="8446940" cy="38204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9" name="流程图: 过程 208"/>
            <p:cNvSpPr/>
            <p:nvPr/>
          </p:nvSpPr>
          <p:spPr>
            <a:xfrm>
              <a:off x="2157413" y="1675375"/>
              <a:ext cx="8446940" cy="221361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PPAP History Information</a:t>
              </a:r>
              <a:endParaRPr lang="zh-CN" altLang="en-US" sz="1400" dirty="0"/>
            </a:p>
          </p:txBody>
        </p:sp>
      </p:grpSp>
      <p:sp>
        <p:nvSpPr>
          <p:cNvPr id="210" name="十字形 209"/>
          <p:cNvSpPr/>
          <p:nvPr/>
        </p:nvSpPr>
        <p:spPr>
          <a:xfrm rot="18798906">
            <a:off x="11661339" y="150485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1" name="组合 210"/>
          <p:cNvGrpSpPr/>
          <p:nvPr/>
        </p:nvGrpSpPr>
        <p:grpSpPr>
          <a:xfrm>
            <a:off x="1031464" y="1921665"/>
            <a:ext cx="3669123" cy="261610"/>
            <a:chOff x="2581630" y="2713777"/>
            <a:chExt cx="3669123" cy="261610"/>
          </a:xfrm>
        </p:grpSpPr>
        <p:sp>
          <p:nvSpPr>
            <p:cNvPr id="212" name="流程图: 过程 211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3" name="文本框 212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6403958"/>
              </p:ext>
            </p:extLst>
          </p:nvPr>
        </p:nvGraphicFramePr>
        <p:xfrm>
          <a:off x="945177" y="2711449"/>
          <a:ext cx="10717597" cy="32879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41598">
                  <a:extLst>
                    <a:ext uri="{9D8B030D-6E8A-4147-A177-3AD203B41FA5}">
                      <a16:colId xmlns:a16="http://schemas.microsoft.com/office/drawing/2014/main" val="2961631754"/>
                    </a:ext>
                  </a:extLst>
                </a:gridCol>
                <a:gridCol w="3956724">
                  <a:extLst>
                    <a:ext uri="{9D8B030D-6E8A-4147-A177-3AD203B41FA5}">
                      <a16:colId xmlns:a16="http://schemas.microsoft.com/office/drawing/2014/main" val="2242262223"/>
                    </a:ext>
                  </a:extLst>
                </a:gridCol>
                <a:gridCol w="803710">
                  <a:extLst>
                    <a:ext uri="{9D8B030D-6E8A-4147-A177-3AD203B41FA5}">
                      <a16:colId xmlns:a16="http://schemas.microsoft.com/office/drawing/2014/main" val="1545811187"/>
                    </a:ext>
                  </a:extLst>
                </a:gridCol>
                <a:gridCol w="892029">
                  <a:extLst>
                    <a:ext uri="{9D8B030D-6E8A-4147-A177-3AD203B41FA5}">
                      <a16:colId xmlns:a16="http://schemas.microsoft.com/office/drawing/2014/main" val="503186957"/>
                    </a:ext>
                  </a:extLst>
                </a:gridCol>
                <a:gridCol w="803710">
                  <a:extLst>
                    <a:ext uri="{9D8B030D-6E8A-4147-A177-3AD203B41FA5}">
                      <a16:colId xmlns:a16="http://schemas.microsoft.com/office/drawing/2014/main" val="1781167400"/>
                    </a:ext>
                  </a:extLst>
                </a:gridCol>
                <a:gridCol w="839037">
                  <a:extLst>
                    <a:ext uri="{9D8B030D-6E8A-4147-A177-3AD203B41FA5}">
                      <a16:colId xmlns:a16="http://schemas.microsoft.com/office/drawing/2014/main" val="849362060"/>
                    </a:ext>
                  </a:extLst>
                </a:gridCol>
                <a:gridCol w="655773">
                  <a:extLst>
                    <a:ext uri="{9D8B030D-6E8A-4147-A177-3AD203B41FA5}">
                      <a16:colId xmlns:a16="http://schemas.microsoft.com/office/drawing/2014/main" val="3084485646"/>
                    </a:ext>
                  </a:extLst>
                </a:gridCol>
                <a:gridCol w="618238">
                  <a:extLst>
                    <a:ext uri="{9D8B030D-6E8A-4147-A177-3AD203B41FA5}">
                      <a16:colId xmlns:a16="http://schemas.microsoft.com/office/drawing/2014/main" val="3726550534"/>
                    </a:ext>
                  </a:extLst>
                </a:gridCol>
                <a:gridCol w="839037">
                  <a:extLst>
                    <a:ext uri="{9D8B030D-6E8A-4147-A177-3AD203B41FA5}">
                      <a16:colId xmlns:a16="http://schemas.microsoft.com/office/drawing/2014/main" val="2357400489"/>
                    </a:ext>
                  </a:extLst>
                </a:gridCol>
                <a:gridCol w="867741">
                  <a:extLst>
                    <a:ext uri="{9D8B030D-6E8A-4147-A177-3AD203B41FA5}">
                      <a16:colId xmlns:a16="http://schemas.microsoft.com/office/drawing/2014/main" val="4073089856"/>
                    </a:ext>
                  </a:extLst>
                </a:gridCol>
              </a:tblGrid>
              <a:tr h="5328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Task item 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要求日期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是否需要提交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不要提交原因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状态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未提交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审核通过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审核未通过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参考模板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操作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批准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递交时间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完成日期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5724124"/>
                  </a:ext>
                </a:extLst>
              </a:tr>
              <a:tr h="1814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Design Records of Saleable Product</a:t>
                      </a:r>
                      <a:r>
                        <a:rPr lang="zh-CN" altLang="en-US" sz="800" u="none" strike="noStrike">
                          <a:effectLst/>
                        </a:rPr>
                        <a:t>产品设计记录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16853629"/>
                  </a:ext>
                </a:extLst>
              </a:tr>
              <a:tr h="29478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1.a;YANFENG VISTEON Released Engineering Specification / Drawings</a:t>
                      </a:r>
                      <a:r>
                        <a:rPr lang="zh-CN" altLang="en-US" sz="800" u="none" strike="noStrike">
                          <a:effectLst/>
                        </a:rPr>
                        <a:t>延锋伟世通释放的工程规范</a:t>
                      </a:r>
                      <a:r>
                        <a:rPr lang="en-US" altLang="zh-CN" sz="800" u="none" strike="noStrike">
                          <a:effectLst/>
                        </a:rPr>
                        <a:t>/</a:t>
                      </a:r>
                      <a:r>
                        <a:rPr lang="zh-CN" altLang="en-US" sz="800" u="none" strike="noStrike">
                          <a:effectLst/>
                        </a:rPr>
                        <a:t>图纸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28727065"/>
                  </a:ext>
                </a:extLst>
              </a:tr>
              <a:tr h="3798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1.b;Special Characteristics list (YANFENG VISTEON Critical VC &amp; YANFENG VISTEON Significant VS)</a:t>
                      </a:r>
                      <a:r>
                        <a:rPr lang="zh-CN" altLang="en-US" sz="800" u="none" strike="noStrike">
                          <a:effectLst/>
                        </a:rPr>
                        <a:t>特殊特性清单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延锋伟世通指定的关键特性</a:t>
                      </a:r>
                      <a:r>
                        <a:rPr lang="en-US" altLang="zh-CN" sz="800" u="none" strike="noStrike">
                          <a:effectLst/>
                        </a:rPr>
                        <a:t>&amp;</a:t>
                      </a:r>
                      <a:r>
                        <a:rPr lang="zh-CN" altLang="en-US" sz="800" u="none" strike="noStrike">
                          <a:effectLst/>
                        </a:rPr>
                        <a:t>重要特性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9587946"/>
                  </a:ext>
                </a:extLst>
              </a:tr>
              <a:tr h="24376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2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Approved Engineering Change Documents if applicable工程更改批准文件--如果适用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47336991"/>
                  </a:ext>
                </a:extLst>
              </a:tr>
              <a:tr h="2607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3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Customer Engineering approval, if required</a:t>
                      </a:r>
                      <a:r>
                        <a:rPr lang="zh-CN" altLang="en-US" sz="800" u="none" strike="noStrike">
                          <a:effectLst/>
                        </a:rPr>
                        <a:t>顾客工程批准</a:t>
                      </a:r>
                      <a:r>
                        <a:rPr lang="en-US" altLang="zh-CN" sz="800" u="none" strike="noStrike">
                          <a:effectLst/>
                        </a:rPr>
                        <a:t>--</a:t>
                      </a:r>
                      <a:r>
                        <a:rPr lang="zh-CN" altLang="en-US" sz="800" u="none" strike="noStrike">
                          <a:effectLst/>
                        </a:rPr>
                        <a:t>如果适用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21568807"/>
                  </a:ext>
                </a:extLst>
              </a:tr>
              <a:tr h="28344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3.a;Product Engineering Approval (ESER)</a:t>
                      </a:r>
                      <a:r>
                        <a:rPr lang="zh-CN" altLang="en-US" sz="800" u="none" strike="noStrike">
                          <a:effectLst/>
                        </a:rPr>
                        <a:t>产品工程批准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工程样品批准报告</a:t>
                      </a:r>
                      <a:r>
                        <a:rPr lang="en-US" altLang="zh-CN" sz="800" u="none" strike="noStrike">
                          <a:effectLst/>
                        </a:rPr>
                        <a:t>)  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3698239"/>
                  </a:ext>
                </a:extLst>
              </a:tr>
              <a:tr h="27777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3.b;Engineering Test Results (ES, Electronic Component) </a:t>
                      </a:r>
                      <a:r>
                        <a:rPr lang="zh-CN" altLang="en-US" sz="800" u="none" strike="noStrike">
                          <a:effectLst/>
                        </a:rPr>
                        <a:t>工程测试结果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工程规范，电子零部件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70106512"/>
                  </a:ext>
                </a:extLst>
              </a:tr>
              <a:tr h="379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4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Design FMEA, only if supplier is design responsible</a:t>
                      </a:r>
                      <a:r>
                        <a:rPr lang="zh-CN" altLang="en-US" sz="800" u="none" strike="noStrike" dirty="0">
                          <a:effectLst/>
                        </a:rPr>
                        <a:t>设计</a:t>
                      </a:r>
                      <a:r>
                        <a:rPr lang="en-US" sz="800" u="none" strike="noStrike" dirty="0">
                          <a:effectLst/>
                        </a:rPr>
                        <a:t>FMEA，</a:t>
                      </a:r>
                      <a:r>
                        <a:rPr lang="zh-CN" altLang="en-US" sz="800" u="none" strike="noStrike" dirty="0">
                          <a:effectLst/>
                        </a:rPr>
                        <a:t>如供应商承担设计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18777672"/>
                  </a:ext>
                </a:extLst>
              </a:tr>
              <a:tr h="1360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5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Flow Diagrams </a:t>
                      </a:r>
                      <a:r>
                        <a:rPr lang="zh-CN" altLang="en-US" sz="800" u="none" strike="noStrike">
                          <a:effectLst/>
                        </a:rPr>
                        <a:t>过程流程图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74295022"/>
                  </a:ext>
                </a:extLst>
              </a:tr>
              <a:tr h="3174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6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FMEA - in accordance with AIAG manual, current edition</a:t>
                      </a:r>
                      <a:r>
                        <a:rPr lang="zh-CN" altLang="en-US" sz="800" u="none" strike="noStrike">
                          <a:effectLst/>
                        </a:rPr>
                        <a:t>过程</a:t>
                      </a:r>
                      <a:r>
                        <a:rPr lang="en-US" sz="800" u="none" strike="noStrike">
                          <a:effectLst/>
                        </a:rPr>
                        <a:t>FMEA--</a:t>
                      </a:r>
                      <a:r>
                        <a:rPr lang="zh-CN" altLang="en-US" sz="800" u="none" strike="noStrike">
                          <a:effectLst/>
                        </a:rPr>
                        <a:t>依据</a:t>
                      </a:r>
                      <a:r>
                        <a:rPr lang="en-US" sz="800" u="none" strike="noStrike">
                          <a:effectLst/>
                        </a:rPr>
                        <a:t>AIAG</a:t>
                      </a:r>
                      <a:r>
                        <a:rPr lang="zh-CN" altLang="en-US" sz="800" u="none" strike="noStrike">
                          <a:effectLst/>
                        </a:rPr>
                        <a:t>手册现行版本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93391654"/>
                  </a:ext>
                </a:extLst>
              </a:tr>
            </a:tbl>
          </a:graphicData>
        </a:graphic>
      </p:graphicFrame>
      <p:sp>
        <p:nvSpPr>
          <p:cNvPr id="14" name="文本框 13"/>
          <p:cNvSpPr txBox="1"/>
          <p:nvPr/>
        </p:nvSpPr>
        <p:spPr>
          <a:xfrm>
            <a:off x="869712" y="2389373"/>
            <a:ext cx="12666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 Information :</a:t>
            </a:r>
            <a:endParaRPr lang="zh-CN" altLang="en-US" sz="1100" dirty="0"/>
          </a:p>
        </p:txBody>
      </p:sp>
      <p:sp>
        <p:nvSpPr>
          <p:cNvPr id="214" name="圆角矩形 213"/>
          <p:cNvSpPr/>
          <p:nvPr/>
        </p:nvSpPr>
        <p:spPr>
          <a:xfrm>
            <a:off x="5458603" y="6090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215" name="组合 214"/>
          <p:cNvGrpSpPr/>
          <p:nvPr/>
        </p:nvGrpSpPr>
        <p:grpSpPr>
          <a:xfrm>
            <a:off x="11626824" y="2706489"/>
            <a:ext cx="174195" cy="3271226"/>
            <a:chOff x="11444285" y="2538032"/>
            <a:chExt cx="285536" cy="2117483"/>
          </a:xfrm>
        </p:grpSpPr>
        <p:sp>
          <p:nvSpPr>
            <p:cNvPr id="216" name="流程图: 过程 215"/>
            <p:cNvSpPr/>
            <p:nvPr/>
          </p:nvSpPr>
          <p:spPr>
            <a:xfrm>
              <a:off x="11444285" y="2538032"/>
              <a:ext cx="285536" cy="21174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485569" y="2776485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492941" y="4575470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477308" y="255144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95437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4534506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2103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4612734" y="411071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9099068"/>
              </p:ext>
            </p:extLst>
          </p:nvPr>
        </p:nvGraphicFramePr>
        <p:xfrm>
          <a:off x="4693606" y="4366582"/>
          <a:ext cx="5924772" cy="105559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81141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3168707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974924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</a:t>
                      </a:r>
                      <a:r>
                        <a:rPr lang="en-US" altLang="zh-CN" sz="1000" u="sng" baseline="0" dirty="0" smtClean="0"/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3820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圆角矩形 4"/>
          <p:cNvSpPr/>
          <p:nvPr/>
        </p:nvSpPr>
        <p:spPr>
          <a:xfrm>
            <a:off x="9209088" y="441396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28304" y="3649720"/>
            <a:ext cx="2458106" cy="261610"/>
            <a:chOff x="3412043" y="3662744"/>
            <a:chExt cx="2458106" cy="261610"/>
          </a:xfrm>
        </p:grpSpPr>
        <p:grpSp>
          <p:nvGrpSpPr>
            <p:cNvPr id="159" name="组合 158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1" name="流程图: 过程 160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0" name="流程图: 合并 159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45872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Open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9017778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4969015"/>
            <a:ext cx="9651604" cy="239527"/>
          </a:xfrm>
          <a:prstGeom prst="rect">
            <a:avLst/>
          </a:prstGeom>
          <a:solidFill>
            <a:srgbClr val="F2F2F2">
              <a:alpha val="6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Double click the PPAP task for Editing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32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1177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8118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8118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8118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8118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8118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8118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2033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1371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6151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7516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1390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8435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0836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0979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16744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8516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18559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0903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4627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550406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30214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174" name="流程图: 合并 173"/>
          <p:cNvSpPr/>
          <p:nvPr/>
        </p:nvSpPr>
        <p:spPr>
          <a:xfrm>
            <a:off x="5759754" y="2519259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7" name="组合 176"/>
          <p:cNvGrpSpPr/>
          <p:nvPr/>
        </p:nvGrpSpPr>
        <p:grpSpPr>
          <a:xfrm>
            <a:off x="569309" y="2754933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182" name="流程图: 合并 181"/>
          <p:cNvSpPr/>
          <p:nvPr/>
        </p:nvSpPr>
        <p:spPr>
          <a:xfrm>
            <a:off x="2968520" y="2857750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5" name="组合 184"/>
          <p:cNvGrpSpPr/>
          <p:nvPr/>
        </p:nvGrpSpPr>
        <p:grpSpPr>
          <a:xfrm>
            <a:off x="6060873" y="277560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190" name="流程图: 合并 189"/>
          <p:cNvSpPr/>
          <p:nvPr/>
        </p:nvSpPr>
        <p:spPr>
          <a:xfrm>
            <a:off x="8528879" y="2860852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0" name="组合 209"/>
          <p:cNvGrpSpPr/>
          <p:nvPr/>
        </p:nvGrpSpPr>
        <p:grpSpPr>
          <a:xfrm>
            <a:off x="6213273" y="2331231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215" name="流程图: 合并 214"/>
          <p:cNvSpPr/>
          <p:nvPr/>
        </p:nvSpPr>
        <p:spPr>
          <a:xfrm>
            <a:off x="8507709" y="2538823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8" name="组合 217"/>
          <p:cNvGrpSpPr/>
          <p:nvPr/>
        </p:nvGrpSpPr>
        <p:grpSpPr>
          <a:xfrm>
            <a:off x="3359364" y="2726634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412325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0664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3" name="圆角矩形 272"/>
          <p:cNvSpPr/>
          <p:nvPr/>
        </p:nvSpPr>
        <p:spPr>
          <a:xfrm>
            <a:off x="757834" y="38717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274" name="圆角矩形 273"/>
          <p:cNvSpPr/>
          <p:nvPr/>
        </p:nvSpPr>
        <p:spPr>
          <a:xfrm>
            <a:off x="2006167" y="38717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275" name="圆角矩形 274"/>
          <p:cNvSpPr/>
          <p:nvPr/>
        </p:nvSpPr>
        <p:spPr>
          <a:xfrm>
            <a:off x="36382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45599" y="2743599"/>
            <a:ext cx="2321581" cy="261610"/>
            <a:chOff x="3672776" y="2713777"/>
            <a:chExt cx="232158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7277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62" name="流程图: 合并 161"/>
          <p:cNvSpPr/>
          <p:nvPr/>
        </p:nvSpPr>
        <p:spPr>
          <a:xfrm>
            <a:off x="11354314" y="2836418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9110994"/>
              </p:ext>
            </p:extLst>
          </p:nvPr>
        </p:nvGraphicFramePr>
        <p:xfrm>
          <a:off x="768210" y="415223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2403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738438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66" name="圆角矩形 165"/>
          <p:cNvSpPr/>
          <p:nvPr/>
        </p:nvSpPr>
        <p:spPr>
          <a:xfrm>
            <a:off x="3707299" y="44569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7" name="圆角矩形 166"/>
          <p:cNvSpPr/>
          <p:nvPr/>
        </p:nvSpPr>
        <p:spPr>
          <a:xfrm>
            <a:off x="3707299" y="471904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2" name="圆角矩形 201"/>
          <p:cNvSpPr/>
          <p:nvPr/>
        </p:nvSpPr>
        <p:spPr>
          <a:xfrm>
            <a:off x="3707299" y="498567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7" name="矩形 206"/>
          <p:cNvSpPr/>
          <p:nvPr/>
        </p:nvSpPr>
        <p:spPr>
          <a:xfrm>
            <a:off x="888151" y="423377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888151" y="475576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888151" y="501753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888151" y="4502555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圆角矩形 231"/>
          <p:cNvSpPr/>
          <p:nvPr/>
        </p:nvSpPr>
        <p:spPr>
          <a:xfrm>
            <a:off x="7392624" y="446631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3" name="圆角矩形 232"/>
          <p:cNvSpPr/>
          <p:nvPr/>
        </p:nvSpPr>
        <p:spPr>
          <a:xfrm>
            <a:off x="7392624" y="472341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4" name="圆角矩形 233"/>
          <p:cNvSpPr/>
          <p:nvPr/>
        </p:nvSpPr>
        <p:spPr>
          <a:xfrm>
            <a:off x="7392624" y="498083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5" name="圆角矩形 234"/>
          <p:cNvSpPr/>
          <p:nvPr/>
        </p:nvSpPr>
        <p:spPr>
          <a:xfrm>
            <a:off x="3707299" y="5228942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36" name="圆角矩形 235"/>
          <p:cNvSpPr/>
          <p:nvPr/>
        </p:nvSpPr>
        <p:spPr>
          <a:xfrm>
            <a:off x="7392624" y="523824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7" name="矩形 236"/>
          <p:cNvSpPr/>
          <p:nvPr/>
        </p:nvSpPr>
        <p:spPr>
          <a:xfrm>
            <a:off x="888151" y="526080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801160" y="3061317"/>
            <a:ext cx="2283481" cy="261610"/>
            <a:chOff x="3710876" y="2713777"/>
            <a:chExt cx="2283481" cy="261610"/>
          </a:xfrm>
        </p:grpSpPr>
        <p:sp>
          <p:nvSpPr>
            <p:cNvPr id="239" name="流程图: 过程 23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0" name="文本框 239"/>
            <p:cNvSpPr txBox="1"/>
            <p:nvPr/>
          </p:nvSpPr>
          <p:spPr>
            <a:xfrm>
              <a:off x="37108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3265387" y="3060398"/>
            <a:ext cx="2600981" cy="261610"/>
            <a:chOff x="3393376" y="2713777"/>
            <a:chExt cx="2600981" cy="261610"/>
          </a:xfrm>
        </p:grpSpPr>
        <p:sp>
          <p:nvSpPr>
            <p:cNvPr id="242" name="流程图: 过程 24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3" name="文本框 242"/>
            <p:cNvSpPr txBox="1"/>
            <p:nvPr/>
          </p:nvSpPr>
          <p:spPr>
            <a:xfrm>
              <a:off x="3393376" y="2713777"/>
              <a:ext cx="102143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User :</a:t>
              </a:r>
              <a:endParaRPr lang="zh-CN" altLang="en-US" sz="1100" dirty="0"/>
            </a:p>
          </p:txBody>
        </p:sp>
      </p:grpSp>
      <p:sp>
        <p:nvSpPr>
          <p:cNvPr id="244" name="流程图: 合并 243"/>
          <p:cNvSpPr/>
          <p:nvPr/>
        </p:nvSpPr>
        <p:spPr>
          <a:xfrm>
            <a:off x="293545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流程图: 合并 244"/>
          <p:cNvSpPr/>
          <p:nvPr/>
        </p:nvSpPr>
        <p:spPr>
          <a:xfrm>
            <a:off x="571118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3877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1177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88970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PPAP task – Approval Settings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8118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8118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8118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8118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8118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8118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2033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1371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6151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7516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1390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8435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0836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0979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16744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8516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18559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0903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4627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550406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30214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174" name="流程图: 合并 173"/>
          <p:cNvSpPr/>
          <p:nvPr/>
        </p:nvSpPr>
        <p:spPr>
          <a:xfrm>
            <a:off x="5759754" y="2519259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7" name="组合 176"/>
          <p:cNvGrpSpPr/>
          <p:nvPr/>
        </p:nvGrpSpPr>
        <p:grpSpPr>
          <a:xfrm>
            <a:off x="569309" y="2754933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182" name="流程图: 合并 181"/>
          <p:cNvSpPr/>
          <p:nvPr/>
        </p:nvSpPr>
        <p:spPr>
          <a:xfrm>
            <a:off x="2968520" y="2857750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5" name="组合 184"/>
          <p:cNvGrpSpPr/>
          <p:nvPr/>
        </p:nvGrpSpPr>
        <p:grpSpPr>
          <a:xfrm>
            <a:off x="6060873" y="277560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190" name="流程图: 合并 189"/>
          <p:cNvSpPr/>
          <p:nvPr/>
        </p:nvSpPr>
        <p:spPr>
          <a:xfrm>
            <a:off x="8528879" y="2860852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0" name="组合 209"/>
          <p:cNvGrpSpPr/>
          <p:nvPr/>
        </p:nvGrpSpPr>
        <p:grpSpPr>
          <a:xfrm>
            <a:off x="6213273" y="2331231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215" name="流程图: 合并 214"/>
          <p:cNvSpPr/>
          <p:nvPr/>
        </p:nvSpPr>
        <p:spPr>
          <a:xfrm>
            <a:off x="8507709" y="2538823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8" name="组合 217"/>
          <p:cNvGrpSpPr/>
          <p:nvPr/>
        </p:nvGrpSpPr>
        <p:grpSpPr>
          <a:xfrm>
            <a:off x="3359364" y="2726634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412325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0664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3" name="圆角矩形 272"/>
          <p:cNvSpPr/>
          <p:nvPr/>
        </p:nvSpPr>
        <p:spPr>
          <a:xfrm>
            <a:off x="757834" y="38717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274" name="圆角矩形 273"/>
          <p:cNvSpPr/>
          <p:nvPr/>
        </p:nvSpPr>
        <p:spPr>
          <a:xfrm>
            <a:off x="2006167" y="38717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275" name="圆角矩形 274"/>
          <p:cNvSpPr/>
          <p:nvPr/>
        </p:nvSpPr>
        <p:spPr>
          <a:xfrm>
            <a:off x="36382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45599" y="2743599"/>
            <a:ext cx="2321581" cy="261610"/>
            <a:chOff x="3672776" y="2713777"/>
            <a:chExt cx="232158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7277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62" name="流程图: 合并 161"/>
          <p:cNvSpPr/>
          <p:nvPr/>
        </p:nvSpPr>
        <p:spPr>
          <a:xfrm>
            <a:off x="11354314" y="2836418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768210" y="415223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2403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738438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66" name="圆角矩形 165"/>
          <p:cNvSpPr/>
          <p:nvPr/>
        </p:nvSpPr>
        <p:spPr>
          <a:xfrm>
            <a:off x="3707299" y="44569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7" name="圆角矩形 166"/>
          <p:cNvSpPr/>
          <p:nvPr/>
        </p:nvSpPr>
        <p:spPr>
          <a:xfrm>
            <a:off x="3707299" y="471904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2" name="圆角矩形 201"/>
          <p:cNvSpPr/>
          <p:nvPr/>
        </p:nvSpPr>
        <p:spPr>
          <a:xfrm>
            <a:off x="3707299" y="498567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7" name="矩形 206"/>
          <p:cNvSpPr/>
          <p:nvPr/>
        </p:nvSpPr>
        <p:spPr>
          <a:xfrm>
            <a:off x="888151" y="423377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888151" y="475576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888151" y="501753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888151" y="4502555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圆角矩形 231"/>
          <p:cNvSpPr/>
          <p:nvPr/>
        </p:nvSpPr>
        <p:spPr>
          <a:xfrm>
            <a:off x="7392624" y="446631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3" name="圆角矩形 232"/>
          <p:cNvSpPr/>
          <p:nvPr/>
        </p:nvSpPr>
        <p:spPr>
          <a:xfrm>
            <a:off x="7392624" y="472341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4" name="圆角矩形 233"/>
          <p:cNvSpPr/>
          <p:nvPr/>
        </p:nvSpPr>
        <p:spPr>
          <a:xfrm>
            <a:off x="7392624" y="498083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5" name="圆角矩形 234"/>
          <p:cNvSpPr/>
          <p:nvPr/>
        </p:nvSpPr>
        <p:spPr>
          <a:xfrm>
            <a:off x="3707299" y="5228942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36" name="圆角矩形 235"/>
          <p:cNvSpPr/>
          <p:nvPr/>
        </p:nvSpPr>
        <p:spPr>
          <a:xfrm>
            <a:off x="7392624" y="523824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7" name="矩形 236"/>
          <p:cNvSpPr/>
          <p:nvPr/>
        </p:nvSpPr>
        <p:spPr>
          <a:xfrm>
            <a:off x="888151" y="526080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801160" y="3061317"/>
            <a:ext cx="2283481" cy="261610"/>
            <a:chOff x="3710876" y="2713777"/>
            <a:chExt cx="2283481" cy="261610"/>
          </a:xfrm>
        </p:grpSpPr>
        <p:sp>
          <p:nvSpPr>
            <p:cNvPr id="239" name="流程图: 过程 23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0" name="文本框 239"/>
            <p:cNvSpPr txBox="1"/>
            <p:nvPr/>
          </p:nvSpPr>
          <p:spPr>
            <a:xfrm>
              <a:off x="37108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3265387" y="3060398"/>
            <a:ext cx="2600981" cy="261610"/>
            <a:chOff x="3393376" y="2713777"/>
            <a:chExt cx="2600981" cy="261610"/>
          </a:xfrm>
        </p:grpSpPr>
        <p:sp>
          <p:nvSpPr>
            <p:cNvPr id="242" name="流程图: 过程 24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3" name="文本框 242"/>
            <p:cNvSpPr txBox="1"/>
            <p:nvPr/>
          </p:nvSpPr>
          <p:spPr>
            <a:xfrm>
              <a:off x="3393376" y="2713777"/>
              <a:ext cx="102143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User :</a:t>
              </a:r>
              <a:endParaRPr lang="zh-CN" altLang="en-US" sz="1100" dirty="0"/>
            </a:p>
          </p:txBody>
        </p:sp>
      </p:grpSp>
      <p:sp>
        <p:nvSpPr>
          <p:cNvPr id="244" name="流程图: 合并 243"/>
          <p:cNvSpPr/>
          <p:nvPr/>
        </p:nvSpPr>
        <p:spPr>
          <a:xfrm>
            <a:off x="293545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流程图: 合并 244"/>
          <p:cNvSpPr/>
          <p:nvPr/>
        </p:nvSpPr>
        <p:spPr>
          <a:xfrm>
            <a:off x="571118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0" y="1494995"/>
            <a:ext cx="12192000" cy="4934380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163" name="组合 162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173" name="流程图: 过程 172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Approval Settings</a:t>
                </a:r>
                <a:endParaRPr lang="zh-CN" altLang="en-US" sz="1400" dirty="0"/>
              </a:p>
            </p:txBody>
          </p:sp>
        </p:grpSp>
        <p:sp>
          <p:nvSpPr>
            <p:cNvPr id="164" name="文本框 163"/>
            <p:cNvSpPr txBox="1"/>
            <p:nvPr/>
          </p:nvSpPr>
          <p:spPr>
            <a:xfrm>
              <a:off x="536116" y="2213372"/>
              <a:ext cx="482824" cy="261610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</a:rPr>
                <a:t>PPAP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68" name="圆角矩形 167"/>
            <p:cNvSpPr/>
            <p:nvPr/>
          </p:nvSpPr>
          <p:spPr>
            <a:xfrm>
              <a:off x="3671565" y="460134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72" name="圆角矩形 171"/>
            <p:cNvSpPr/>
            <p:nvPr/>
          </p:nvSpPr>
          <p:spPr>
            <a:xfrm>
              <a:off x="6061599" y="4551409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176" name="十字形 175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0" name="直接连接符 179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文本框 180"/>
          <p:cNvSpPr txBox="1"/>
          <p:nvPr/>
        </p:nvSpPr>
        <p:spPr>
          <a:xfrm>
            <a:off x="1158773" y="2733689"/>
            <a:ext cx="19383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PPAP Auditing Process:  </a:t>
            </a:r>
            <a:endParaRPr lang="zh-CN" altLang="en-US" sz="1100" dirty="0"/>
          </a:p>
        </p:txBody>
      </p:sp>
      <p:grpSp>
        <p:nvGrpSpPr>
          <p:cNvPr id="183" name="组合 182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184" name="流程图: 过程 183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88" name="组合 187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189" name="组合 188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192" name="直接连接符 191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直接连接符 192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1" name="流程图: 合并 190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94" name="组合 193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195" name="组合 194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97" name="矩形 196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98" name="组合 197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200" name="直接连接符 199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1" name="直接连接符 200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96" name="文本框 195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03" name="文本框 202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04" name="文本框 203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grpSp>
        <p:nvGrpSpPr>
          <p:cNvPr id="205" name="组合 204"/>
          <p:cNvGrpSpPr/>
          <p:nvPr/>
        </p:nvGrpSpPr>
        <p:grpSpPr>
          <a:xfrm>
            <a:off x="4116949" y="3481408"/>
            <a:ext cx="3432451" cy="196593"/>
            <a:chOff x="3089647" y="2786162"/>
            <a:chExt cx="3432451" cy="196593"/>
          </a:xfrm>
        </p:grpSpPr>
        <p:sp>
          <p:nvSpPr>
            <p:cNvPr id="206" name="流程图: 过程 205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Jerry (ASDE/SQE)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13" name="组合 212"/>
            <p:cNvGrpSpPr/>
            <p:nvPr/>
          </p:nvGrpSpPr>
          <p:grpSpPr>
            <a:xfrm>
              <a:off x="6169040" y="2853308"/>
              <a:ext cx="281190" cy="80995"/>
              <a:chOff x="2739095" y="3381395"/>
              <a:chExt cx="281190" cy="80995"/>
            </a:xfrm>
          </p:grpSpPr>
          <p:grpSp>
            <p:nvGrpSpPr>
              <p:cNvPr id="214" name="组合 213"/>
              <p:cNvGrpSpPr/>
              <p:nvPr/>
            </p:nvGrpSpPr>
            <p:grpSpPr>
              <a:xfrm>
                <a:off x="2739095" y="3381395"/>
                <a:ext cx="76185" cy="80995"/>
                <a:chOff x="10323698" y="3022418"/>
                <a:chExt cx="76185" cy="80995"/>
              </a:xfrm>
            </p:grpSpPr>
            <p:cxnSp>
              <p:nvCxnSpPr>
                <p:cNvPr id="217" name="直接连接符 216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" name="直接连接符 245"/>
                <p:cNvCxnSpPr/>
                <p:nvPr/>
              </p:nvCxnSpPr>
              <p:spPr>
                <a:xfrm>
                  <a:off x="10323698" y="3031413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16" name="流程图: 合并 215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47" name="组合 246"/>
          <p:cNvGrpSpPr/>
          <p:nvPr/>
        </p:nvGrpSpPr>
        <p:grpSpPr>
          <a:xfrm>
            <a:off x="4116948" y="3813720"/>
            <a:ext cx="3432451" cy="196593"/>
            <a:chOff x="3089647" y="2786162"/>
            <a:chExt cx="3432451" cy="196593"/>
          </a:xfrm>
        </p:grpSpPr>
        <p:sp>
          <p:nvSpPr>
            <p:cNvPr id="248" name="流程图: 过程 247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 (ASDE/SQE Supervisor)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49" name="组合 248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50" name="组合 249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52" name="直接连接符 251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3" name="直接连接符 252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51" name="流程图: 合并 250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54" name="加号 253"/>
          <p:cNvSpPr/>
          <p:nvPr/>
        </p:nvSpPr>
        <p:spPr>
          <a:xfrm>
            <a:off x="3219450" y="4156589"/>
            <a:ext cx="205828" cy="175489"/>
          </a:xfrm>
          <a:prstGeom prst="mathPlus">
            <a:avLst>
              <a:gd name="adj1" fmla="val 19902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5" name="减号 254"/>
          <p:cNvSpPr/>
          <p:nvPr/>
        </p:nvSpPr>
        <p:spPr>
          <a:xfrm>
            <a:off x="3219450" y="38469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6" name="减号 255"/>
          <p:cNvSpPr/>
          <p:nvPr/>
        </p:nvSpPr>
        <p:spPr>
          <a:xfrm>
            <a:off x="3219450" y="35262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9576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4295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 – Manage Input Doc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74664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5550564" y="295163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569309" y="3301033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2759330" y="3391721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060873" y="332170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319689" y="339482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213273" y="2775731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8298519" y="2971194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272734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856825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4093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9422313" y="621203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3" name="圆角矩形 272"/>
          <p:cNvSpPr/>
          <p:nvPr/>
        </p:nvSpPr>
        <p:spPr>
          <a:xfrm>
            <a:off x="757834" y="38717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274" name="圆角矩形 273"/>
          <p:cNvSpPr/>
          <p:nvPr/>
        </p:nvSpPr>
        <p:spPr>
          <a:xfrm>
            <a:off x="2006167" y="38717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275" name="圆角矩形 274"/>
          <p:cNvSpPr/>
          <p:nvPr/>
        </p:nvSpPr>
        <p:spPr>
          <a:xfrm>
            <a:off x="36382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32899" y="3289699"/>
            <a:ext cx="2334281" cy="261610"/>
            <a:chOff x="3660076" y="2713777"/>
            <a:chExt cx="233428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11151981" y="3370389"/>
            <a:ext cx="274333" cy="84129"/>
            <a:chOff x="2745952" y="3380865"/>
            <a:chExt cx="274333" cy="84129"/>
          </a:xfrm>
        </p:grpSpPr>
        <p:grpSp>
          <p:nvGrpSpPr>
            <p:cNvPr id="161" name="组合 1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63" name="直接连接符 1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2" name="流程图: 合并 1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768210" y="4152231"/>
          <a:ext cx="10814191" cy="1038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419350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1431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APQP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66" name="圆角矩形 165"/>
          <p:cNvSpPr/>
          <p:nvPr/>
        </p:nvSpPr>
        <p:spPr>
          <a:xfrm>
            <a:off x="3707299" y="44569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7" name="圆角矩形 166"/>
          <p:cNvSpPr/>
          <p:nvPr/>
        </p:nvSpPr>
        <p:spPr>
          <a:xfrm>
            <a:off x="3707299" y="471904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8" name="圆角矩形 167"/>
          <p:cNvSpPr/>
          <p:nvPr/>
        </p:nvSpPr>
        <p:spPr>
          <a:xfrm>
            <a:off x="6193500" y="4456907"/>
            <a:ext cx="771042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Upload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3" name="圆角矩形 192"/>
          <p:cNvSpPr/>
          <p:nvPr/>
        </p:nvSpPr>
        <p:spPr>
          <a:xfrm>
            <a:off x="6193500" y="4725181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194" name="圆角矩形 193"/>
          <p:cNvSpPr/>
          <p:nvPr/>
        </p:nvSpPr>
        <p:spPr>
          <a:xfrm>
            <a:off x="7276430" y="4456907"/>
            <a:ext cx="1649129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0070C0"/>
                </a:solidFill>
              </a:rPr>
              <a:t>Send For Approval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195" name="圆角矩形 194"/>
          <p:cNvSpPr/>
          <p:nvPr/>
        </p:nvSpPr>
        <p:spPr>
          <a:xfrm>
            <a:off x="7276430" y="4733456"/>
            <a:ext cx="1649129" cy="171717"/>
          </a:xfrm>
          <a:prstGeom prst="roundRect">
            <a:avLst/>
          </a:prstGeom>
          <a:solidFill>
            <a:srgbClr val="FFFF0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0070C0"/>
                </a:solidFill>
              </a:rPr>
              <a:t>Send For Approval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202" name="圆角矩形 201"/>
          <p:cNvSpPr/>
          <p:nvPr/>
        </p:nvSpPr>
        <p:spPr>
          <a:xfrm>
            <a:off x="3707299" y="498567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3" name="圆角矩形 202"/>
          <p:cNvSpPr/>
          <p:nvPr/>
        </p:nvSpPr>
        <p:spPr>
          <a:xfrm>
            <a:off x="6193500" y="4985674"/>
            <a:ext cx="771042" cy="171717"/>
          </a:xfrm>
          <a:prstGeom prst="roundRect">
            <a:avLst/>
          </a:prstGeom>
          <a:solidFill>
            <a:schemeClr val="bg2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Upload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圆角矩形 203"/>
          <p:cNvSpPr/>
          <p:nvPr/>
        </p:nvSpPr>
        <p:spPr>
          <a:xfrm>
            <a:off x="7284583" y="4976265"/>
            <a:ext cx="1649129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0070C0"/>
                </a:solidFill>
              </a:rPr>
              <a:t>Send For Approval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-23813" y="1459953"/>
            <a:ext cx="12192000" cy="4941675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1076203" y="1840617"/>
            <a:ext cx="9839799" cy="4449121"/>
            <a:chOff x="361475" y="1836086"/>
            <a:chExt cx="9839799" cy="4449121"/>
          </a:xfrm>
        </p:grpSpPr>
        <p:grpSp>
          <p:nvGrpSpPr>
            <p:cNvPr id="196" name="组合 195"/>
            <p:cNvGrpSpPr/>
            <p:nvPr/>
          </p:nvGrpSpPr>
          <p:grpSpPr>
            <a:xfrm>
              <a:off x="361475" y="1836086"/>
              <a:ext cx="9839799" cy="4449121"/>
              <a:chOff x="2157412" y="1364519"/>
              <a:chExt cx="7599189" cy="4028192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2157412" y="1365205"/>
                <a:ext cx="7599189" cy="402750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流程图: 过程 197"/>
              <p:cNvSpPr/>
              <p:nvPr/>
            </p:nvSpPr>
            <p:spPr>
              <a:xfrm>
                <a:off x="2157413" y="1364519"/>
                <a:ext cx="7599188" cy="253432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PPAP Task Information – Manage Input Document Template</a:t>
                </a:r>
                <a:endParaRPr lang="zh-CN" altLang="en-US" sz="1400" dirty="0"/>
              </a:p>
            </p:txBody>
          </p:sp>
        </p:grpSp>
        <p:sp>
          <p:nvSpPr>
            <p:cNvPr id="200" name="十字形 199"/>
            <p:cNvSpPr/>
            <p:nvPr/>
          </p:nvSpPr>
          <p:spPr>
            <a:xfrm rot="18798906">
              <a:off x="9951612" y="1890255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1195625" y="2265428"/>
            <a:ext cx="9645621" cy="3486502"/>
            <a:chOff x="520700" y="3380828"/>
            <a:chExt cx="9645621" cy="3486502"/>
          </a:xfrm>
        </p:grpSpPr>
        <p:sp>
          <p:nvSpPr>
            <p:cNvPr id="205" name="矩形 204"/>
            <p:cNvSpPr/>
            <p:nvPr/>
          </p:nvSpPr>
          <p:spPr>
            <a:xfrm>
              <a:off x="520700" y="3380828"/>
              <a:ext cx="9645621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From File</a:t>
              </a:r>
              <a:endParaRPr lang="zh-CN" altLang="en-US" sz="1200" dirty="0"/>
            </a:p>
          </p:txBody>
        </p:sp>
        <p:sp>
          <p:nvSpPr>
            <p:cNvPr id="206" name="矩形 205"/>
            <p:cNvSpPr/>
            <p:nvPr/>
          </p:nvSpPr>
          <p:spPr>
            <a:xfrm>
              <a:off x="520700" y="3556939"/>
              <a:ext cx="9645621" cy="331039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1777587" y="2651288"/>
            <a:ext cx="6918355" cy="261610"/>
            <a:chOff x="2777845" y="2713777"/>
            <a:chExt cx="6918355" cy="261610"/>
          </a:xfrm>
        </p:grpSpPr>
        <p:sp>
          <p:nvSpPr>
            <p:cNvPr id="208" name="流程图: 过程 207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C:/users/steve/Documents/work/e-apqp/projecta/part_number/taska/doc000232.docx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77845" y="2713777"/>
              <a:ext cx="88197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Local Drive :</a:t>
              </a:r>
              <a:endParaRPr lang="zh-CN" altLang="en-US" sz="1100" dirty="0"/>
            </a:p>
          </p:txBody>
        </p:sp>
      </p:grpSp>
      <p:sp>
        <p:nvSpPr>
          <p:cNvPr id="231" name="圆角矩形 230"/>
          <p:cNvSpPr/>
          <p:nvPr/>
        </p:nvSpPr>
        <p:spPr>
          <a:xfrm>
            <a:off x="8941338" y="2692954"/>
            <a:ext cx="127581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Browser</a:t>
            </a:r>
            <a:endParaRPr lang="zh-CN" altLang="en-US" sz="1200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1396587" y="3171988"/>
            <a:ext cx="7299355" cy="261610"/>
            <a:chOff x="2396845" y="2713777"/>
            <a:chExt cx="7299355" cy="261610"/>
          </a:xfrm>
        </p:grpSpPr>
        <p:sp>
          <p:nvSpPr>
            <p:cNvPr id="233" name="流程图: 过程 232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  <a:hlinkClick r:id="rId5"/>
                </a:rPr>
                <a:t>http://CMS001/e-apqp/project_01/part_number/task_name/doc?doc0000232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 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文本框 233"/>
            <p:cNvSpPr txBox="1"/>
            <p:nvPr/>
          </p:nvSpPr>
          <p:spPr>
            <a:xfrm>
              <a:off x="2396845" y="2713777"/>
              <a:ext cx="127791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Online Repository :</a:t>
              </a:r>
              <a:endParaRPr lang="zh-CN" altLang="en-US" sz="1100" dirty="0"/>
            </a:p>
          </p:txBody>
        </p:sp>
      </p:grpSp>
      <p:sp>
        <p:nvSpPr>
          <p:cNvPr id="235" name="流程图: 接点 234"/>
          <p:cNvSpPr/>
          <p:nvPr/>
        </p:nvSpPr>
        <p:spPr>
          <a:xfrm>
            <a:off x="1322710" y="274641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6" name="组合 235"/>
          <p:cNvGrpSpPr/>
          <p:nvPr/>
        </p:nvGrpSpPr>
        <p:grpSpPr>
          <a:xfrm>
            <a:off x="1317146" y="3822791"/>
            <a:ext cx="108000" cy="108000"/>
            <a:chOff x="2350477" y="3463090"/>
            <a:chExt cx="108000" cy="108000"/>
          </a:xfrm>
        </p:grpSpPr>
        <p:sp>
          <p:nvSpPr>
            <p:cNvPr id="237" name="流程图: 接点 236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接点 237"/>
            <p:cNvSpPr/>
            <p:nvPr/>
          </p:nvSpPr>
          <p:spPr>
            <a:xfrm>
              <a:off x="2386292" y="349627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9" name="流程图: 接点 238"/>
          <p:cNvSpPr/>
          <p:nvPr/>
        </p:nvSpPr>
        <p:spPr>
          <a:xfrm>
            <a:off x="1317628" y="327939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1" name="组合 240"/>
          <p:cNvGrpSpPr/>
          <p:nvPr/>
        </p:nvGrpSpPr>
        <p:grpSpPr>
          <a:xfrm>
            <a:off x="1476405" y="3753489"/>
            <a:ext cx="2965393" cy="261610"/>
            <a:chOff x="2468276" y="2713777"/>
            <a:chExt cx="2965393" cy="261610"/>
          </a:xfrm>
        </p:grpSpPr>
        <p:sp>
          <p:nvSpPr>
            <p:cNvPr id="242" name="流程图: 过程 241"/>
            <p:cNvSpPr/>
            <p:nvPr/>
          </p:nvSpPr>
          <p:spPr>
            <a:xfrm>
              <a:off x="3613300" y="2736900"/>
              <a:ext cx="1820369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Prerequisite Task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3" name="文本框 242"/>
            <p:cNvSpPr txBox="1"/>
            <p:nvPr/>
          </p:nvSpPr>
          <p:spPr>
            <a:xfrm>
              <a:off x="2468276" y="2713777"/>
              <a:ext cx="120577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Prerequisite Task:</a:t>
              </a:r>
              <a:endParaRPr lang="zh-CN" altLang="en-US" sz="1100" dirty="0"/>
            </a:p>
          </p:txBody>
        </p:sp>
      </p:grpSp>
      <p:sp>
        <p:nvSpPr>
          <p:cNvPr id="245" name="圆角矩形 244"/>
          <p:cNvSpPr/>
          <p:nvPr/>
        </p:nvSpPr>
        <p:spPr>
          <a:xfrm>
            <a:off x="3190103" y="5920210"/>
            <a:ext cx="1180071" cy="261143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46" name="圆角矩形 245"/>
          <p:cNvSpPr/>
          <p:nvPr/>
        </p:nvSpPr>
        <p:spPr>
          <a:xfrm>
            <a:off x="5060521" y="5915300"/>
            <a:ext cx="1180071" cy="261143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47" name="圆角矩形 246"/>
          <p:cNvSpPr/>
          <p:nvPr/>
        </p:nvSpPr>
        <p:spPr>
          <a:xfrm>
            <a:off x="6888681" y="5924405"/>
            <a:ext cx="1507193" cy="261143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Set to Default</a:t>
            </a:r>
            <a:endParaRPr lang="zh-CN" altLang="en-US" sz="1400" dirty="0"/>
          </a:p>
        </p:txBody>
      </p:sp>
      <p:sp>
        <p:nvSpPr>
          <p:cNvPr id="248" name="流程图: 合并 247"/>
          <p:cNvSpPr/>
          <p:nvPr/>
        </p:nvSpPr>
        <p:spPr>
          <a:xfrm>
            <a:off x="4285210" y="3870129"/>
            <a:ext cx="94956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49" name="表格 2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0097371"/>
              </p:ext>
            </p:extLst>
          </p:nvPr>
        </p:nvGraphicFramePr>
        <p:xfrm>
          <a:off x="1510173" y="4288334"/>
          <a:ext cx="8623066" cy="1038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1977">
                  <a:extLst>
                    <a:ext uri="{9D8B030D-6E8A-4147-A177-3AD203B41FA5}">
                      <a16:colId xmlns:a16="http://schemas.microsoft.com/office/drawing/2014/main" val="2472667280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80035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604465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19477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grpSp>
        <p:nvGrpSpPr>
          <p:cNvPr id="250" name="组合 249"/>
          <p:cNvGrpSpPr/>
          <p:nvPr/>
        </p:nvGrpSpPr>
        <p:grpSpPr>
          <a:xfrm>
            <a:off x="1666058" y="4645576"/>
            <a:ext cx="108000" cy="108000"/>
            <a:chOff x="2350477" y="3463090"/>
            <a:chExt cx="108000" cy="108000"/>
          </a:xfrm>
        </p:grpSpPr>
        <p:sp>
          <p:nvSpPr>
            <p:cNvPr id="251" name="流程图: 接点 25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2" name="流程图: 接点 251"/>
            <p:cNvSpPr/>
            <p:nvPr/>
          </p:nvSpPr>
          <p:spPr>
            <a:xfrm>
              <a:off x="2386292" y="349627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3" name="流程图: 接点 252"/>
          <p:cNvSpPr/>
          <p:nvPr/>
        </p:nvSpPr>
        <p:spPr>
          <a:xfrm>
            <a:off x="1662273" y="4905173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4" name="流程图: 接点 253"/>
          <p:cNvSpPr/>
          <p:nvPr/>
        </p:nvSpPr>
        <p:spPr>
          <a:xfrm>
            <a:off x="1662273" y="5177784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257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667270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088609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782738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782738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782738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782738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782738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782738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208583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243974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539149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777274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024924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814419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088961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103173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17271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19086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095578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457041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5447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296466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174" name="流程图: 合并 173"/>
          <p:cNvSpPr/>
          <p:nvPr/>
        </p:nvSpPr>
        <p:spPr>
          <a:xfrm>
            <a:off x="5759754" y="2513583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7" name="组合 176"/>
          <p:cNvGrpSpPr/>
          <p:nvPr/>
        </p:nvGrpSpPr>
        <p:grpSpPr>
          <a:xfrm>
            <a:off x="569309" y="278051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182" name="流程图: 合并 181"/>
          <p:cNvSpPr/>
          <p:nvPr/>
        </p:nvSpPr>
        <p:spPr>
          <a:xfrm>
            <a:off x="2968520" y="28833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5" name="组合 184"/>
          <p:cNvGrpSpPr/>
          <p:nvPr/>
        </p:nvGrpSpPr>
        <p:grpSpPr>
          <a:xfrm>
            <a:off x="6060873" y="2801191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190" name="流程图: 合并 189"/>
          <p:cNvSpPr/>
          <p:nvPr/>
        </p:nvSpPr>
        <p:spPr>
          <a:xfrm>
            <a:off x="8528879" y="288643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0" name="组合 209"/>
          <p:cNvGrpSpPr/>
          <p:nvPr/>
        </p:nvGrpSpPr>
        <p:grpSpPr>
          <a:xfrm>
            <a:off x="6213273" y="2325555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215" name="流程图: 合并 214"/>
          <p:cNvSpPr/>
          <p:nvPr/>
        </p:nvSpPr>
        <p:spPr>
          <a:xfrm>
            <a:off x="8507709" y="253314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8" name="组合 217"/>
          <p:cNvGrpSpPr/>
          <p:nvPr/>
        </p:nvGrpSpPr>
        <p:grpSpPr>
          <a:xfrm>
            <a:off x="3359364" y="2752218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406649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07167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Assignee(internal user or Supplier user)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5" name="圆角矩形 274"/>
          <p:cNvSpPr/>
          <p:nvPr/>
        </p:nvSpPr>
        <p:spPr>
          <a:xfrm>
            <a:off x="7807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39249" y="2769183"/>
            <a:ext cx="2327931" cy="261610"/>
            <a:chOff x="3666426" y="2713777"/>
            <a:chExt cx="232793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62" name="流程图: 合并 161"/>
          <p:cNvSpPr/>
          <p:nvPr/>
        </p:nvSpPr>
        <p:spPr>
          <a:xfrm>
            <a:off x="11354314" y="286200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037054"/>
              </p:ext>
            </p:extLst>
          </p:nvPr>
        </p:nvGraphicFramePr>
        <p:xfrm>
          <a:off x="768210" y="4152231"/>
          <a:ext cx="10814191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6329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11899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47718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1911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63598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Approval 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 on Approval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2021693"/>
                  </a:ext>
                </a:extLst>
              </a:tr>
            </a:tbl>
          </a:graphicData>
        </a:graphic>
      </p:graphicFrame>
      <p:sp>
        <p:nvSpPr>
          <p:cNvPr id="168" name="圆角矩形 167"/>
          <p:cNvSpPr/>
          <p:nvPr/>
        </p:nvSpPr>
        <p:spPr>
          <a:xfrm>
            <a:off x="6193500" y="4456907"/>
            <a:ext cx="771042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3" name="圆角矩形 192"/>
          <p:cNvSpPr/>
          <p:nvPr/>
        </p:nvSpPr>
        <p:spPr>
          <a:xfrm>
            <a:off x="6193500" y="4725181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194" name="圆角矩形 193"/>
          <p:cNvSpPr/>
          <p:nvPr/>
        </p:nvSpPr>
        <p:spPr>
          <a:xfrm>
            <a:off x="7276430" y="4456907"/>
            <a:ext cx="1649129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5" name="圆角矩形 194"/>
          <p:cNvSpPr/>
          <p:nvPr/>
        </p:nvSpPr>
        <p:spPr>
          <a:xfrm>
            <a:off x="7276430" y="4733456"/>
            <a:ext cx="1649129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03" name="圆角矩形 202"/>
          <p:cNvSpPr/>
          <p:nvPr/>
        </p:nvSpPr>
        <p:spPr>
          <a:xfrm>
            <a:off x="6193500" y="4985674"/>
            <a:ext cx="771042" cy="171717"/>
          </a:xfrm>
          <a:prstGeom prst="roundRect">
            <a:avLst/>
          </a:prstGeom>
          <a:solidFill>
            <a:schemeClr val="bg2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04" name="圆角矩形 203"/>
          <p:cNvSpPr/>
          <p:nvPr/>
        </p:nvSpPr>
        <p:spPr>
          <a:xfrm>
            <a:off x="7284583" y="4976265"/>
            <a:ext cx="1649129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6" name="圆角矩形 195"/>
          <p:cNvSpPr/>
          <p:nvPr/>
        </p:nvSpPr>
        <p:spPr>
          <a:xfrm>
            <a:off x="6201653" y="5211309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197" name="圆角矩形 196"/>
          <p:cNvSpPr/>
          <p:nvPr/>
        </p:nvSpPr>
        <p:spPr>
          <a:xfrm>
            <a:off x="7284583" y="5219584"/>
            <a:ext cx="1649129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98" name="组合 197"/>
          <p:cNvGrpSpPr/>
          <p:nvPr/>
        </p:nvGrpSpPr>
        <p:grpSpPr>
          <a:xfrm>
            <a:off x="801160" y="3112117"/>
            <a:ext cx="2283481" cy="261610"/>
            <a:chOff x="3710876" y="2713777"/>
            <a:chExt cx="2283481" cy="261610"/>
          </a:xfrm>
        </p:grpSpPr>
        <p:sp>
          <p:nvSpPr>
            <p:cNvPr id="205" name="流程图: 过程 20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7" name="文本框 206"/>
            <p:cNvSpPr txBox="1"/>
            <p:nvPr/>
          </p:nvSpPr>
          <p:spPr>
            <a:xfrm>
              <a:off x="37108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08" name="组合 207"/>
          <p:cNvGrpSpPr/>
          <p:nvPr/>
        </p:nvGrpSpPr>
        <p:grpSpPr>
          <a:xfrm>
            <a:off x="3265387" y="3111198"/>
            <a:ext cx="2600981" cy="261610"/>
            <a:chOff x="3393376" y="2713777"/>
            <a:chExt cx="2600981" cy="261610"/>
          </a:xfrm>
        </p:grpSpPr>
        <p:sp>
          <p:nvSpPr>
            <p:cNvPr id="209" name="流程图: 过程 20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1" name="文本框 230"/>
            <p:cNvSpPr txBox="1"/>
            <p:nvPr/>
          </p:nvSpPr>
          <p:spPr>
            <a:xfrm>
              <a:off x="3393376" y="2713777"/>
              <a:ext cx="102143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User :</a:t>
              </a:r>
              <a:endParaRPr lang="zh-CN" altLang="en-US" sz="1100" dirty="0"/>
            </a:p>
          </p:txBody>
        </p:sp>
      </p:grpSp>
      <p:sp>
        <p:nvSpPr>
          <p:cNvPr id="232" name="流程图: 合并 231"/>
          <p:cNvSpPr/>
          <p:nvPr/>
        </p:nvSpPr>
        <p:spPr>
          <a:xfrm>
            <a:off x="2935457" y="32011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流程图: 合并 232"/>
          <p:cNvSpPr/>
          <p:nvPr/>
        </p:nvSpPr>
        <p:spPr>
          <a:xfrm>
            <a:off x="5711187" y="32011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0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Gate Review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GR CRUD</a:t>
            </a:r>
          </a:p>
          <a:p>
            <a:r>
              <a:rPr lang="en-US" altLang="zh-CN" dirty="0" smtClean="0"/>
              <a:t>GR review</a:t>
            </a:r>
          </a:p>
          <a:p>
            <a:r>
              <a:rPr lang="en-US" altLang="zh-CN" dirty="0" smtClean="0"/>
              <a:t>Notification of gr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6002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of APQP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5789590"/>
              </p:ext>
            </p:extLst>
          </p:nvPr>
        </p:nvGraphicFramePr>
        <p:xfrm>
          <a:off x="2292746" y="2953735"/>
          <a:ext cx="9651604" cy="323331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62824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59182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700" b="1" baseline="0" dirty="0" smtClean="0"/>
                        <a:t>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944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1.3.3.2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Gate Review (OTS)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709841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Phase</a:t>
                      </a:r>
                      <a:r>
                        <a:rPr lang="en-US" altLang="zh-CN" sz="700" b="1" baseline="0" dirty="0" smtClean="0"/>
                        <a:t>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206499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03736" y="431960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03736" y="4537382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02950" y="474839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6" name="等腰三角形 125"/>
          <p:cNvSpPr/>
          <p:nvPr/>
        </p:nvSpPr>
        <p:spPr>
          <a:xfrm rot="5400000">
            <a:off x="4577554" y="493128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等腰三角形 127"/>
          <p:cNvSpPr/>
          <p:nvPr/>
        </p:nvSpPr>
        <p:spPr>
          <a:xfrm rot="10800000">
            <a:off x="4577554" y="533848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矩形 139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282031" y="2521983"/>
            <a:ext cx="359989" cy="3788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箭头连接符 13"/>
          <p:cNvCxnSpPr/>
          <p:nvPr/>
        </p:nvCxnSpPr>
        <p:spPr>
          <a:xfrm>
            <a:off x="2662455" y="2900815"/>
            <a:ext cx="1205095" cy="20844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2282031" y="2953735"/>
            <a:ext cx="9662319" cy="2031553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06873" y="5295514"/>
            <a:ext cx="9637477" cy="89217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3778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圆角矩形 44"/>
          <p:cNvSpPr/>
          <p:nvPr/>
        </p:nvSpPr>
        <p:spPr>
          <a:xfrm>
            <a:off x="1747534" y="3513809"/>
            <a:ext cx="2795449" cy="1124559"/>
          </a:xfrm>
          <a:prstGeom prst="roundRect">
            <a:avLst>
              <a:gd name="adj" fmla="val 3485"/>
            </a:avLst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云形 22"/>
          <p:cNvSpPr/>
          <p:nvPr/>
        </p:nvSpPr>
        <p:spPr>
          <a:xfrm>
            <a:off x="4787630" y="1586985"/>
            <a:ext cx="2300288" cy="1257300"/>
          </a:xfrm>
          <a:prstGeom prst="cloud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System Integration (External System Structure)</a:t>
            </a:r>
            <a:endParaRPr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7729537" y="1755220"/>
            <a:ext cx="4029076" cy="4431268"/>
          </a:xfrm>
          <a:prstGeom prst="roundRect">
            <a:avLst>
              <a:gd name="adj" fmla="val 3485"/>
            </a:avLst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889944" y="1762874"/>
            <a:ext cx="1563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Supplier Portal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流程图: 预定义过程 5"/>
          <p:cNvSpPr/>
          <p:nvPr/>
        </p:nvSpPr>
        <p:spPr>
          <a:xfrm>
            <a:off x="7889944" y="2844292"/>
            <a:ext cx="1911281" cy="571500"/>
          </a:xfrm>
          <a:prstGeom prst="flowChartPredefined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SNL Receiver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7" name="流程图: 预定义过程 6"/>
          <p:cNvSpPr/>
          <p:nvPr/>
        </p:nvSpPr>
        <p:spPr>
          <a:xfrm>
            <a:off x="7889944" y="3785124"/>
            <a:ext cx="1911281" cy="571500"/>
          </a:xfrm>
          <a:prstGeom prst="flowChartPredefined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ECR Receiver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4627222" y="1207271"/>
            <a:ext cx="0" cy="5129212"/>
          </a:xfrm>
          <a:prstGeom prst="line">
            <a:avLst/>
          </a:prstGeom>
          <a:ln w="2857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606364" y="1947540"/>
            <a:ext cx="9525" cy="4367535"/>
          </a:xfrm>
          <a:prstGeom prst="line">
            <a:avLst/>
          </a:prstGeom>
          <a:ln w="1905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0" y="1891466"/>
            <a:ext cx="4584359" cy="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1173869" y="1211926"/>
            <a:ext cx="15959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YFVE Intranet</a:t>
            </a:r>
            <a:endParaRPr lang="zh-CN" altLang="en-US" sz="2000" dirty="0"/>
          </a:p>
        </p:txBody>
      </p:sp>
      <p:cxnSp>
        <p:nvCxnSpPr>
          <p:cNvPr id="20" name="直接连接符 19"/>
          <p:cNvCxnSpPr/>
          <p:nvPr/>
        </p:nvCxnSpPr>
        <p:spPr>
          <a:xfrm>
            <a:off x="7251360" y="1232155"/>
            <a:ext cx="0" cy="5129212"/>
          </a:xfrm>
          <a:prstGeom prst="line">
            <a:avLst/>
          </a:prstGeom>
          <a:ln w="2857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5049196" y="1956317"/>
            <a:ext cx="16879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Public Internal</a:t>
            </a:r>
            <a:endParaRPr lang="zh-CN" altLang="en-US" sz="2000" dirty="0"/>
          </a:p>
        </p:txBody>
      </p:sp>
      <p:sp>
        <p:nvSpPr>
          <p:cNvPr id="22" name="文本框 21"/>
          <p:cNvSpPr txBox="1"/>
          <p:nvPr/>
        </p:nvSpPr>
        <p:spPr>
          <a:xfrm>
            <a:off x="8982105" y="1253437"/>
            <a:ext cx="11095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Ali Cloud</a:t>
            </a:r>
            <a:endParaRPr lang="zh-CN" altLang="en-US" sz="2000" dirty="0"/>
          </a:p>
        </p:txBody>
      </p:sp>
      <p:sp>
        <p:nvSpPr>
          <p:cNvPr id="24" name="闪电形 23"/>
          <p:cNvSpPr/>
          <p:nvPr/>
        </p:nvSpPr>
        <p:spPr>
          <a:xfrm rot="16200000">
            <a:off x="4739448" y="2465659"/>
            <a:ext cx="559141" cy="869318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闪电形 24"/>
          <p:cNvSpPr/>
          <p:nvPr/>
        </p:nvSpPr>
        <p:spPr>
          <a:xfrm rot="5244112">
            <a:off x="6609144" y="995296"/>
            <a:ext cx="559141" cy="869318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多文档 25"/>
          <p:cNvSpPr/>
          <p:nvPr/>
        </p:nvSpPr>
        <p:spPr>
          <a:xfrm>
            <a:off x="2506494" y="2118815"/>
            <a:ext cx="1486895" cy="996012"/>
          </a:xfrm>
          <a:prstGeom prst="flowChartMultidocumen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solidFill>
                  <a:srgbClr val="FF0000"/>
                </a:solidFill>
              </a:rPr>
              <a:t>SNL,ECT (</a:t>
            </a:r>
            <a:r>
              <a:rPr lang="en-US" altLang="zh-CN" sz="1200" dirty="0" smtClean="0">
                <a:solidFill>
                  <a:srgbClr val="FF0000"/>
                </a:solidFill>
              </a:rPr>
              <a:t>Csv File</a:t>
            </a:r>
            <a:r>
              <a:rPr lang="en-US" altLang="zh-CN" sz="1600" dirty="0" smtClean="0">
                <a:solidFill>
                  <a:srgbClr val="FF0000"/>
                </a:solidFill>
              </a:rPr>
              <a:t>)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241850" y="2027212"/>
            <a:ext cx="1195344" cy="1173185"/>
          </a:xfrm>
          <a:prstGeom prst="roundRect">
            <a:avLst>
              <a:gd name="adj" fmla="val 8470"/>
            </a:avLst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420248" y="2312664"/>
            <a:ext cx="974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BMP System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235484" y="5026741"/>
            <a:ext cx="1201710" cy="1188331"/>
          </a:xfrm>
          <a:prstGeom prst="roundRect">
            <a:avLst>
              <a:gd name="adj" fmla="val 8470"/>
            </a:avLst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文本框 29"/>
          <p:cNvSpPr txBox="1"/>
          <p:nvPr/>
        </p:nvSpPr>
        <p:spPr>
          <a:xfrm>
            <a:off x="526344" y="5436240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QAD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32" name="肘形连接符 31"/>
          <p:cNvCxnSpPr>
            <a:stCxn id="27" idx="3"/>
            <a:endCxn id="26" idx="1"/>
          </p:cNvCxnSpPr>
          <p:nvPr/>
        </p:nvCxnSpPr>
        <p:spPr>
          <a:xfrm>
            <a:off x="1437194" y="2613805"/>
            <a:ext cx="1069300" cy="30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流程图: 多文档 33"/>
          <p:cNvSpPr/>
          <p:nvPr/>
        </p:nvSpPr>
        <p:spPr>
          <a:xfrm>
            <a:off x="2277890" y="5083506"/>
            <a:ext cx="1512697" cy="1074800"/>
          </a:xfrm>
          <a:prstGeom prst="flowChartMultidocumen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solidFill>
                  <a:srgbClr val="FF0000"/>
                </a:solidFill>
              </a:rPr>
              <a:t>Supplier Information (</a:t>
            </a:r>
            <a:r>
              <a:rPr lang="en-US" altLang="zh-CN" sz="1200" dirty="0" smtClean="0">
                <a:solidFill>
                  <a:srgbClr val="FF0000"/>
                </a:solidFill>
              </a:rPr>
              <a:t>Csv File</a:t>
            </a:r>
            <a:r>
              <a:rPr lang="en-US" altLang="zh-CN" sz="1600" dirty="0" smtClean="0">
                <a:solidFill>
                  <a:srgbClr val="FF0000"/>
                </a:solidFill>
              </a:rPr>
              <a:t>)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cxnSp>
        <p:nvCxnSpPr>
          <p:cNvPr id="38" name="肘形连接符 37"/>
          <p:cNvCxnSpPr>
            <a:stCxn id="29" idx="3"/>
            <a:endCxn id="34" idx="1"/>
          </p:cNvCxnSpPr>
          <p:nvPr/>
        </p:nvCxnSpPr>
        <p:spPr>
          <a:xfrm flipV="1">
            <a:off x="1437194" y="5620906"/>
            <a:ext cx="84069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流程图: 磁盘 43"/>
          <p:cNvSpPr/>
          <p:nvPr/>
        </p:nvSpPr>
        <p:spPr>
          <a:xfrm>
            <a:off x="1989251" y="4042288"/>
            <a:ext cx="2335563" cy="464694"/>
          </a:xfrm>
          <a:prstGeom prst="flowChartMagneticDisk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Data Cached</a:t>
            </a:r>
            <a:endParaRPr lang="zh-CN" altLang="en-US" dirty="0"/>
          </a:p>
        </p:txBody>
      </p:sp>
      <p:sp>
        <p:nvSpPr>
          <p:cNvPr id="46" name="文本框 45"/>
          <p:cNvSpPr txBox="1"/>
          <p:nvPr/>
        </p:nvSpPr>
        <p:spPr>
          <a:xfrm>
            <a:off x="1735385" y="3557590"/>
            <a:ext cx="2168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Supplier Portal Agent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50" name="直接箭头连接符 49"/>
          <p:cNvCxnSpPr>
            <a:stCxn id="26" idx="2"/>
            <a:endCxn id="45" idx="0"/>
          </p:cNvCxnSpPr>
          <p:nvPr/>
        </p:nvCxnSpPr>
        <p:spPr>
          <a:xfrm flipH="1">
            <a:off x="3145259" y="3077108"/>
            <a:ext cx="1288" cy="43670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34" idx="0"/>
            <a:endCxn id="45" idx="2"/>
          </p:cNvCxnSpPr>
          <p:nvPr/>
        </p:nvCxnSpPr>
        <p:spPr>
          <a:xfrm flipV="1">
            <a:off x="3138306" y="4638368"/>
            <a:ext cx="6953" cy="44513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流程图: 预定义过程 54"/>
          <p:cNvSpPr/>
          <p:nvPr/>
        </p:nvSpPr>
        <p:spPr>
          <a:xfrm>
            <a:off x="7889943" y="4722946"/>
            <a:ext cx="1911281" cy="571500"/>
          </a:xfrm>
          <a:prstGeom prst="flowChartPredefined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Supplier Info Receiver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57" name="肘形连接符 56"/>
          <p:cNvCxnSpPr>
            <a:stCxn id="45" idx="3"/>
            <a:endCxn id="6" idx="1"/>
          </p:cNvCxnSpPr>
          <p:nvPr/>
        </p:nvCxnSpPr>
        <p:spPr>
          <a:xfrm flipV="1">
            <a:off x="4542983" y="3130042"/>
            <a:ext cx="3346961" cy="946047"/>
          </a:xfrm>
          <a:prstGeom prst="bentConnector3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肘形连接符 58"/>
          <p:cNvCxnSpPr>
            <a:stCxn id="45" idx="3"/>
            <a:endCxn id="7" idx="1"/>
          </p:cNvCxnSpPr>
          <p:nvPr/>
        </p:nvCxnSpPr>
        <p:spPr>
          <a:xfrm flipV="1">
            <a:off x="4542983" y="4070874"/>
            <a:ext cx="3346961" cy="5215"/>
          </a:xfrm>
          <a:prstGeom prst="bentConnector3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肘形连接符 60"/>
          <p:cNvCxnSpPr>
            <a:stCxn id="45" idx="3"/>
            <a:endCxn id="55" idx="1"/>
          </p:cNvCxnSpPr>
          <p:nvPr/>
        </p:nvCxnSpPr>
        <p:spPr>
          <a:xfrm>
            <a:off x="4542983" y="4076089"/>
            <a:ext cx="3346960" cy="932607"/>
          </a:xfrm>
          <a:prstGeom prst="bentConnector3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6577931" y="2799887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SNL</a:t>
            </a:r>
            <a:endParaRPr lang="zh-CN" altLang="en-US" dirty="0"/>
          </a:p>
        </p:txBody>
      </p:sp>
      <p:sp>
        <p:nvSpPr>
          <p:cNvPr id="63" name="文本框 62"/>
          <p:cNvSpPr txBox="1"/>
          <p:nvPr/>
        </p:nvSpPr>
        <p:spPr>
          <a:xfrm>
            <a:off x="6575270" y="3771877"/>
            <a:ext cx="542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ECR</a:t>
            </a:r>
            <a:endParaRPr lang="zh-CN" altLang="en-US" dirty="0"/>
          </a:p>
        </p:txBody>
      </p:sp>
      <p:sp>
        <p:nvSpPr>
          <p:cNvPr id="64" name="文本框 63"/>
          <p:cNvSpPr txBox="1"/>
          <p:nvPr/>
        </p:nvSpPr>
        <p:spPr>
          <a:xfrm>
            <a:off x="6342731" y="4670619"/>
            <a:ext cx="1375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Info</a:t>
            </a:r>
            <a:endParaRPr lang="zh-CN" altLang="en-US" dirty="0"/>
          </a:p>
        </p:txBody>
      </p:sp>
      <p:sp>
        <p:nvSpPr>
          <p:cNvPr id="65" name="文本框 64"/>
          <p:cNvSpPr txBox="1"/>
          <p:nvPr/>
        </p:nvSpPr>
        <p:spPr>
          <a:xfrm>
            <a:off x="2852105" y="1561536"/>
            <a:ext cx="631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DMZ</a:t>
            </a:r>
            <a:endParaRPr lang="zh-CN" altLang="en-US" dirty="0"/>
          </a:p>
        </p:txBody>
      </p:sp>
      <p:sp>
        <p:nvSpPr>
          <p:cNvPr id="66" name="流程图: 磁盘 65"/>
          <p:cNvSpPr/>
          <p:nvPr/>
        </p:nvSpPr>
        <p:spPr>
          <a:xfrm>
            <a:off x="7958137" y="5478400"/>
            <a:ext cx="3571875" cy="594166"/>
          </a:xfrm>
          <a:prstGeom prst="flowChartMagneticDisk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Persistence Layer</a:t>
            </a:r>
            <a:endParaRPr lang="zh-CN" altLang="en-US" dirty="0"/>
          </a:p>
        </p:txBody>
      </p:sp>
      <p:cxnSp>
        <p:nvCxnSpPr>
          <p:cNvPr id="68" name="肘形连接符 67"/>
          <p:cNvCxnSpPr>
            <a:stCxn id="6" idx="3"/>
          </p:cNvCxnSpPr>
          <p:nvPr/>
        </p:nvCxnSpPr>
        <p:spPr>
          <a:xfrm>
            <a:off x="9801225" y="3130042"/>
            <a:ext cx="1260024" cy="2551704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肘形连接符 69"/>
          <p:cNvCxnSpPr>
            <a:stCxn id="7" idx="3"/>
          </p:cNvCxnSpPr>
          <p:nvPr/>
        </p:nvCxnSpPr>
        <p:spPr>
          <a:xfrm>
            <a:off x="9801225" y="4070874"/>
            <a:ext cx="884167" cy="1610872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肘形连接符 71"/>
          <p:cNvCxnSpPr>
            <a:stCxn id="55" idx="3"/>
          </p:cNvCxnSpPr>
          <p:nvPr/>
        </p:nvCxnSpPr>
        <p:spPr>
          <a:xfrm>
            <a:off x="9801224" y="5008696"/>
            <a:ext cx="541533" cy="673050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/>
          <p:cNvSpPr txBox="1"/>
          <p:nvPr/>
        </p:nvSpPr>
        <p:spPr>
          <a:xfrm>
            <a:off x="2149630" y="3144627"/>
            <a:ext cx="1852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/>
              <a:t>Read, Extract, Move</a:t>
            </a:r>
            <a:endParaRPr lang="zh-CN" altLang="en-US" sz="1600" dirty="0"/>
          </a:p>
        </p:txBody>
      </p:sp>
      <p:sp>
        <p:nvSpPr>
          <p:cNvPr id="80" name="文本框 79"/>
          <p:cNvSpPr txBox="1"/>
          <p:nvPr/>
        </p:nvSpPr>
        <p:spPr>
          <a:xfrm>
            <a:off x="2151640" y="4696907"/>
            <a:ext cx="1852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/>
              <a:t>Read, Extract, Move</a:t>
            </a:r>
            <a:endParaRPr lang="zh-CN" altLang="en-US" sz="1600" dirty="0"/>
          </a:p>
        </p:txBody>
      </p:sp>
      <p:sp>
        <p:nvSpPr>
          <p:cNvPr id="81" name="文本框 80"/>
          <p:cNvSpPr txBox="1"/>
          <p:nvPr/>
        </p:nvSpPr>
        <p:spPr>
          <a:xfrm>
            <a:off x="3413571" y="5874818"/>
            <a:ext cx="1292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Binary Files with timestamp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1747534" y="1981745"/>
            <a:ext cx="1292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Binary Files with timestamp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583047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Edit GR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336109" y="4165778"/>
            <a:ext cx="1712354" cy="1383363"/>
            <a:chOff x="1798033" y="3266492"/>
            <a:chExt cx="1712354" cy="1383363"/>
          </a:xfrm>
        </p:grpSpPr>
        <p:grpSp>
          <p:nvGrpSpPr>
            <p:cNvPr id="127" name="组合 126"/>
            <p:cNvGrpSpPr/>
            <p:nvPr/>
          </p:nvGrpSpPr>
          <p:grpSpPr>
            <a:xfrm>
              <a:off x="1798033" y="3266492"/>
              <a:ext cx="1712354" cy="1383363"/>
              <a:chOff x="1665510" y="2567227"/>
              <a:chExt cx="1712354" cy="1383363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129" name="文本框 128"/>
              <p:cNvSpPr txBox="1"/>
              <p:nvPr/>
            </p:nvSpPr>
            <p:spPr>
              <a:xfrm>
                <a:off x="1665510" y="2567227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200"/>
                </a:lvl1pPr>
              </a:lstStyle>
              <a:p>
                <a:r>
                  <a:rPr lang="en-US" altLang="zh-CN" dirty="0"/>
                  <a:t>Edit</a:t>
                </a:r>
                <a:endParaRPr lang="zh-CN" altLang="en-US" dirty="0"/>
              </a:p>
            </p:txBody>
          </p:sp>
          <p:sp>
            <p:nvSpPr>
              <p:cNvPr id="130" name="文本框 129"/>
              <p:cNvSpPr txBox="1"/>
              <p:nvPr/>
            </p:nvSpPr>
            <p:spPr>
              <a:xfrm>
                <a:off x="1665510" y="3121220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Export</a:t>
                </a:r>
                <a:endParaRPr lang="zh-CN" altLang="en-US" sz="1200" dirty="0"/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1665510" y="3673591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Refresh</a:t>
                </a:r>
                <a:endParaRPr lang="zh-CN" altLang="en-US" sz="1200" dirty="0"/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1665510" y="3393825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Generate &amp; View Report</a:t>
                </a:r>
                <a:endParaRPr lang="zh-CN" altLang="en-US" sz="1200" dirty="0"/>
              </a:p>
            </p:txBody>
          </p:sp>
        </p:grpSp>
        <p:sp>
          <p:nvSpPr>
            <p:cNvPr id="128" name="文本框 127"/>
            <p:cNvSpPr txBox="1"/>
            <p:nvPr/>
          </p:nvSpPr>
          <p:spPr>
            <a:xfrm>
              <a:off x="1798033" y="354251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Gate Review</a:t>
              </a:r>
              <a:endParaRPr lang="zh-CN" altLang="en-US" sz="12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200023" y="1483021"/>
            <a:ext cx="11744327" cy="4703467"/>
          </a:xfrm>
          <a:prstGeom prst="rect">
            <a:avLst/>
          </a:prstGeom>
          <a:solidFill>
            <a:srgbClr val="D8D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3" name="组合 132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34" name="流程图: 过程 133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过程 134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Gate Review</a:t>
              </a:r>
              <a:endParaRPr lang="zh-CN" altLang="en-US" sz="1400" dirty="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939035" y="1814419"/>
            <a:ext cx="2133828" cy="261610"/>
            <a:chOff x="3003273" y="2713777"/>
            <a:chExt cx="2133828" cy="261610"/>
          </a:xfrm>
        </p:grpSpPr>
        <p:sp>
          <p:nvSpPr>
            <p:cNvPr id="137" name="流程图: 过程 136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1.3.3.2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3003273" y="2713777"/>
              <a:ext cx="5565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WBS. :</a:t>
              </a:r>
              <a:endParaRPr lang="zh-CN" altLang="en-US" sz="11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3458602" y="600836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6" name="圆角矩形 145"/>
          <p:cNvSpPr/>
          <p:nvPr/>
        </p:nvSpPr>
        <p:spPr>
          <a:xfrm>
            <a:off x="5329020" y="600345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7" name="组合 146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 of XXX (OTS)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891576" y="2123659"/>
            <a:ext cx="2186274" cy="261610"/>
            <a:chOff x="3793335" y="2713777"/>
            <a:chExt cx="2186274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3436743" y="2020241"/>
            <a:ext cx="2420002" cy="430887"/>
            <a:chOff x="3574355" y="2599477"/>
            <a:chExt cx="2420002" cy="430887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50259" y="2409042"/>
            <a:ext cx="2524777" cy="261610"/>
            <a:chOff x="3469580" y="2713777"/>
            <a:chExt cx="2524777" cy="261610"/>
          </a:xfrm>
        </p:grpSpPr>
        <p:sp>
          <p:nvSpPr>
            <p:cNvPr id="160" name="流程图: 过程 15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1" name="文本框 160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62" name="组合 161"/>
          <p:cNvGrpSpPr/>
          <p:nvPr/>
        </p:nvGrpSpPr>
        <p:grpSpPr>
          <a:xfrm>
            <a:off x="6070398" y="2410666"/>
            <a:ext cx="2572402" cy="261610"/>
            <a:chOff x="3421955" y="2713777"/>
            <a:chExt cx="2572402" cy="261610"/>
          </a:xfrm>
        </p:grpSpPr>
        <p:sp>
          <p:nvSpPr>
            <p:cNvPr id="163" name="流程图: 过程 16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2018-08-16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4" name="文本框 163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6213273" y="2030280"/>
            <a:ext cx="2420002" cy="430887"/>
            <a:chOff x="3574355" y="2637577"/>
            <a:chExt cx="2420002" cy="430887"/>
          </a:xfrm>
        </p:grpSpPr>
        <p:sp>
          <p:nvSpPr>
            <p:cNvPr id="166" name="流程图: 过程 16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3574355" y="26375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359364" y="2428368"/>
            <a:ext cx="2510124" cy="261610"/>
            <a:chOff x="3469485" y="2713777"/>
            <a:chExt cx="2510124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sp>
        <p:nvSpPr>
          <p:cNvPr id="177" name="十字形 176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8" name="组合 177"/>
          <p:cNvGrpSpPr/>
          <p:nvPr/>
        </p:nvGrpSpPr>
        <p:grpSpPr>
          <a:xfrm>
            <a:off x="671153" y="3212981"/>
            <a:ext cx="11018747" cy="2287506"/>
            <a:chOff x="2089149" y="2410692"/>
            <a:chExt cx="11018747" cy="2287506"/>
          </a:xfrm>
        </p:grpSpPr>
        <p:sp>
          <p:nvSpPr>
            <p:cNvPr id="179" name="矩形 178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9061829" y="2083520"/>
            <a:ext cx="2327931" cy="261610"/>
            <a:chOff x="3666426" y="2713777"/>
            <a:chExt cx="2327931" cy="261610"/>
          </a:xfrm>
        </p:grpSpPr>
        <p:sp>
          <p:nvSpPr>
            <p:cNvPr id="183" name="流程图: 过程 18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91" name="矩形 190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2" name="圆角矩形 191"/>
          <p:cNvSpPr/>
          <p:nvPr/>
        </p:nvSpPr>
        <p:spPr>
          <a:xfrm>
            <a:off x="757834" y="349585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193" name="圆角矩形 192"/>
          <p:cNvSpPr/>
          <p:nvPr/>
        </p:nvSpPr>
        <p:spPr>
          <a:xfrm>
            <a:off x="2006167" y="349585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194" name="圆角矩形 193"/>
          <p:cNvSpPr/>
          <p:nvPr/>
        </p:nvSpPr>
        <p:spPr>
          <a:xfrm>
            <a:off x="3638238" y="349741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7369820"/>
              </p:ext>
            </p:extLst>
          </p:nvPr>
        </p:nvGraphicFramePr>
        <p:xfrm>
          <a:off x="768210" y="395411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2403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325913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03402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96" name="圆角矩形 195"/>
          <p:cNvSpPr/>
          <p:nvPr/>
        </p:nvSpPr>
        <p:spPr>
          <a:xfrm>
            <a:off x="3707299" y="425878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7" name="圆角矩形 196"/>
          <p:cNvSpPr/>
          <p:nvPr/>
        </p:nvSpPr>
        <p:spPr>
          <a:xfrm>
            <a:off x="3707299" y="452092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8" name="圆角矩形 197"/>
          <p:cNvSpPr/>
          <p:nvPr/>
        </p:nvSpPr>
        <p:spPr>
          <a:xfrm>
            <a:off x="3707299" y="478755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9" name="矩形 198"/>
          <p:cNvSpPr/>
          <p:nvPr/>
        </p:nvSpPr>
        <p:spPr>
          <a:xfrm>
            <a:off x="888151" y="403565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/>
        </p:nvSpPr>
        <p:spPr>
          <a:xfrm>
            <a:off x="888151" y="455764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/>
          <p:cNvSpPr/>
          <p:nvPr/>
        </p:nvSpPr>
        <p:spPr>
          <a:xfrm>
            <a:off x="888151" y="481941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/>
          <p:cNvSpPr/>
          <p:nvPr/>
        </p:nvSpPr>
        <p:spPr>
          <a:xfrm>
            <a:off x="888151" y="4304435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圆角矩形 202"/>
          <p:cNvSpPr/>
          <p:nvPr/>
        </p:nvSpPr>
        <p:spPr>
          <a:xfrm>
            <a:off x="6605224" y="426819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4" name="圆角矩形 203"/>
          <p:cNvSpPr/>
          <p:nvPr/>
        </p:nvSpPr>
        <p:spPr>
          <a:xfrm>
            <a:off x="6605224" y="452529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5" name="圆角矩形 204"/>
          <p:cNvSpPr/>
          <p:nvPr/>
        </p:nvSpPr>
        <p:spPr>
          <a:xfrm>
            <a:off x="6605224" y="478271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6" name="圆角矩形 205"/>
          <p:cNvSpPr/>
          <p:nvPr/>
        </p:nvSpPr>
        <p:spPr>
          <a:xfrm>
            <a:off x="3707299" y="5030822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7" name="圆角矩形 206"/>
          <p:cNvSpPr/>
          <p:nvPr/>
        </p:nvSpPr>
        <p:spPr>
          <a:xfrm>
            <a:off x="6605224" y="504012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8" name="矩形 207"/>
          <p:cNvSpPr/>
          <p:nvPr/>
        </p:nvSpPr>
        <p:spPr>
          <a:xfrm>
            <a:off x="888151" y="506268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圆角矩形 141"/>
          <p:cNvSpPr/>
          <p:nvPr/>
        </p:nvSpPr>
        <p:spPr>
          <a:xfrm>
            <a:off x="7281338" y="6008360"/>
            <a:ext cx="2274740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Schedule a Meeting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9014019" y="2400863"/>
            <a:ext cx="2378731" cy="261610"/>
            <a:chOff x="3615626" y="2713777"/>
            <a:chExt cx="2378731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0" name="文本框 149"/>
            <p:cNvSpPr txBox="1"/>
            <p:nvPr/>
          </p:nvSpPr>
          <p:spPr>
            <a:xfrm>
              <a:off x="3615626" y="2713777"/>
              <a:ext cx="8194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Type :</a:t>
              </a:r>
              <a:endParaRPr lang="zh-CN" altLang="en-US" sz="1100" dirty="0"/>
            </a:p>
          </p:txBody>
        </p:sp>
      </p:grpSp>
      <p:sp>
        <p:nvSpPr>
          <p:cNvPr id="151" name="流程图: 合并 150"/>
          <p:cNvSpPr/>
          <p:nvPr/>
        </p:nvSpPr>
        <p:spPr>
          <a:xfrm>
            <a:off x="11194794" y="2475356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流程图: 合并 151"/>
          <p:cNvSpPr/>
          <p:nvPr/>
        </p:nvSpPr>
        <p:spPr>
          <a:xfrm>
            <a:off x="5645214" y="2207738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流程图: 合并 180"/>
          <p:cNvSpPr/>
          <p:nvPr/>
        </p:nvSpPr>
        <p:spPr>
          <a:xfrm>
            <a:off x="8416457" y="21696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流程图: 合并 184"/>
          <p:cNvSpPr/>
          <p:nvPr/>
        </p:nvSpPr>
        <p:spPr>
          <a:xfrm>
            <a:off x="8408221" y="247477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流程图: 合并 185"/>
          <p:cNvSpPr/>
          <p:nvPr/>
        </p:nvSpPr>
        <p:spPr>
          <a:xfrm>
            <a:off x="2889182" y="221432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流程图: 合并 186"/>
          <p:cNvSpPr/>
          <p:nvPr/>
        </p:nvSpPr>
        <p:spPr>
          <a:xfrm>
            <a:off x="2885520" y="2500601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流程图: 合并 187"/>
          <p:cNvSpPr/>
          <p:nvPr/>
        </p:nvSpPr>
        <p:spPr>
          <a:xfrm>
            <a:off x="11204623" y="217301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9" name="圆角矩形 188"/>
          <p:cNvSpPr/>
          <p:nvPr/>
        </p:nvSpPr>
        <p:spPr>
          <a:xfrm>
            <a:off x="5672800" y="42791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Upload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5672800" y="4547381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209" name="圆角矩形 208"/>
          <p:cNvSpPr/>
          <p:nvPr/>
        </p:nvSpPr>
        <p:spPr>
          <a:xfrm>
            <a:off x="5672800" y="4807874"/>
            <a:ext cx="771042" cy="171717"/>
          </a:xfrm>
          <a:prstGeom prst="roundRect">
            <a:avLst/>
          </a:prstGeom>
          <a:solidFill>
            <a:schemeClr val="bg2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0" name="圆角矩形 209"/>
          <p:cNvSpPr/>
          <p:nvPr/>
        </p:nvSpPr>
        <p:spPr>
          <a:xfrm>
            <a:off x="5680953" y="5033509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211" name="圆角矩形 210"/>
          <p:cNvSpPr/>
          <p:nvPr/>
        </p:nvSpPr>
        <p:spPr>
          <a:xfrm>
            <a:off x="8232121" y="4261648"/>
            <a:ext cx="1366370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2" name="圆角矩形 211"/>
          <p:cNvSpPr/>
          <p:nvPr/>
        </p:nvSpPr>
        <p:spPr>
          <a:xfrm>
            <a:off x="8232121" y="4538197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13" name="圆角矩形 212"/>
          <p:cNvSpPr/>
          <p:nvPr/>
        </p:nvSpPr>
        <p:spPr>
          <a:xfrm>
            <a:off x="8240274" y="4781006"/>
            <a:ext cx="1366370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4" name="圆角矩形 213"/>
          <p:cNvSpPr/>
          <p:nvPr/>
        </p:nvSpPr>
        <p:spPr>
          <a:xfrm>
            <a:off x="8240274" y="5024325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868949" y="2620574"/>
            <a:ext cx="1511058" cy="450745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50" dirty="0" smtClean="0">
                <a:solidFill>
                  <a:schemeClr val="tx1"/>
                </a:solidFill>
              </a:rPr>
              <a:t>General Task</a:t>
            </a:r>
          </a:p>
          <a:p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 rot="19375139">
            <a:off x="773611" y="1763693"/>
            <a:ext cx="4888728" cy="128615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Need to keep two ways to attachments(doc from previous task or local file) the document to this gate review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5602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Edit GR – Approval Settings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336109" y="4165778"/>
            <a:ext cx="1712354" cy="1383363"/>
            <a:chOff x="1798033" y="3266492"/>
            <a:chExt cx="1712354" cy="1383363"/>
          </a:xfrm>
        </p:grpSpPr>
        <p:grpSp>
          <p:nvGrpSpPr>
            <p:cNvPr id="127" name="组合 126"/>
            <p:cNvGrpSpPr/>
            <p:nvPr/>
          </p:nvGrpSpPr>
          <p:grpSpPr>
            <a:xfrm>
              <a:off x="1798033" y="3266492"/>
              <a:ext cx="1712354" cy="1383363"/>
              <a:chOff x="1665510" y="2567227"/>
              <a:chExt cx="1712354" cy="1383363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129" name="文本框 128"/>
              <p:cNvSpPr txBox="1"/>
              <p:nvPr/>
            </p:nvSpPr>
            <p:spPr>
              <a:xfrm>
                <a:off x="1665510" y="2567227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200"/>
                </a:lvl1pPr>
              </a:lstStyle>
              <a:p>
                <a:r>
                  <a:rPr lang="en-US" altLang="zh-CN" dirty="0"/>
                  <a:t>Edit</a:t>
                </a:r>
                <a:endParaRPr lang="zh-CN" altLang="en-US" dirty="0"/>
              </a:p>
            </p:txBody>
          </p:sp>
          <p:sp>
            <p:nvSpPr>
              <p:cNvPr id="130" name="文本框 129"/>
              <p:cNvSpPr txBox="1"/>
              <p:nvPr/>
            </p:nvSpPr>
            <p:spPr>
              <a:xfrm>
                <a:off x="1665510" y="3121220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Export</a:t>
                </a:r>
                <a:endParaRPr lang="zh-CN" altLang="en-US" sz="1200" dirty="0"/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1665510" y="3673591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Refresh</a:t>
                </a:r>
                <a:endParaRPr lang="zh-CN" altLang="en-US" sz="1200" dirty="0"/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1665510" y="3393825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Generate &amp; View Report</a:t>
                </a:r>
                <a:endParaRPr lang="zh-CN" altLang="en-US" sz="1200" dirty="0"/>
              </a:p>
            </p:txBody>
          </p:sp>
        </p:grpSp>
        <p:sp>
          <p:nvSpPr>
            <p:cNvPr id="128" name="文本框 127"/>
            <p:cNvSpPr txBox="1"/>
            <p:nvPr/>
          </p:nvSpPr>
          <p:spPr>
            <a:xfrm>
              <a:off x="1798033" y="354251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Gate Review</a:t>
              </a:r>
              <a:endParaRPr lang="zh-CN" altLang="en-US" sz="12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200023" y="1483021"/>
            <a:ext cx="11744327" cy="4703467"/>
          </a:xfrm>
          <a:prstGeom prst="rect">
            <a:avLst/>
          </a:prstGeom>
          <a:solidFill>
            <a:srgbClr val="D8D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3" name="组合 132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34" name="流程图: 过程 133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过程 134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Gate Review</a:t>
              </a:r>
              <a:endParaRPr lang="zh-CN" altLang="en-US" sz="1400" dirty="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939035" y="1814419"/>
            <a:ext cx="2133828" cy="261610"/>
            <a:chOff x="3003273" y="2713777"/>
            <a:chExt cx="2133828" cy="261610"/>
          </a:xfrm>
        </p:grpSpPr>
        <p:sp>
          <p:nvSpPr>
            <p:cNvPr id="137" name="流程图: 过程 136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1.3.3.2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3003273" y="2713777"/>
              <a:ext cx="5565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WBS. :</a:t>
              </a:r>
              <a:endParaRPr lang="zh-CN" altLang="en-US" sz="11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3458602" y="600836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6" name="圆角矩形 145"/>
          <p:cNvSpPr/>
          <p:nvPr/>
        </p:nvSpPr>
        <p:spPr>
          <a:xfrm>
            <a:off x="5329020" y="600345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7" name="组合 146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 of XXX (OTS)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891576" y="2123659"/>
            <a:ext cx="2186274" cy="261610"/>
            <a:chOff x="3793335" y="2713777"/>
            <a:chExt cx="2186274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3436743" y="2020241"/>
            <a:ext cx="2420002" cy="430887"/>
            <a:chOff x="3574355" y="2599477"/>
            <a:chExt cx="2420002" cy="430887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50259" y="2409042"/>
            <a:ext cx="2524777" cy="261610"/>
            <a:chOff x="3469580" y="2713777"/>
            <a:chExt cx="2524777" cy="261610"/>
          </a:xfrm>
        </p:grpSpPr>
        <p:sp>
          <p:nvSpPr>
            <p:cNvPr id="160" name="流程图: 过程 15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1" name="文本框 160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62" name="组合 161"/>
          <p:cNvGrpSpPr/>
          <p:nvPr/>
        </p:nvGrpSpPr>
        <p:grpSpPr>
          <a:xfrm>
            <a:off x="6070398" y="2410666"/>
            <a:ext cx="2572402" cy="261610"/>
            <a:chOff x="3421955" y="2713777"/>
            <a:chExt cx="2572402" cy="261610"/>
          </a:xfrm>
        </p:grpSpPr>
        <p:sp>
          <p:nvSpPr>
            <p:cNvPr id="163" name="流程图: 过程 16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2018-08-16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4" name="文本框 163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6213273" y="2030280"/>
            <a:ext cx="2420002" cy="430887"/>
            <a:chOff x="3574355" y="2637577"/>
            <a:chExt cx="2420002" cy="430887"/>
          </a:xfrm>
        </p:grpSpPr>
        <p:sp>
          <p:nvSpPr>
            <p:cNvPr id="166" name="流程图: 过程 16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3574355" y="26375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359364" y="2428368"/>
            <a:ext cx="2510124" cy="261610"/>
            <a:chOff x="3469485" y="2713777"/>
            <a:chExt cx="2510124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8941332" y="2406649"/>
            <a:ext cx="2529174" cy="261610"/>
            <a:chOff x="3450435" y="2685202"/>
            <a:chExt cx="2529174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8996446" y="2071676"/>
            <a:ext cx="2462499" cy="261610"/>
            <a:chOff x="3517110" y="2685202"/>
            <a:chExt cx="2462499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177" name="十字形 176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8" name="组合 177"/>
          <p:cNvGrpSpPr/>
          <p:nvPr/>
        </p:nvGrpSpPr>
        <p:grpSpPr>
          <a:xfrm>
            <a:off x="671153" y="3212981"/>
            <a:ext cx="11018747" cy="2287506"/>
            <a:chOff x="2089149" y="2410692"/>
            <a:chExt cx="11018747" cy="2287506"/>
          </a:xfrm>
        </p:grpSpPr>
        <p:sp>
          <p:nvSpPr>
            <p:cNvPr id="179" name="矩形 178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736469" y="2730399"/>
            <a:ext cx="2327931" cy="261610"/>
            <a:chOff x="3666426" y="2713777"/>
            <a:chExt cx="2327931" cy="261610"/>
          </a:xfrm>
        </p:grpSpPr>
        <p:sp>
          <p:nvSpPr>
            <p:cNvPr id="183" name="流程图: 过程 18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91" name="矩形 190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2" name="圆角矩形 191"/>
          <p:cNvSpPr/>
          <p:nvPr/>
        </p:nvSpPr>
        <p:spPr>
          <a:xfrm>
            <a:off x="757834" y="349585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193" name="圆角矩形 192"/>
          <p:cNvSpPr/>
          <p:nvPr/>
        </p:nvSpPr>
        <p:spPr>
          <a:xfrm>
            <a:off x="2006167" y="349585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194" name="圆角矩形 193"/>
          <p:cNvSpPr/>
          <p:nvPr/>
        </p:nvSpPr>
        <p:spPr>
          <a:xfrm>
            <a:off x="3638238" y="349741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/>
          </p:nvPr>
        </p:nvGraphicFramePr>
        <p:xfrm>
          <a:off x="768210" y="395411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2403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738438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96" name="圆角矩形 195"/>
          <p:cNvSpPr/>
          <p:nvPr/>
        </p:nvSpPr>
        <p:spPr>
          <a:xfrm>
            <a:off x="3707299" y="425878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7" name="圆角矩形 196"/>
          <p:cNvSpPr/>
          <p:nvPr/>
        </p:nvSpPr>
        <p:spPr>
          <a:xfrm>
            <a:off x="3707299" y="452092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8" name="圆角矩形 197"/>
          <p:cNvSpPr/>
          <p:nvPr/>
        </p:nvSpPr>
        <p:spPr>
          <a:xfrm>
            <a:off x="3707299" y="478755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9" name="矩形 198"/>
          <p:cNvSpPr/>
          <p:nvPr/>
        </p:nvSpPr>
        <p:spPr>
          <a:xfrm>
            <a:off x="888151" y="403565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/>
        </p:nvSpPr>
        <p:spPr>
          <a:xfrm>
            <a:off x="888151" y="455764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/>
          <p:cNvSpPr/>
          <p:nvPr/>
        </p:nvSpPr>
        <p:spPr>
          <a:xfrm>
            <a:off x="888151" y="481941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/>
          <p:cNvSpPr/>
          <p:nvPr/>
        </p:nvSpPr>
        <p:spPr>
          <a:xfrm>
            <a:off x="888151" y="4304435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圆角矩形 202"/>
          <p:cNvSpPr/>
          <p:nvPr/>
        </p:nvSpPr>
        <p:spPr>
          <a:xfrm>
            <a:off x="6605224" y="426819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4" name="圆角矩形 203"/>
          <p:cNvSpPr/>
          <p:nvPr/>
        </p:nvSpPr>
        <p:spPr>
          <a:xfrm>
            <a:off x="6605224" y="452529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5" name="圆角矩形 204"/>
          <p:cNvSpPr/>
          <p:nvPr/>
        </p:nvSpPr>
        <p:spPr>
          <a:xfrm>
            <a:off x="6605224" y="478271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6" name="圆角矩形 205"/>
          <p:cNvSpPr/>
          <p:nvPr/>
        </p:nvSpPr>
        <p:spPr>
          <a:xfrm>
            <a:off x="3707299" y="5030822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7" name="圆角矩形 206"/>
          <p:cNvSpPr/>
          <p:nvPr/>
        </p:nvSpPr>
        <p:spPr>
          <a:xfrm>
            <a:off x="6605224" y="504012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8" name="矩形 207"/>
          <p:cNvSpPr/>
          <p:nvPr/>
        </p:nvSpPr>
        <p:spPr>
          <a:xfrm>
            <a:off x="888151" y="506268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圆角矩形 141"/>
          <p:cNvSpPr/>
          <p:nvPr/>
        </p:nvSpPr>
        <p:spPr>
          <a:xfrm>
            <a:off x="7281338" y="6008360"/>
            <a:ext cx="2274740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Schedule a Meeting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90757" y="2730404"/>
            <a:ext cx="2378731" cy="261610"/>
            <a:chOff x="3615626" y="2713777"/>
            <a:chExt cx="2378731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0" name="文本框 149"/>
            <p:cNvSpPr txBox="1"/>
            <p:nvPr/>
          </p:nvSpPr>
          <p:spPr>
            <a:xfrm>
              <a:off x="3615626" y="2713777"/>
              <a:ext cx="8194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Type :</a:t>
              </a:r>
              <a:endParaRPr lang="zh-CN" altLang="en-US" sz="1100" dirty="0"/>
            </a:p>
          </p:txBody>
        </p:sp>
      </p:grpSp>
      <p:sp>
        <p:nvSpPr>
          <p:cNvPr id="151" name="流程图: 合并 150"/>
          <p:cNvSpPr/>
          <p:nvPr/>
        </p:nvSpPr>
        <p:spPr>
          <a:xfrm>
            <a:off x="5671532" y="28048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流程图: 合并 151"/>
          <p:cNvSpPr/>
          <p:nvPr/>
        </p:nvSpPr>
        <p:spPr>
          <a:xfrm>
            <a:off x="5645214" y="2207738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流程图: 合并 180"/>
          <p:cNvSpPr/>
          <p:nvPr/>
        </p:nvSpPr>
        <p:spPr>
          <a:xfrm>
            <a:off x="8416457" y="21696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流程图: 合并 184"/>
          <p:cNvSpPr/>
          <p:nvPr/>
        </p:nvSpPr>
        <p:spPr>
          <a:xfrm>
            <a:off x="8408221" y="247477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流程图: 合并 185"/>
          <p:cNvSpPr/>
          <p:nvPr/>
        </p:nvSpPr>
        <p:spPr>
          <a:xfrm>
            <a:off x="2889182" y="221432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流程图: 合并 186"/>
          <p:cNvSpPr/>
          <p:nvPr/>
        </p:nvSpPr>
        <p:spPr>
          <a:xfrm>
            <a:off x="2885520" y="2500601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流程图: 合并 187"/>
          <p:cNvSpPr/>
          <p:nvPr/>
        </p:nvSpPr>
        <p:spPr>
          <a:xfrm>
            <a:off x="2879263" y="281989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9" name="圆角矩形 188"/>
          <p:cNvSpPr/>
          <p:nvPr/>
        </p:nvSpPr>
        <p:spPr>
          <a:xfrm>
            <a:off x="5672800" y="42791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Upload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5672800" y="4547381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209" name="圆角矩形 208"/>
          <p:cNvSpPr/>
          <p:nvPr/>
        </p:nvSpPr>
        <p:spPr>
          <a:xfrm>
            <a:off x="5672800" y="4807874"/>
            <a:ext cx="771042" cy="171717"/>
          </a:xfrm>
          <a:prstGeom prst="roundRect">
            <a:avLst/>
          </a:prstGeom>
          <a:solidFill>
            <a:schemeClr val="bg2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0" name="圆角矩形 209"/>
          <p:cNvSpPr/>
          <p:nvPr/>
        </p:nvSpPr>
        <p:spPr>
          <a:xfrm>
            <a:off x="5680953" y="5033509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211" name="圆角矩形 210"/>
          <p:cNvSpPr/>
          <p:nvPr/>
        </p:nvSpPr>
        <p:spPr>
          <a:xfrm>
            <a:off x="7838421" y="4261648"/>
            <a:ext cx="1366370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2" name="圆角矩形 211"/>
          <p:cNvSpPr/>
          <p:nvPr/>
        </p:nvSpPr>
        <p:spPr>
          <a:xfrm>
            <a:off x="7838421" y="4538197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13" name="圆角矩形 212"/>
          <p:cNvSpPr/>
          <p:nvPr/>
        </p:nvSpPr>
        <p:spPr>
          <a:xfrm>
            <a:off x="7846574" y="4781006"/>
            <a:ext cx="1366370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4" name="圆角矩形 213"/>
          <p:cNvSpPr/>
          <p:nvPr/>
        </p:nvSpPr>
        <p:spPr>
          <a:xfrm>
            <a:off x="7846574" y="5024325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345687" y="2950115"/>
            <a:ext cx="1511058" cy="611633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50" dirty="0" smtClean="0">
                <a:solidFill>
                  <a:schemeClr val="tx1"/>
                </a:solidFill>
              </a:rPr>
              <a:t>General Task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0" y="1482263"/>
            <a:ext cx="12192000" cy="4947112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5" name="组合 214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216" name="组合 215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220" name="流程图: 过程 219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21" name="流程图: 过程 220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Approval Settings</a:t>
                </a:r>
                <a:endParaRPr lang="zh-CN" altLang="en-US" sz="1400" dirty="0"/>
              </a:p>
            </p:txBody>
          </p:sp>
        </p:grpSp>
        <p:sp>
          <p:nvSpPr>
            <p:cNvPr id="218" name="圆角矩形 217"/>
            <p:cNvSpPr/>
            <p:nvPr/>
          </p:nvSpPr>
          <p:spPr>
            <a:xfrm>
              <a:off x="3671565" y="4791848"/>
              <a:ext cx="1180071" cy="261143"/>
            </a:xfrm>
            <a:prstGeom prst="roundRect">
              <a:avLst/>
            </a:prstGeom>
            <a:solidFill>
              <a:srgbClr val="0070C0"/>
            </a:solidFill>
            <a:ln w="3175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19" name="圆角矩形 218"/>
            <p:cNvSpPr/>
            <p:nvPr/>
          </p:nvSpPr>
          <p:spPr>
            <a:xfrm>
              <a:off x="6061599" y="4741909"/>
              <a:ext cx="1180071" cy="261143"/>
            </a:xfrm>
            <a:prstGeom prst="roundRect">
              <a:avLst/>
            </a:prstGeom>
            <a:solidFill>
              <a:srgbClr val="0070C0"/>
            </a:solidFill>
            <a:ln w="3175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22" name="文本框 221"/>
          <p:cNvSpPr txBox="1"/>
          <p:nvPr/>
        </p:nvSpPr>
        <p:spPr>
          <a:xfrm>
            <a:off x="1095273" y="2365389"/>
            <a:ext cx="16450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Approval Process:  </a:t>
            </a:r>
            <a:endParaRPr lang="zh-CN" altLang="en-US" sz="1100" dirty="0"/>
          </a:p>
        </p:txBody>
      </p:sp>
      <p:grpSp>
        <p:nvGrpSpPr>
          <p:cNvPr id="223" name="组合 222"/>
          <p:cNvGrpSpPr/>
          <p:nvPr/>
        </p:nvGrpSpPr>
        <p:grpSpPr>
          <a:xfrm>
            <a:off x="3026147" y="2417862"/>
            <a:ext cx="3432451" cy="196593"/>
            <a:chOff x="3089647" y="2786162"/>
            <a:chExt cx="3432451" cy="196593"/>
          </a:xfrm>
        </p:grpSpPr>
        <p:sp>
          <p:nvSpPr>
            <p:cNvPr id="224" name="流程图: 过程 223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OTS approval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7" name="流程图: 合并 226"/>
            <p:cNvSpPr/>
            <p:nvPr/>
          </p:nvSpPr>
          <p:spPr>
            <a:xfrm>
              <a:off x="6353843" y="2857287"/>
              <a:ext cx="96387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0" name="组合 229"/>
          <p:cNvGrpSpPr/>
          <p:nvPr/>
        </p:nvGrpSpPr>
        <p:grpSpPr>
          <a:xfrm>
            <a:off x="1201452" y="2745580"/>
            <a:ext cx="9975840" cy="261610"/>
            <a:chOff x="2123858" y="3056848"/>
            <a:chExt cx="9975840" cy="261610"/>
          </a:xfrm>
        </p:grpSpPr>
        <p:grpSp>
          <p:nvGrpSpPr>
            <p:cNvPr id="231" name="组合 230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233" name="矩形 232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4" name="组合 233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235" name="直接连接符 234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直接连接符 235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32" name="文本框 231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37" name="文本框 236"/>
          <p:cNvSpPr txBox="1"/>
          <p:nvPr/>
        </p:nvSpPr>
        <p:spPr>
          <a:xfrm>
            <a:off x="3361778" y="30898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38" name="文本框 237"/>
          <p:cNvSpPr txBox="1"/>
          <p:nvPr/>
        </p:nvSpPr>
        <p:spPr>
          <a:xfrm>
            <a:off x="3352088" y="34147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grpSp>
        <p:nvGrpSpPr>
          <p:cNvPr id="239" name="组合 238"/>
          <p:cNvGrpSpPr/>
          <p:nvPr/>
        </p:nvGrpSpPr>
        <p:grpSpPr>
          <a:xfrm>
            <a:off x="5814414" y="3113108"/>
            <a:ext cx="1671486" cy="196593"/>
            <a:chOff x="4850612" y="2786162"/>
            <a:chExt cx="1671486" cy="196593"/>
          </a:xfrm>
        </p:grpSpPr>
        <p:sp>
          <p:nvSpPr>
            <p:cNvPr id="240" name="流程图: 过程 239"/>
            <p:cNvSpPr/>
            <p:nvPr/>
          </p:nvSpPr>
          <p:spPr>
            <a:xfrm>
              <a:off x="4850612" y="2786162"/>
              <a:ext cx="1671486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Jerry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3" name="流程图: 合并 242"/>
            <p:cNvSpPr/>
            <p:nvPr/>
          </p:nvSpPr>
          <p:spPr>
            <a:xfrm>
              <a:off x="6339492" y="2857287"/>
              <a:ext cx="11073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6" name="组合 245"/>
          <p:cNvGrpSpPr/>
          <p:nvPr/>
        </p:nvGrpSpPr>
        <p:grpSpPr>
          <a:xfrm>
            <a:off x="5814414" y="3445420"/>
            <a:ext cx="1671485" cy="196593"/>
            <a:chOff x="4850613" y="2786162"/>
            <a:chExt cx="1671485" cy="196593"/>
          </a:xfrm>
        </p:grpSpPr>
        <p:sp>
          <p:nvSpPr>
            <p:cNvPr id="247" name="流程图: 过程 246"/>
            <p:cNvSpPr/>
            <p:nvPr/>
          </p:nvSpPr>
          <p:spPr>
            <a:xfrm>
              <a:off x="4850613" y="2786162"/>
              <a:ext cx="1671485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50" name="流程图: 合并 249"/>
            <p:cNvSpPr/>
            <p:nvPr/>
          </p:nvSpPr>
          <p:spPr>
            <a:xfrm>
              <a:off x="6339493" y="2857287"/>
              <a:ext cx="110737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3" name="加号 252"/>
          <p:cNvSpPr/>
          <p:nvPr/>
        </p:nvSpPr>
        <p:spPr>
          <a:xfrm>
            <a:off x="3155950" y="3788289"/>
            <a:ext cx="205828" cy="175489"/>
          </a:xfrm>
          <a:prstGeom prst="mathPlus">
            <a:avLst>
              <a:gd name="adj1" fmla="val 19902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4" name="减号 253"/>
          <p:cNvSpPr/>
          <p:nvPr/>
        </p:nvSpPr>
        <p:spPr>
          <a:xfrm>
            <a:off x="3155950" y="34786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5" name="减号 254"/>
          <p:cNvSpPr/>
          <p:nvPr/>
        </p:nvSpPr>
        <p:spPr>
          <a:xfrm>
            <a:off x="3155950" y="31579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6" name="十字形 255"/>
          <p:cNvSpPr/>
          <p:nvPr/>
        </p:nvSpPr>
        <p:spPr>
          <a:xfrm rot="18798906">
            <a:off x="11049065" y="192331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7" name="组合 256"/>
          <p:cNvGrpSpPr/>
          <p:nvPr/>
        </p:nvGrpSpPr>
        <p:grpSpPr>
          <a:xfrm>
            <a:off x="4009467" y="3122038"/>
            <a:ext cx="1671486" cy="196593"/>
            <a:chOff x="4850612" y="2786162"/>
            <a:chExt cx="1671486" cy="196593"/>
          </a:xfrm>
        </p:grpSpPr>
        <p:sp>
          <p:nvSpPr>
            <p:cNvPr id="258" name="流程图: 过程 257"/>
            <p:cNvSpPr/>
            <p:nvPr/>
          </p:nvSpPr>
          <p:spPr>
            <a:xfrm>
              <a:off x="4850612" y="2786162"/>
              <a:ext cx="1671486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59" name="流程图: 合并 258"/>
            <p:cNvSpPr/>
            <p:nvPr/>
          </p:nvSpPr>
          <p:spPr>
            <a:xfrm>
              <a:off x="6339492" y="2857287"/>
              <a:ext cx="11073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4009467" y="3454350"/>
            <a:ext cx="1671485" cy="196593"/>
            <a:chOff x="4850613" y="2786162"/>
            <a:chExt cx="1671485" cy="196593"/>
          </a:xfrm>
        </p:grpSpPr>
        <p:sp>
          <p:nvSpPr>
            <p:cNvPr id="261" name="流程图: 过程 260"/>
            <p:cNvSpPr/>
            <p:nvPr/>
          </p:nvSpPr>
          <p:spPr>
            <a:xfrm>
              <a:off x="4850613" y="2786162"/>
              <a:ext cx="1671485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ASDE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2" name="流程图: 合并 261"/>
            <p:cNvSpPr/>
            <p:nvPr/>
          </p:nvSpPr>
          <p:spPr>
            <a:xfrm>
              <a:off x="6339493" y="2857287"/>
              <a:ext cx="110737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73700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63995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Gate Review in task list table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1855312" y="2281754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9890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9987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9972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10048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/>
          </p:nvPr>
        </p:nvGraphicFramePr>
        <p:xfrm>
          <a:off x="1918188" y="2953735"/>
          <a:ext cx="10054330" cy="316671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6339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3873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37376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38908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80967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695325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2865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37589471"/>
                    </a:ext>
                  </a:extLst>
                </a:gridCol>
                <a:gridCol w="561975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666343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Severity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108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05565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18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1.3.3.3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             </a:t>
                      </a:r>
                      <a:r>
                        <a:rPr lang="en-US" altLang="zh-CN" sz="1000" b="1" dirty="0" smtClean="0">
                          <a:solidFill>
                            <a:schemeClr val="bg1"/>
                          </a:solidFill>
                        </a:rPr>
                        <a:t>•</a:t>
                      </a:r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Drawing  list and change  record 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6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1655288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7" name="等腰三角形 126"/>
          <p:cNvSpPr/>
          <p:nvPr/>
        </p:nvSpPr>
        <p:spPr>
          <a:xfrm rot="5400000">
            <a:off x="3917923" y="3388362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等腰三角形 127"/>
          <p:cNvSpPr/>
          <p:nvPr/>
        </p:nvSpPr>
        <p:spPr>
          <a:xfrm rot="10800000">
            <a:off x="4006764" y="413311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等腰三角形 128"/>
          <p:cNvSpPr/>
          <p:nvPr/>
        </p:nvSpPr>
        <p:spPr>
          <a:xfrm rot="5400000">
            <a:off x="4006763" y="363123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等腰三角形 129"/>
          <p:cNvSpPr/>
          <p:nvPr/>
        </p:nvSpPr>
        <p:spPr>
          <a:xfrm rot="5400000">
            <a:off x="4006763" y="388527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等腰三角形 130"/>
          <p:cNvSpPr/>
          <p:nvPr/>
        </p:nvSpPr>
        <p:spPr>
          <a:xfrm rot="5400000">
            <a:off x="4111619" y="437104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等腰三角形 131"/>
          <p:cNvSpPr/>
          <p:nvPr/>
        </p:nvSpPr>
        <p:spPr>
          <a:xfrm rot="5400000">
            <a:off x="4116381" y="4592066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等腰三角形 132"/>
          <p:cNvSpPr/>
          <p:nvPr/>
        </p:nvSpPr>
        <p:spPr>
          <a:xfrm rot="10800000">
            <a:off x="4111619" y="484748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等腰三角形 133"/>
          <p:cNvSpPr/>
          <p:nvPr/>
        </p:nvSpPr>
        <p:spPr>
          <a:xfrm rot="10800000">
            <a:off x="4209136" y="5276563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等腰三角形 134"/>
          <p:cNvSpPr/>
          <p:nvPr/>
        </p:nvSpPr>
        <p:spPr>
          <a:xfrm rot="5400000">
            <a:off x="4209136" y="507979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矩形 136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483021"/>
            <a:ext cx="12192000" cy="487557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38" name="表格 1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6916469"/>
              </p:ext>
            </p:extLst>
          </p:nvPr>
        </p:nvGraphicFramePr>
        <p:xfrm>
          <a:off x="692583" y="1994125"/>
          <a:ext cx="10689790" cy="375543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30012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60148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65019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21444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85609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987249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1093717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39272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587366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68382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688636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556985">
                  <a:extLst>
                    <a:ext uri="{9D8B030D-6E8A-4147-A177-3AD203B41FA5}">
                      <a16:colId xmlns:a16="http://schemas.microsoft.com/office/drawing/2014/main" val="37589471"/>
                    </a:ext>
                  </a:extLst>
                </a:gridCol>
                <a:gridCol w="597493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708458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40821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Severity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26049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8065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108326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15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             Gate Review (OTS)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8066358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055656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tx1"/>
                          </a:solidFill>
                        </a:rPr>
                        <a:t>18</a:t>
                      </a:r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tx1"/>
                          </a:solidFill>
                        </a:rPr>
                        <a:t>1.3.3.3</a:t>
                      </a:r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>
                          <a:solidFill>
                            <a:schemeClr val="tx1"/>
                          </a:solidFill>
                        </a:rPr>
                        <a:t>              </a:t>
                      </a:r>
                      <a:r>
                        <a:rPr lang="en-US" altLang="zh-CN" sz="1000" b="1" dirty="0" smtClean="0">
                          <a:solidFill>
                            <a:schemeClr val="tx1"/>
                          </a:solidFill>
                        </a:rPr>
                        <a:t>•</a:t>
                      </a:r>
                      <a:r>
                        <a:rPr lang="en-US" altLang="zh-CN" sz="700" b="1" dirty="0" smtClean="0">
                          <a:solidFill>
                            <a:schemeClr val="tx1"/>
                          </a:solidFill>
                        </a:rPr>
                        <a:t> Drawing  list and change  record </a:t>
                      </a:r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6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4965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91977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Gate Review In Gantt Chart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0046" y="2767806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3143250" y="3042613"/>
            <a:ext cx="7934325" cy="9322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合并 23"/>
          <p:cNvSpPr/>
          <p:nvPr/>
        </p:nvSpPr>
        <p:spPr>
          <a:xfrm>
            <a:off x="3152702" y="3142795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合并 127"/>
          <p:cNvSpPr/>
          <p:nvPr/>
        </p:nvSpPr>
        <p:spPr>
          <a:xfrm>
            <a:off x="10966035" y="3143279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3360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7345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2" y="4137412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201932" y="4479417"/>
            <a:ext cx="1098000" cy="154490"/>
            <a:chOff x="3205297" y="3305020"/>
            <a:chExt cx="1098000" cy="154490"/>
          </a:xfrm>
          <a:solidFill>
            <a:srgbClr val="0070C0"/>
          </a:solidFill>
        </p:grpSpPr>
        <p:sp>
          <p:nvSpPr>
            <p:cNvPr id="141" name="矩形 140"/>
            <p:cNvSpPr/>
            <p:nvPr/>
          </p:nvSpPr>
          <p:spPr>
            <a:xfrm>
              <a:off x="3205297" y="3305020"/>
              <a:ext cx="10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合并 141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418349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307446" y="4828552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45" name="矩形 144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6799566" y="5225262"/>
            <a:ext cx="2178000" cy="154490"/>
            <a:chOff x="3205297" y="3305020"/>
            <a:chExt cx="2178000" cy="154490"/>
          </a:xfrm>
          <a:solidFill>
            <a:srgbClr val="0070C0"/>
          </a:solidFill>
        </p:grpSpPr>
        <p:sp>
          <p:nvSpPr>
            <p:cNvPr id="149" name="矩形 148"/>
            <p:cNvSpPr/>
            <p:nvPr/>
          </p:nvSpPr>
          <p:spPr>
            <a:xfrm>
              <a:off x="3205297" y="3305020"/>
              <a:ext cx="217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流程图: 合并 14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流程图: 合并 150"/>
            <p:cNvSpPr/>
            <p:nvPr/>
          </p:nvSpPr>
          <p:spPr>
            <a:xfrm>
              <a:off x="525918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73225" y="562815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53" name="矩形 15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合并 15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7185644" y="3026283"/>
            <a:ext cx="3744" cy="121091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337166"/>
            <a:ext cx="3090891" cy="1079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3143250" y="3042613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5" cy="37686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/>
        </p:nvCxnSpPr>
        <p:spPr>
          <a:xfrm>
            <a:off x="4303932" y="3052784"/>
            <a:ext cx="0" cy="18225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/>
          <p:nvPr/>
        </p:nvCxnSpPr>
        <p:spPr>
          <a:xfrm>
            <a:off x="8293125" y="3012520"/>
            <a:ext cx="6807" cy="15942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/>
          <p:nvPr/>
        </p:nvCxnSpPr>
        <p:spPr>
          <a:xfrm>
            <a:off x="5764780" y="3042613"/>
            <a:ext cx="0" cy="187953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endCxn id="141" idx="1"/>
          </p:cNvCxnSpPr>
          <p:nvPr/>
        </p:nvCxnSpPr>
        <p:spPr>
          <a:xfrm>
            <a:off x="7201932" y="3069440"/>
            <a:ext cx="0" cy="145677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/>
          <p:nvPr/>
        </p:nvCxnSpPr>
        <p:spPr>
          <a:xfrm>
            <a:off x="6799566" y="3012520"/>
            <a:ext cx="0" cy="225240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149" idx="3"/>
          </p:cNvCxnSpPr>
          <p:nvPr/>
        </p:nvCxnSpPr>
        <p:spPr>
          <a:xfrm>
            <a:off x="8977566" y="3026283"/>
            <a:ext cx="0" cy="22457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 flipH="1">
            <a:off x="8173225" y="3035338"/>
            <a:ext cx="6909" cy="266071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23" idx="3"/>
          </p:cNvCxnSpPr>
          <p:nvPr/>
        </p:nvCxnSpPr>
        <p:spPr>
          <a:xfrm flipH="1">
            <a:off x="11071225" y="3089224"/>
            <a:ext cx="6350" cy="263253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4810624" y="2534070"/>
            <a:ext cx="543182" cy="3868498"/>
            <a:chOff x="4810624" y="2534070"/>
            <a:chExt cx="543182" cy="3868498"/>
          </a:xfrm>
        </p:grpSpPr>
        <p:cxnSp>
          <p:nvCxnSpPr>
            <p:cNvPr id="19" name="直接连接符 18"/>
            <p:cNvCxnSpPr/>
            <p:nvPr/>
          </p:nvCxnSpPr>
          <p:spPr>
            <a:xfrm flipH="1">
              <a:off x="5054303" y="2534070"/>
              <a:ext cx="3472" cy="365241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/>
            <p:cNvSpPr txBox="1"/>
            <p:nvPr/>
          </p:nvSpPr>
          <p:spPr>
            <a:xfrm>
              <a:off x="4810624" y="6125569"/>
              <a:ext cx="543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GR-2</a:t>
              </a:r>
              <a:endParaRPr lang="zh-CN" altLang="en-US" sz="1200" dirty="0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6029509" y="2546214"/>
            <a:ext cx="502422" cy="3868498"/>
            <a:chOff x="4797924" y="2534070"/>
            <a:chExt cx="502422" cy="3868498"/>
          </a:xfrm>
        </p:grpSpPr>
        <p:cxnSp>
          <p:nvCxnSpPr>
            <p:cNvPr id="208" name="直接连接符 207"/>
            <p:cNvCxnSpPr/>
            <p:nvPr/>
          </p:nvCxnSpPr>
          <p:spPr>
            <a:xfrm flipH="1">
              <a:off x="5054303" y="2534070"/>
              <a:ext cx="3472" cy="365241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9" name="文本框 208"/>
            <p:cNvSpPr txBox="1"/>
            <p:nvPr/>
          </p:nvSpPr>
          <p:spPr>
            <a:xfrm>
              <a:off x="4797924" y="6125569"/>
              <a:ext cx="5024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GR-3</a:t>
              </a:r>
              <a:endParaRPr lang="zh-CN" altLang="en-US" sz="12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9000265" y="2534070"/>
            <a:ext cx="486635" cy="3868498"/>
            <a:chOff x="4823324" y="2534070"/>
            <a:chExt cx="486635" cy="3868498"/>
          </a:xfrm>
        </p:grpSpPr>
        <p:cxnSp>
          <p:nvCxnSpPr>
            <p:cNvPr id="211" name="直接连接符 210"/>
            <p:cNvCxnSpPr/>
            <p:nvPr/>
          </p:nvCxnSpPr>
          <p:spPr>
            <a:xfrm flipH="1">
              <a:off x="5054303" y="2534070"/>
              <a:ext cx="3472" cy="365241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文本框 211"/>
            <p:cNvSpPr txBox="1"/>
            <p:nvPr/>
          </p:nvSpPr>
          <p:spPr>
            <a:xfrm>
              <a:off x="4823324" y="6125569"/>
              <a:ext cx="48663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GR-4</a:t>
              </a:r>
              <a:endParaRPr lang="zh-CN" altLang="en-US" sz="12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3420563" y="2547098"/>
            <a:ext cx="563878" cy="3868498"/>
            <a:chOff x="4792592" y="2534070"/>
            <a:chExt cx="563878" cy="3868498"/>
          </a:xfrm>
        </p:grpSpPr>
        <p:cxnSp>
          <p:nvCxnSpPr>
            <p:cNvPr id="214" name="直接连接符 213"/>
            <p:cNvCxnSpPr/>
            <p:nvPr/>
          </p:nvCxnSpPr>
          <p:spPr>
            <a:xfrm flipH="1">
              <a:off x="5054303" y="2534070"/>
              <a:ext cx="3472" cy="365241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" name="文本框 214"/>
            <p:cNvSpPr txBox="1"/>
            <p:nvPr/>
          </p:nvSpPr>
          <p:spPr>
            <a:xfrm>
              <a:off x="4792592" y="6125569"/>
              <a:ext cx="5638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GR -1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875519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Timeline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466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0046" y="2767806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3143250" y="3042613"/>
            <a:ext cx="7934325" cy="9322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合并 23"/>
          <p:cNvSpPr/>
          <p:nvPr/>
        </p:nvSpPr>
        <p:spPr>
          <a:xfrm>
            <a:off x="3152702" y="3142795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合并 127"/>
          <p:cNvSpPr/>
          <p:nvPr/>
        </p:nvSpPr>
        <p:spPr>
          <a:xfrm>
            <a:off x="10966035" y="3143279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3360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7345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2" y="4137412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201932" y="4479417"/>
            <a:ext cx="1098000" cy="154490"/>
            <a:chOff x="3205297" y="3305020"/>
            <a:chExt cx="1098000" cy="154490"/>
          </a:xfrm>
          <a:solidFill>
            <a:srgbClr val="0070C0"/>
          </a:solidFill>
        </p:grpSpPr>
        <p:sp>
          <p:nvSpPr>
            <p:cNvPr id="141" name="矩形 140"/>
            <p:cNvSpPr/>
            <p:nvPr/>
          </p:nvSpPr>
          <p:spPr>
            <a:xfrm>
              <a:off x="3205297" y="3305020"/>
              <a:ext cx="10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合并 141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418349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307446" y="4828552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45" name="矩形 144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6799566" y="5225262"/>
            <a:ext cx="2178000" cy="154490"/>
            <a:chOff x="3205297" y="3305020"/>
            <a:chExt cx="2178000" cy="154490"/>
          </a:xfrm>
          <a:solidFill>
            <a:srgbClr val="0070C0"/>
          </a:solidFill>
        </p:grpSpPr>
        <p:sp>
          <p:nvSpPr>
            <p:cNvPr id="149" name="矩形 148"/>
            <p:cNvSpPr/>
            <p:nvPr/>
          </p:nvSpPr>
          <p:spPr>
            <a:xfrm>
              <a:off x="3205297" y="3305020"/>
              <a:ext cx="217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流程图: 合并 14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流程图: 合并 150"/>
            <p:cNvSpPr/>
            <p:nvPr/>
          </p:nvSpPr>
          <p:spPr>
            <a:xfrm>
              <a:off x="525918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73225" y="562815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53" name="矩形 15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合并 15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7185644" y="3026283"/>
            <a:ext cx="3744" cy="121091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337166"/>
            <a:ext cx="3090891" cy="1079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3143250" y="3042613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5" cy="37686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/>
        </p:nvCxnSpPr>
        <p:spPr>
          <a:xfrm>
            <a:off x="4303932" y="3052784"/>
            <a:ext cx="0" cy="18225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/>
          <p:nvPr/>
        </p:nvCxnSpPr>
        <p:spPr>
          <a:xfrm>
            <a:off x="8293125" y="3012520"/>
            <a:ext cx="6807" cy="15942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/>
          <p:nvPr/>
        </p:nvCxnSpPr>
        <p:spPr>
          <a:xfrm>
            <a:off x="5764780" y="3042613"/>
            <a:ext cx="0" cy="187953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endCxn id="141" idx="1"/>
          </p:cNvCxnSpPr>
          <p:nvPr/>
        </p:nvCxnSpPr>
        <p:spPr>
          <a:xfrm>
            <a:off x="7201932" y="3069440"/>
            <a:ext cx="0" cy="145677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/>
          <p:nvPr/>
        </p:nvCxnSpPr>
        <p:spPr>
          <a:xfrm>
            <a:off x="6799566" y="3012520"/>
            <a:ext cx="0" cy="225240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149" idx="3"/>
          </p:cNvCxnSpPr>
          <p:nvPr/>
        </p:nvCxnSpPr>
        <p:spPr>
          <a:xfrm>
            <a:off x="8977566" y="3026283"/>
            <a:ext cx="0" cy="22457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 flipH="1">
            <a:off x="8173225" y="3035338"/>
            <a:ext cx="6909" cy="266071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23" idx="3"/>
          </p:cNvCxnSpPr>
          <p:nvPr/>
        </p:nvCxnSpPr>
        <p:spPr>
          <a:xfrm flipH="1">
            <a:off x="11071225" y="3089224"/>
            <a:ext cx="6350" cy="263253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7208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2825" y="2767806"/>
            <a:ext cx="9661524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3143250" y="3042613"/>
            <a:ext cx="7934325" cy="9322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合并 23"/>
          <p:cNvSpPr/>
          <p:nvPr/>
        </p:nvSpPr>
        <p:spPr>
          <a:xfrm>
            <a:off x="3152702" y="3142795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合并 127"/>
          <p:cNvSpPr/>
          <p:nvPr/>
        </p:nvSpPr>
        <p:spPr>
          <a:xfrm>
            <a:off x="10966035" y="3143279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3360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7345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2" y="4137412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201932" y="4479417"/>
            <a:ext cx="1098000" cy="154490"/>
            <a:chOff x="3205297" y="3305020"/>
            <a:chExt cx="1098000" cy="154490"/>
          </a:xfrm>
          <a:solidFill>
            <a:srgbClr val="0070C0"/>
          </a:solidFill>
        </p:grpSpPr>
        <p:sp>
          <p:nvSpPr>
            <p:cNvPr id="141" name="矩形 140"/>
            <p:cNvSpPr/>
            <p:nvPr/>
          </p:nvSpPr>
          <p:spPr>
            <a:xfrm>
              <a:off x="3205297" y="3305020"/>
              <a:ext cx="10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合并 141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418349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307446" y="4828552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45" name="矩形 144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6799566" y="5225262"/>
            <a:ext cx="2178000" cy="154490"/>
            <a:chOff x="3205297" y="3305020"/>
            <a:chExt cx="2178000" cy="154490"/>
          </a:xfrm>
          <a:solidFill>
            <a:srgbClr val="0070C0"/>
          </a:solidFill>
        </p:grpSpPr>
        <p:sp>
          <p:nvSpPr>
            <p:cNvPr id="149" name="矩形 148"/>
            <p:cNvSpPr/>
            <p:nvPr/>
          </p:nvSpPr>
          <p:spPr>
            <a:xfrm>
              <a:off x="3205297" y="3305020"/>
              <a:ext cx="217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流程图: 合并 14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流程图: 合并 150"/>
            <p:cNvSpPr/>
            <p:nvPr/>
          </p:nvSpPr>
          <p:spPr>
            <a:xfrm>
              <a:off x="525918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73225" y="562815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53" name="矩形 15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合并 15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7185644" y="3026283"/>
            <a:ext cx="3744" cy="121091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365954"/>
            <a:ext cx="3090891" cy="1051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3143250" y="3042613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5" cy="37686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/>
        </p:nvCxnSpPr>
        <p:spPr>
          <a:xfrm>
            <a:off x="4303932" y="3052784"/>
            <a:ext cx="0" cy="18225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/>
          <p:nvPr/>
        </p:nvCxnSpPr>
        <p:spPr>
          <a:xfrm>
            <a:off x="8293125" y="3012520"/>
            <a:ext cx="6807" cy="15942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/>
          <p:nvPr/>
        </p:nvCxnSpPr>
        <p:spPr>
          <a:xfrm>
            <a:off x="5764780" y="3042613"/>
            <a:ext cx="0" cy="187953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endCxn id="141" idx="1"/>
          </p:cNvCxnSpPr>
          <p:nvPr/>
        </p:nvCxnSpPr>
        <p:spPr>
          <a:xfrm>
            <a:off x="7201932" y="3069440"/>
            <a:ext cx="0" cy="145677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/>
          <p:nvPr/>
        </p:nvCxnSpPr>
        <p:spPr>
          <a:xfrm>
            <a:off x="6799566" y="3012520"/>
            <a:ext cx="0" cy="225240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149" idx="3"/>
          </p:cNvCxnSpPr>
          <p:nvPr/>
        </p:nvCxnSpPr>
        <p:spPr>
          <a:xfrm>
            <a:off x="8977566" y="3026283"/>
            <a:ext cx="0" cy="22457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 flipH="1">
            <a:off x="8173225" y="3035338"/>
            <a:ext cx="6909" cy="266071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23" idx="3"/>
          </p:cNvCxnSpPr>
          <p:nvPr/>
        </p:nvCxnSpPr>
        <p:spPr>
          <a:xfrm flipH="1">
            <a:off x="11071225" y="3089224"/>
            <a:ext cx="6350" cy="263253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2280046" y="2534070"/>
            <a:ext cx="145654" cy="3498057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7" name="组合 206"/>
          <p:cNvGrpSpPr/>
          <p:nvPr/>
        </p:nvGrpSpPr>
        <p:grpSpPr>
          <a:xfrm>
            <a:off x="11801014" y="2546214"/>
            <a:ext cx="142435" cy="3495076"/>
            <a:chOff x="11444285" y="2028346"/>
            <a:chExt cx="233476" cy="3002864"/>
          </a:xfrm>
        </p:grpSpPr>
        <p:sp>
          <p:nvSpPr>
            <p:cNvPr id="208" name="流程图: 过程 207"/>
            <p:cNvSpPr/>
            <p:nvPr/>
          </p:nvSpPr>
          <p:spPr>
            <a:xfrm>
              <a:off x="11444285" y="2028346"/>
              <a:ext cx="233476" cy="3002864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矩形 20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11466911" y="49479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流程图: 合并 210"/>
            <p:cNvSpPr/>
            <p:nvPr/>
          </p:nvSpPr>
          <p:spPr>
            <a:xfrm flipV="1">
              <a:off x="11466911" y="2041792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3" name="组合 212"/>
          <p:cNvGrpSpPr/>
          <p:nvPr/>
        </p:nvGrpSpPr>
        <p:grpSpPr>
          <a:xfrm rot="16200000">
            <a:off x="6969104" y="1352230"/>
            <a:ext cx="142435" cy="9520549"/>
            <a:chOff x="11444292" y="-3120649"/>
            <a:chExt cx="233476" cy="8179770"/>
          </a:xfrm>
        </p:grpSpPr>
        <p:sp>
          <p:nvSpPr>
            <p:cNvPr id="214" name="流程图: 过程 213"/>
            <p:cNvSpPr/>
            <p:nvPr/>
          </p:nvSpPr>
          <p:spPr>
            <a:xfrm>
              <a:off x="11444292" y="-3120649"/>
              <a:ext cx="233476" cy="817977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矩形 214"/>
            <p:cNvSpPr/>
            <p:nvPr/>
          </p:nvSpPr>
          <p:spPr>
            <a:xfrm>
              <a:off x="11462797" y="493431"/>
              <a:ext cx="193593" cy="14183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流程图: 合并 215"/>
            <p:cNvSpPr/>
            <p:nvPr/>
          </p:nvSpPr>
          <p:spPr>
            <a:xfrm>
              <a:off x="11466911" y="4971524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 flipV="1">
              <a:off x="11459306" y="-309329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8" name="流程图: 合并 217"/>
          <p:cNvSpPr/>
          <p:nvPr/>
        </p:nvSpPr>
        <p:spPr>
          <a:xfrm rot="16200000">
            <a:off x="2271284" y="4267475"/>
            <a:ext cx="188420" cy="78841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rot="18811201">
            <a:off x="-795498" y="1844207"/>
            <a:ext cx="5486108" cy="93049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Draft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6873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0046" y="2767806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2280046" y="3042613"/>
            <a:ext cx="9664303" cy="976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4884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8869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1" y="4289812"/>
            <a:ext cx="6767294" cy="154490"/>
            <a:chOff x="3205296" y="3305020"/>
            <a:chExt cx="6767294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6" y="3305020"/>
              <a:ext cx="676729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9866278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4310590" y="3021802"/>
            <a:ext cx="8952" cy="127231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346162"/>
            <a:ext cx="3090891" cy="10708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8" y="2336276"/>
            <a:ext cx="1918904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Super - Variable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8" name="组合 207"/>
          <p:cNvGrpSpPr/>
          <p:nvPr/>
        </p:nvGrpSpPr>
        <p:grpSpPr>
          <a:xfrm>
            <a:off x="3143250" y="3245813"/>
            <a:ext cx="7934325" cy="154904"/>
            <a:chOff x="3143250" y="3042613"/>
            <a:chExt cx="7934325" cy="154904"/>
          </a:xfrm>
        </p:grpSpPr>
        <p:sp>
          <p:nvSpPr>
            <p:cNvPr id="209" name="矩形 208"/>
            <p:cNvSpPr/>
            <p:nvPr/>
          </p:nvSpPr>
          <p:spPr>
            <a:xfrm>
              <a:off x="3143250" y="3042613"/>
              <a:ext cx="793432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3152702" y="3142795"/>
              <a:ext cx="105190" cy="54238"/>
            </a:xfrm>
            <a:prstGeom prst="flowChartMerg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流程图: 合并 210"/>
            <p:cNvSpPr/>
            <p:nvPr/>
          </p:nvSpPr>
          <p:spPr>
            <a:xfrm>
              <a:off x="10966035" y="3143279"/>
              <a:ext cx="105190" cy="54238"/>
            </a:xfrm>
            <a:prstGeom prst="flowChartMerg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>
            <a:endCxn id="133" idx="1"/>
          </p:cNvCxnSpPr>
          <p:nvPr/>
        </p:nvCxnSpPr>
        <p:spPr>
          <a:xfrm>
            <a:off x="3143250" y="3042613"/>
            <a:ext cx="0" cy="8911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6" cy="61696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16288" cy="95183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/>
          <p:nvPr/>
        </p:nvCxnSpPr>
        <p:spPr>
          <a:xfrm>
            <a:off x="11074400" y="3216426"/>
            <a:ext cx="3175" cy="265773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4259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5" name="矩形 44"/>
          <p:cNvSpPr/>
          <p:nvPr/>
        </p:nvSpPr>
        <p:spPr>
          <a:xfrm>
            <a:off x="8853458" y="365124"/>
            <a:ext cx="3090891" cy="10518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8" y="2336276"/>
            <a:ext cx="1918904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258944" y="2534070"/>
            <a:ext cx="9721608" cy="3652418"/>
            <a:chOff x="2258944" y="2534070"/>
            <a:chExt cx="9721608" cy="3652418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2280047" y="2546215"/>
              <a:ext cx="939760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矩形 2"/>
            <p:cNvSpPr/>
            <p:nvPr/>
          </p:nvSpPr>
          <p:spPr>
            <a:xfrm>
              <a:off x="2284344" y="2546215"/>
              <a:ext cx="9664303" cy="227182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2" name="矩形 111"/>
            <p:cNvSpPr/>
            <p:nvPr/>
          </p:nvSpPr>
          <p:spPr>
            <a:xfrm>
              <a:off x="2280046" y="2767806"/>
              <a:ext cx="9664303" cy="227182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2258944" y="2786882"/>
              <a:ext cx="9721608" cy="181845"/>
              <a:chOff x="2258944" y="2786882"/>
              <a:chExt cx="9721608" cy="181845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2258944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December 2017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3340055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January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矩形 113"/>
              <p:cNvSpPr/>
              <p:nvPr/>
            </p:nvSpPr>
            <p:spPr>
              <a:xfrm>
                <a:off x="4421166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February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矩形 114"/>
              <p:cNvSpPr/>
              <p:nvPr/>
            </p:nvSpPr>
            <p:spPr>
              <a:xfrm>
                <a:off x="5502277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March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矩形 115"/>
              <p:cNvSpPr/>
              <p:nvPr/>
            </p:nvSpPr>
            <p:spPr>
              <a:xfrm>
                <a:off x="6583388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April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7664499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8745610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June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9826721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July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0" name="矩形 119"/>
              <p:cNvSpPr/>
              <p:nvPr/>
            </p:nvSpPr>
            <p:spPr>
              <a:xfrm>
                <a:off x="10907834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August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1" name="矩形 20"/>
            <p:cNvSpPr/>
            <p:nvPr/>
          </p:nvSpPr>
          <p:spPr>
            <a:xfrm flipH="1">
              <a:off x="3335261" y="2546215"/>
              <a:ext cx="3600" cy="3640273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矩形 120"/>
            <p:cNvSpPr/>
            <p:nvPr/>
          </p:nvSpPr>
          <p:spPr>
            <a:xfrm>
              <a:off x="4413510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矩形 121"/>
            <p:cNvSpPr/>
            <p:nvPr/>
          </p:nvSpPr>
          <p:spPr>
            <a:xfrm>
              <a:off x="5495358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矩形 122"/>
            <p:cNvSpPr/>
            <p:nvPr/>
          </p:nvSpPr>
          <p:spPr>
            <a:xfrm>
              <a:off x="6577206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矩形 123"/>
            <p:cNvSpPr/>
            <p:nvPr/>
          </p:nvSpPr>
          <p:spPr>
            <a:xfrm>
              <a:off x="7659054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矩形 124"/>
            <p:cNvSpPr/>
            <p:nvPr/>
          </p:nvSpPr>
          <p:spPr>
            <a:xfrm>
              <a:off x="8740902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矩形 125"/>
            <p:cNvSpPr/>
            <p:nvPr/>
          </p:nvSpPr>
          <p:spPr>
            <a:xfrm>
              <a:off x="9822750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矩形 126"/>
            <p:cNvSpPr/>
            <p:nvPr/>
          </p:nvSpPr>
          <p:spPr>
            <a:xfrm>
              <a:off x="10904595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582754" y="2534070"/>
              <a:ext cx="47320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2017</a:t>
              </a:r>
              <a:endParaRPr lang="zh-CN" altLang="en-US" sz="1050" dirty="0"/>
            </a:p>
          </p:txBody>
        </p:sp>
        <p:sp>
          <p:nvSpPr>
            <p:cNvPr id="23" name="矩形 22"/>
            <p:cNvSpPr/>
            <p:nvPr/>
          </p:nvSpPr>
          <p:spPr>
            <a:xfrm>
              <a:off x="3143250" y="3042613"/>
              <a:ext cx="793432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3143250" y="3717046"/>
              <a:ext cx="1457334" cy="154490"/>
              <a:chOff x="3205297" y="3305020"/>
              <a:chExt cx="1457334" cy="154490"/>
            </a:xfrm>
            <a:solidFill>
              <a:srgbClr val="0070C0"/>
            </a:solidFill>
          </p:grpSpPr>
          <p:sp>
            <p:nvSpPr>
              <p:cNvPr id="129" name="矩形 128"/>
              <p:cNvSpPr/>
              <p:nvPr/>
            </p:nvSpPr>
            <p:spPr>
              <a:xfrm>
                <a:off x="3205297" y="3305020"/>
                <a:ext cx="1457334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合并 129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流程图: 合并 130"/>
              <p:cNvSpPr/>
              <p:nvPr/>
            </p:nvSpPr>
            <p:spPr>
              <a:xfrm>
                <a:off x="454163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2" name="组合 131"/>
            <p:cNvGrpSpPr/>
            <p:nvPr/>
          </p:nvGrpSpPr>
          <p:grpSpPr>
            <a:xfrm>
              <a:off x="3143250" y="4115517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33" name="矩形 132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流程图: 合并 133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6" name="组合 135"/>
            <p:cNvGrpSpPr/>
            <p:nvPr/>
          </p:nvGrpSpPr>
          <p:grpSpPr>
            <a:xfrm>
              <a:off x="4303932" y="4518412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37" name="矩形 136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流程图: 合并 137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9" name="流程图: 合并 138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0" name="组合 139"/>
            <p:cNvGrpSpPr/>
            <p:nvPr/>
          </p:nvGrpSpPr>
          <p:grpSpPr>
            <a:xfrm>
              <a:off x="7201932" y="4860417"/>
              <a:ext cx="1098000" cy="154490"/>
              <a:chOff x="3205297" y="3305020"/>
              <a:chExt cx="1098000" cy="154490"/>
            </a:xfrm>
            <a:solidFill>
              <a:srgbClr val="0070C0"/>
            </a:solidFill>
          </p:grpSpPr>
          <p:sp>
            <p:nvSpPr>
              <p:cNvPr id="141" name="矩形 140"/>
              <p:cNvSpPr/>
              <p:nvPr/>
            </p:nvSpPr>
            <p:spPr>
              <a:xfrm>
                <a:off x="3205297" y="3305020"/>
                <a:ext cx="10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流程图: 合并 141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3" name="流程图: 合并 142"/>
              <p:cNvSpPr/>
              <p:nvPr/>
            </p:nvSpPr>
            <p:spPr>
              <a:xfrm>
                <a:off x="418349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4" name="组合 143"/>
            <p:cNvGrpSpPr/>
            <p:nvPr/>
          </p:nvGrpSpPr>
          <p:grpSpPr>
            <a:xfrm>
              <a:off x="4307446" y="5209552"/>
              <a:ext cx="1457334" cy="154490"/>
              <a:chOff x="3205297" y="3305020"/>
              <a:chExt cx="1457334" cy="154490"/>
            </a:xfrm>
            <a:solidFill>
              <a:srgbClr val="0070C0"/>
            </a:solidFill>
          </p:grpSpPr>
          <p:sp>
            <p:nvSpPr>
              <p:cNvPr id="145" name="矩形 144"/>
              <p:cNvSpPr/>
              <p:nvPr/>
            </p:nvSpPr>
            <p:spPr>
              <a:xfrm>
                <a:off x="3205297" y="3305020"/>
                <a:ext cx="1457334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合并 145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流程图: 合并 146"/>
              <p:cNvSpPr/>
              <p:nvPr/>
            </p:nvSpPr>
            <p:spPr>
              <a:xfrm>
                <a:off x="454163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8" name="组合 147"/>
            <p:cNvGrpSpPr/>
            <p:nvPr/>
          </p:nvGrpSpPr>
          <p:grpSpPr>
            <a:xfrm>
              <a:off x="6799566" y="5606262"/>
              <a:ext cx="2178000" cy="154490"/>
              <a:chOff x="3205297" y="3305020"/>
              <a:chExt cx="2178000" cy="154490"/>
            </a:xfrm>
            <a:solidFill>
              <a:srgbClr val="0070C0"/>
            </a:solidFill>
          </p:grpSpPr>
          <p:sp>
            <p:nvSpPr>
              <p:cNvPr id="149" name="矩形 148"/>
              <p:cNvSpPr/>
              <p:nvPr/>
            </p:nvSpPr>
            <p:spPr>
              <a:xfrm>
                <a:off x="3205297" y="3305020"/>
                <a:ext cx="217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流程图: 合并 149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流程图: 合并 150"/>
              <p:cNvSpPr/>
              <p:nvPr/>
            </p:nvSpPr>
            <p:spPr>
              <a:xfrm>
                <a:off x="525918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2" name="组合 151"/>
            <p:cNvGrpSpPr/>
            <p:nvPr/>
          </p:nvGrpSpPr>
          <p:grpSpPr>
            <a:xfrm>
              <a:off x="8173225" y="6009157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53" name="矩形 152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合并 153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5" name="流程图: 合并 154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56" name="直接连接符 155"/>
            <p:cNvCxnSpPr/>
            <p:nvPr/>
          </p:nvCxnSpPr>
          <p:spPr>
            <a:xfrm flipH="1">
              <a:off x="4600584" y="3052784"/>
              <a:ext cx="9526" cy="78222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接连接符 158"/>
            <p:cNvCxnSpPr/>
            <p:nvPr/>
          </p:nvCxnSpPr>
          <p:spPr>
            <a:xfrm flipH="1">
              <a:off x="7185644" y="3026283"/>
              <a:ext cx="3744" cy="121091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矩形 207"/>
            <p:cNvSpPr/>
            <p:nvPr/>
          </p:nvSpPr>
          <p:spPr>
            <a:xfrm>
              <a:off x="2284344" y="3042613"/>
              <a:ext cx="966000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矩形 211"/>
            <p:cNvSpPr/>
            <p:nvPr/>
          </p:nvSpPr>
          <p:spPr>
            <a:xfrm>
              <a:off x="2284344" y="3232401"/>
              <a:ext cx="966000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15" name="组合 214"/>
            <p:cNvGrpSpPr/>
            <p:nvPr/>
          </p:nvGrpSpPr>
          <p:grpSpPr>
            <a:xfrm>
              <a:off x="3157774" y="3436455"/>
              <a:ext cx="7934325" cy="154904"/>
              <a:chOff x="3143250" y="3042613"/>
              <a:chExt cx="7934325" cy="154904"/>
            </a:xfrm>
          </p:grpSpPr>
          <p:sp>
            <p:nvSpPr>
              <p:cNvPr id="216" name="矩形 215"/>
              <p:cNvSpPr/>
              <p:nvPr/>
            </p:nvSpPr>
            <p:spPr>
              <a:xfrm>
                <a:off x="3143250" y="3042613"/>
                <a:ext cx="7934325" cy="9322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lumMod val="20000"/>
                      <a:lumOff val="80000"/>
                      <a:shade val="30000"/>
                      <a:satMod val="115000"/>
                    </a:schemeClr>
                  </a:gs>
                  <a:gs pos="50000">
                    <a:schemeClr val="accent1">
                      <a:lumMod val="20000"/>
                      <a:lumOff val="80000"/>
                      <a:shade val="67500"/>
                      <a:satMod val="115000"/>
                    </a:schemeClr>
                  </a:gs>
                  <a:gs pos="100000">
                    <a:schemeClr val="accent1">
                      <a:lumMod val="20000"/>
                      <a:lumOff val="80000"/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流程图: 合并 216"/>
              <p:cNvSpPr/>
              <p:nvPr/>
            </p:nvSpPr>
            <p:spPr>
              <a:xfrm>
                <a:off x="3152702" y="3142795"/>
                <a:ext cx="105190" cy="54238"/>
              </a:xfrm>
              <a:prstGeom prst="flowChartMerg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流程图: 合并 217"/>
              <p:cNvSpPr/>
              <p:nvPr/>
            </p:nvSpPr>
            <p:spPr>
              <a:xfrm>
                <a:off x="10966035" y="3143279"/>
                <a:ext cx="105190" cy="54238"/>
              </a:xfrm>
              <a:prstGeom prst="flowChartMerg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66" name="直接连接符 165"/>
            <p:cNvCxnSpPr>
              <a:stCxn id="23" idx="3"/>
              <a:endCxn id="153" idx="3"/>
            </p:cNvCxnSpPr>
            <p:nvPr/>
          </p:nvCxnSpPr>
          <p:spPr>
            <a:xfrm flipH="1">
              <a:off x="11071225" y="3089224"/>
              <a:ext cx="6350" cy="296673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3143250" y="3042613"/>
              <a:ext cx="0" cy="117315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接连接符 156"/>
            <p:cNvCxnSpPr>
              <a:endCxn id="133" idx="3"/>
            </p:cNvCxnSpPr>
            <p:nvPr/>
          </p:nvCxnSpPr>
          <p:spPr>
            <a:xfrm>
              <a:off x="6024962" y="3035338"/>
              <a:ext cx="16288" cy="112697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>
              <a:off x="4303932" y="3052784"/>
              <a:ext cx="0" cy="225702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连接符 159"/>
            <p:cNvCxnSpPr/>
            <p:nvPr/>
          </p:nvCxnSpPr>
          <p:spPr>
            <a:xfrm>
              <a:off x="8293125" y="3012520"/>
              <a:ext cx="6807" cy="194149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连接符 160"/>
            <p:cNvCxnSpPr/>
            <p:nvPr/>
          </p:nvCxnSpPr>
          <p:spPr>
            <a:xfrm>
              <a:off x="5764780" y="3042613"/>
              <a:ext cx="0" cy="232142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连接符 161"/>
            <p:cNvCxnSpPr/>
            <p:nvPr/>
          </p:nvCxnSpPr>
          <p:spPr>
            <a:xfrm flipH="1">
              <a:off x="7185644" y="3069440"/>
              <a:ext cx="16288" cy="179097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连接符 162"/>
            <p:cNvCxnSpPr/>
            <p:nvPr/>
          </p:nvCxnSpPr>
          <p:spPr>
            <a:xfrm>
              <a:off x="6799566" y="3012520"/>
              <a:ext cx="0" cy="268353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>
              <a:endCxn id="149" idx="3"/>
            </p:cNvCxnSpPr>
            <p:nvPr/>
          </p:nvCxnSpPr>
          <p:spPr>
            <a:xfrm>
              <a:off x="8977566" y="3026283"/>
              <a:ext cx="0" cy="262677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接连接符 164"/>
            <p:cNvCxnSpPr/>
            <p:nvPr/>
          </p:nvCxnSpPr>
          <p:spPr>
            <a:xfrm flipH="1">
              <a:off x="8167015" y="3035338"/>
              <a:ext cx="13120" cy="3074071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0510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Documents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65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Modules</a:t>
            </a:r>
            <a:br>
              <a:rPr lang="en-US" altLang="zh-CN" dirty="0" smtClean="0"/>
            </a:br>
            <a:r>
              <a:rPr lang="en-US" altLang="zh-CN" sz="3100" dirty="0" smtClean="0"/>
              <a:t>- Level I</a:t>
            </a:r>
            <a:endParaRPr lang="zh-CN" altLang="en-US" sz="3100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3528213063"/>
              </p:ext>
            </p:extLst>
          </p:nvPr>
        </p:nvGraphicFramePr>
        <p:xfrm>
          <a:off x="871537" y="1671637"/>
          <a:ext cx="10572750" cy="41666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8678024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70271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Documents Of the Project: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7777507"/>
              </p:ext>
            </p:extLst>
          </p:nvPr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baseline="0" dirty="0" smtClean="0"/>
                        <a:t>Document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Test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https://dms/a/xxx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/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Policy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/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811899" y="4732656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6216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Speed Sensor, Air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5151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Documents of the part: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1180377"/>
              </p:ext>
            </p:extLst>
          </p:nvPr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Document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HIS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https://dms/a/xxx/HIS.xlsx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/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Drawing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/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811899" y="4695092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733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510211" y="2684161"/>
            <a:ext cx="13933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Project Attachments: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Test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Policy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8" name="组合 77"/>
          <p:cNvGrpSpPr/>
          <p:nvPr/>
        </p:nvGrpSpPr>
        <p:grpSpPr>
          <a:xfrm>
            <a:off x="414342" y="1821474"/>
            <a:ext cx="10415584" cy="4579326"/>
            <a:chOff x="2157413" y="1671637"/>
            <a:chExt cx="8043862" cy="4684963"/>
          </a:xfrm>
        </p:grpSpPr>
        <p:sp>
          <p:nvSpPr>
            <p:cNvPr id="83" name="流程图: 过程 82"/>
            <p:cNvSpPr/>
            <p:nvPr/>
          </p:nvSpPr>
          <p:spPr>
            <a:xfrm>
              <a:off x="2157413" y="1671637"/>
              <a:ext cx="8043862" cy="468496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过程 83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The Window From External System</a:t>
              </a:r>
              <a:endParaRPr lang="zh-CN" altLang="en-US" sz="1400" dirty="0"/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4652880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86" name="圆角矩形 85"/>
          <p:cNvSpPr/>
          <p:nvPr/>
        </p:nvSpPr>
        <p:spPr>
          <a:xfrm>
            <a:off x="553282" y="2300756"/>
            <a:ext cx="10173781" cy="3529013"/>
          </a:xfrm>
          <a:prstGeom prst="roundRect">
            <a:avLst>
              <a:gd name="adj" fmla="val 209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1, Document View Embedded from Documents management system</a:t>
            </a:r>
          </a:p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2, Document View Embedded from external system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87" name="十字形 86"/>
          <p:cNvSpPr/>
          <p:nvPr/>
        </p:nvSpPr>
        <p:spPr>
          <a:xfrm rot="18798906">
            <a:off x="10509838" y="1887386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0071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2266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APQP Documents:</a:t>
            </a:r>
            <a:endParaRPr lang="zh-CN" altLang="en-US" sz="1100" dirty="0"/>
          </a:p>
        </p:txBody>
      </p:sp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199"/>
            <a:ext cx="2628900" cy="1144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4655776"/>
              </p:ext>
            </p:extLst>
          </p:nvPr>
        </p:nvGraphicFramePr>
        <p:xfrm>
          <a:off x="2311246" y="3373090"/>
          <a:ext cx="9499757" cy="26832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5378">
                  <a:extLst>
                    <a:ext uri="{9D8B030D-6E8A-4147-A177-3AD203B41FA5}">
                      <a16:colId xmlns:a16="http://schemas.microsoft.com/office/drawing/2014/main" val="575774626"/>
                    </a:ext>
                  </a:extLst>
                </a:gridCol>
                <a:gridCol w="643163">
                  <a:extLst>
                    <a:ext uri="{9D8B030D-6E8A-4147-A177-3AD203B41FA5}">
                      <a16:colId xmlns:a16="http://schemas.microsoft.com/office/drawing/2014/main" val="2793682923"/>
                    </a:ext>
                  </a:extLst>
                </a:gridCol>
                <a:gridCol w="419247">
                  <a:extLst>
                    <a:ext uri="{9D8B030D-6E8A-4147-A177-3AD203B41FA5}">
                      <a16:colId xmlns:a16="http://schemas.microsoft.com/office/drawing/2014/main" val="2785256213"/>
                    </a:ext>
                  </a:extLst>
                </a:gridCol>
                <a:gridCol w="1786565">
                  <a:extLst>
                    <a:ext uri="{9D8B030D-6E8A-4147-A177-3AD203B41FA5}">
                      <a16:colId xmlns:a16="http://schemas.microsoft.com/office/drawing/2014/main" val="1244024753"/>
                    </a:ext>
                  </a:extLst>
                </a:gridCol>
                <a:gridCol w="948070">
                  <a:extLst>
                    <a:ext uri="{9D8B030D-6E8A-4147-A177-3AD203B41FA5}">
                      <a16:colId xmlns:a16="http://schemas.microsoft.com/office/drawing/2014/main" val="2782703904"/>
                    </a:ext>
                  </a:extLst>
                </a:gridCol>
                <a:gridCol w="558996">
                  <a:extLst>
                    <a:ext uri="{9D8B030D-6E8A-4147-A177-3AD203B41FA5}">
                      <a16:colId xmlns:a16="http://schemas.microsoft.com/office/drawing/2014/main" val="2554704717"/>
                    </a:ext>
                  </a:extLst>
                </a:gridCol>
                <a:gridCol w="495474">
                  <a:extLst>
                    <a:ext uri="{9D8B030D-6E8A-4147-A177-3AD203B41FA5}">
                      <a16:colId xmlns:a16="http://schemas.microsoft.com/office/drawing/2014/main" val="403390636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1282925384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437951945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1558012499"/>
                    </a:ext>
                  </a:extLst>
                </a:gridCol>
                <a:gridCol w="319199">
                  <a:extLst>
                    <a:ext uri="{9D8B030D-6E8A-4147-A177-3AD203B41FA5}">
                      <a16:colId xmlns:a16="http://schemas.microsoft.com/office/drawing/2014/main" val="4198868694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533789557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3202302699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633837202"/>
                    </a:ext>
                  </a:extLst>
                </a:gridCol>
                <a:gridCol w="1454661">
                  <a:extLst>
                    <a:ext uri="{9D8B030D-6E8A-4147-A177-3AD203B41FA5}">
                      <a16:colId xmlns:a16="http://schemas.microsoft.com/office/drawing/2014/main" val="1182533303"/>
                    </a:ext>
                  </a:extLst>
                </a:gridCol>
                <a:gridCol w="374781">
                  <a:extLst>
                    <a:ext uri="{9D8B030D-6E8A-4147-A177-3AD203B41FA5}">
                      <a16:colId xmlns:a16="http://schemas.microsoft.com/office/drawing/2014/main" val="681641434"/>
                    </a:ext>
                  </a:extLst>
                </a:gridCol>
                <a:gridCol w="374781">
                  <a:extLst>
                    <a:ext uri="{9D8B030D-6E8A-4147-A177-3AD203B41FA5}">
                      <a16:colId xmlns:a16="http://schemas.microsoft.com/office/drawing/2014/main" val="3002964155"/>
                    </a:ext>
                  </a:extLst>
                </a:gridCol>
              </a:tblGrid>
              <a:tr h="219213">
                <a:tc gridSpan="17"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Phase 1: Project Planning and definition 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130635"/>
                  </a:ext>
                </a:extLst>
              </a:tr>
              <a:tr h="2621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NO</a:t>
                      </a:r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工作项目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相关部门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分类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PPAP No</a:t>
                      </a:r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责任人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要求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日期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日期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确认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时间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状态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批准人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参考模板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附件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备注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81797611"/>
                  </a:ext>
                </a:extLst>
              </a:tr>
              <a:tr h="26210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任务输入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90004105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1.1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Received Sourcing Nomination Letter (SNL)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定点书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15356966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1.2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Received Supplier Statement of Work (SSOW)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18598495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1.3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Design Records of Saleable Product：</a:t>
                      </a:r>
                      <a:br>
                        <a:rPr lang="en-US" sz="900" u="none" strike="noStrike">
                          <a:effectLst/>
                        </a:rPr>
                      </a:br>
                      <a:r>
                        <a:rPr lang="en-US" sz="900" u="none" strike="noStrike">
                          <a:effectLst/>
                        </a:rPr>
                        <a:t>YANFENG VISTEON Released Engineering Specification / Drawings(1,a)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1,a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《</a:t>
                      </a:r>
                      <a:r>
                        <a:rPr lang="zh-CN" altLang="en-US" sz="800" u="none" strike="noStrike">
                          <a:effectLst/>
                        </a:rPr>
                        <a:t>图纸目录清单</a:t>
                      </a:r>
                      <a:r>
                        <a:rPr lang="en-US" altLang="zh-CN" sz="800" u="none" strike="noStrike">
                          <a:effectLst/>
                        </a:rPr>
                        <a:t>》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95742512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1.4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Drawing  list and Drawing change  record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06932686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1.4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Supplier Manufacturing Feasibility  reviewed and identified（DFM or TQ Review）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文件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5058908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 dirty="0">
                          <a:effectLst/>
                        </a:rPr>
                        <a:t>1.8</a:t>
                      </a:r>
                      <a:endParaRPr lang="en-US" altLang="zh-CN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Appearance specification  alignment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ASDE/QE/PD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75578518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1.9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Has the capacity requirement  per year been provided?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产能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71503349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1.10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Early Capacity Verification (CV) self assessment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ASDE/Buyer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产能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78823963"/>
                  </a:ext>
                </a:extLst>
              </a:tr>
              <a:tr h="147731">
                <a:tc gridSpan="17"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effectLst/>
                        </a:rPr>
                        <a:t>Phase 2: Component Design And Development</a:t>
                      </a:r>
                      <a:endParaRPr lang="en-US" sz="1000" b="1" i="0" u="none" strike="noStrike" dirty="0">
                        <a:solidFill>
                          <a:srgbClr val="FFFFFF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29099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11797371" y="3389155"/>
            <a:ext cx="142435" cy="2656131"/>
            <a:chOff x="11444285" y="2527588"/>
            <a:chExt cx="233476" cy="2282068"/>
          </a:xfrm>
        </p:grpSpPr>
        <p:sp>
          <p:nvSpPr>
            <p:cNvPr id="80" name="流程图: 过程 79"/>
            <p:cNvSpPr/>
            <p:nvPr/>
          </p:nvSpPr>
          <p:spPr>
            <a:xfrm>
              <a:off x="11444285" y="2527588"/>
              <a:ext cx="233476" cy="228206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流程图: 合并 81"/>
            <p:cNvSpPr/>
            <p:nvPr/>
          </p:nvSpPr>
          <p:spPr>
            <a:xfrm>
              <a:off x="11472280" y="4729025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流程图: 合并 82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 rot="5400000">
            <a:off x="6972847" y="1363201"/>
            <a:ext cx="142435" cy="9506610"/>
            <a:chOff x="11444289" y="-2851128"/>
            <a:chExt cx="233476" cy="8167791"/>
          </a:xfrm>
        </p:grpSpPr>
        <p:sp>
          <p:nvSpPr>
            <p:cNvPr id="85" name="流程图: 过程 84"/>
            <p:cNvSpPr/>
            <p:nvPr/>
          </p:nvSpPr>
          <p:spPr>
            <a:xfrm>
              <a:off x="11444289" y="-2851128"/>
              <a:ext cx="233476" cy="816779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85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流程图: 合并 86"/>
            <p:cNvSpPr/>
            <p:nvPr/>
          </p:nvSpPr>
          <p:spPr>
            <a:xfrm>
              <a:off x="11466911" y="523361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流程图: 合并 87"/>
            <p:cNvSpPr/>
            <p:nvPr/>
          </p:nvSpPr>
          <p:spPr>
            <a:xfrm flipV="1">
              <a:off x="11475398" y="-283882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6398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545424"/>
            <a:ext cx="12041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 Documents:</a:t>
            </a:r>
            <a:endParaRPr lang="zh-CN" altLang="en-US" sz="1100" dirty="0"/>
          </a:p>
        </p:txBody>
      </p:sp>
      <p:sp>
        <p:nvSpPr>
          <p:cNvPr id="151" name="矩形 150"/>
          <p:cNvSpPr/>
          <p:nvPr/>
        </p:nvSpPr>
        <p:spPr>
          <a:xfrm>
            <a:off x="2410890" y="2877967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399521" y="2936484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5014081"/>
              </p:ext>
            </p:extLst>
          </p:nvPr>
        </p:nvGraphicFramePr>
        <p:xfrm>
          <a:off x="2321945" y="3245047"/>
          <a:ext cx="9591225" cy="27896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5188">
                  <a:extLst>
                    <a:ext uri="{9D8B030D-6E8A-4147-A177-3AD203B41FA5}">
                      <a16:colId xmlns:a16="http://schemas.microsoft.com/office/drawing/2014/main" val="865296352"/>
                    </a:ext>
                  </a:extLst>
                </a:gridCol>
                <a:gridCol w="3540889">
                  <a:extLst>
                    <a:ext uri="{9D8B030D-6E8A-4147-A177-3AD203B41FA5}">
                      <a16:colId xmlns:a16="http://schemas.microsoft.com/office/drawing/2014/main" val="998798830"/>
                    </a:ext>
                  </a:extLst>
                </a:gridCol>
                <a:gridCol w="719244">
                  <a:extLst>
                    <a:ext uri="{9D8B030D-6E8A-4147-A177-3AD203B41FA5}">
                      <a16:colId xmlns:a16="http://schemas.microsoft.com/office/drawing/2014/main" val="3578500218"/>
                    </a:ext>
                  </a:extLst>
                </a:gridCol>
                <a:gridCol w="798281">
                  <a:extLst>
                    <a:ext uri="{9D8B030D-6E8A-4147-A177-3AD203B41FA5}">
                      <a16:colId xmlns:a16="http://schemas.microsoft.com/office/drawing/2014/main" val="403533030"/>
                    </a:ext>
                  </a:extLst>
                </a:gridCol>
                <a:gridCol w="719244">
                  <a:extLst>
                    <a:ext uri="{9D8B030D-6E8A-4147-A177-3AD203B41FA5}">
                      <a16:colId xmlns:a16="http://schemas.microsoft.com/office/drawing/2014/main" val="2260779323"/>
                    </a:ext>
                  </a:extLst>
                </a:gridCol>
                <a:gridCol w="750858">
                  <a:extLst>
                    <a:ext uri="{9D8B030D-6E8A-4147-A177-3AD203B41FA5}">
                      <a16:colId xmlns:a16="http://schemas.microsoft.com/office/drawing/2014/main" val="4219956756"/>
                    </a:ext>
                  </a:extLst>
                </a:gridCol>
                <a:gridCol w="586854">
                  <a:extLst>
                    <a:ext uri="{9D8B030D-6E8A-4147-A177-3AD203B41FA5}">
                      <a16:colId xmlns:a16="http://schemas.microsoft.com/office/drawing/2014/main" val="3178964708"/>
                    </a:ext>
                  </a:extLst>
                </a:gridCol>
                <a:gridCol w="553264">
                  <a:extLst>
                    <a:ext uri="{9D8B030D-6E8A-4147-A177-3AD203B41FA5}">
                      <a16:colId xmlns:a16="http://schemas.microsoft.com/office/drawing/2014/main" val="2220546836"/>
                    </a:ext>
                  </a:extLst>
                </a:gridCol>
                <a:gridCol w="750858">
                  <a:extLst>
                    <a:ext uri="{9D8B030D-6E8A-4147-A177-3AD203B41FA5}">
                      <a16:colId xmlns:a16="http://schemas.microsoft.com/office/drawing/2014/main" val="4259309719"/>
                    </a:ext>
                  </a:extLst>
                </a:gridCol>
                <a:gridCol w="776545">
                  <a:extLst>
                    <a:ext uri="{9D8B030D-6E8A-4147-A177-3AD203B41FA5}">
                      <a16:colId xmlns:a16="http://schemas.microsoft.com/office/drawing/2014/main" val="2725641445"/>
                    </a:ext>
                  </a:extLst>
                </a:gridCol>
              </a:tblGrid>
              <a:tr h="5946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Task item 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要求日期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是否需要提交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不要提交原因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状态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未提交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审核通过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审核未通过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参考模板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操作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批准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递交时间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完成日期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95991461"/>
                  </a:ext>
                </a:extLst>
              </a:tr>
              <a:tr h="20242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Design Records of Saleable Product</a:t>
                      </a:r>
                      <a:r>
                        <a:rPr lang="zh-CN" altLang="en-US" sz="800" u="none" strike="noStrike">
                          <a:effectLst/>
                        </a:rPr>
                        <a:t>产品设计记录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9248593"/>
                  </a:ext>
                </a:extLst>
              </a:tr>
              <a:tr h="32893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1.a;YANFENG VISTEON Released Engineering Specification / Drawings</a:t>
                      </a:r>
                      <a:r>
                        <a:rPr lang="zh-CN" altLang="en-US" sz="800" u="none" strike="noStrike">
                          <a:effectLst/>
                        </a:rPr>
                        <a:t>延锋伟世通释放的工程规范</a:t>
                      </a:r>
                      <a:r>
                        <a:rPr lang="en-US" altLang="zh-CN" sz="800" u="none" strike="noStrike">
                          <a:effectLst/>
                        </a:rPr>
                        <a:t>/</a:t>
                      </a:r>
                      <a:r>
                        <a:rPr lang="zh-CN" altLang="en-US" sz="800" u="none" strike="noStrike">
                          <a:effectLst/>
                        </a:rPr>
                        <a:t>图纸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52585237"/>
                  </a:ext>
                </a:extLst>
              </a:tr>
              <a:tr h="42382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1.b;Special Characteristics list (YANFENG VISTEON Critical VC &amp; YANFENG VISTEON Significant VS)</a:t>
                      </a:r>
                      <a:r>
                        <a:rPr lang="zh-CN" altLang="en-US" sz="800" u="none" strike="noStrike">
                          <a:effectLst/>
                        </a:rPr>
                        <a:t>特殊特性清单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延锋伟世通指定的关键特性</a:t>
                      </a:r>
                      <a:r>
                        <a:rPr lang="en-US" altLang="zh-CN" sz="800" u="none" strike="noStrike">
                          <a:effectLst/>
                        </a:rPr>
                        <a:t>&amp;</a:t>
                      </a:r>
                      <a:r>
                        <a:rPr lang="zh-CN" altLang="en-US" sz="800" u="none" strike="noStrike">
                          <a:effectLst/>
                        </a:rPr>
                        <a:t>重要特性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69930793"/>
                  </a:ext>
                </a:extLst>
              </a:tr>
              <a:tr h="309961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3.b;Engineering Test Results (ES, Electronic Component) </a:t>
                      </a:r>
                      <a:r>
                        <a:rPr lang="zh-CN" altLang="en-US" sz="800" u="none" strike="noStrike" dirty="0">
                          <a:effectLst/>
                        </a:rPr>
                        <a:t>工程测试结果</a:t>
                      </a:r>
                      <a:r>
                        <a:rPr lang="en-US" altLang="zh-CN" sz="800" u="none" strike="noStrike" dirty="0">
                          <a:effectLst/>
                        </a:rPr>
                        <a:t>(</a:t>
                      </a:r>
                      <a:r>
                        <a:rPr lang="zh-CN" altLang="en-US" sz="800" u="none" strike="noStrike" dirty="0">
                          <a:effectLst/>
                        </a:rPr>
                        <a:t>工程规范，电子零部件</a:t>
                      </a:r>
                      <a:r>
                        <a:rPr lang="en-US" altLang="zh-CN" sz="800" u="none" strike="noStrike" dirty="0">
                          <a:effectLst/>
                        </a:rPr>
                        <a:t>)</a:t>
                      </a:r>
                      <a:endParaRPr lang="en-US" altLang="zh-CN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31003466"/>
                  </a:ext>
                </a:extLst>
              </a:tr>
              <a:tr h="423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4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Design FMEA, only if supplier is design responsible</a:t>
                      </a:r>
                      <a:r>
                        <a:rPr lang="zh-CN" altLang="en-US" sz="800" u="none" strike="noStrike" dirty="0">
                          <a:effectLst/>
                        </a:rPr>
                        <a:t>设计</a:t>
                      </a:r>
                      <a:r>
                        <a:rPr lang="en-US" sz="800" u="none" strike="noStrike" dirty="0">
                          <a:effectLst/>
                        </a:rPr>
                        <a:t>FMEA，</a:t>
                      </a:r>
                      <a:r>
                        <a:rPr lang="zh-CN" altLang="en-US" sz="800" u="none" strike="noStrike" dirty="0">
                          <a:effectLst/>
                        </a:rPr>
                        <a:t>如供应商承担设计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2451921"/>
                  </a:ext>
                </a:extLst>
              </a:tr>
              <a:tr h="1518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5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Flow Diagrams </a:t>
                      </a:r>
                      <a:r>
                        <a:rPr lang="zh-CN" altLang="en-US" sz="800" u="none" strike="noStrike">
                          <a:effectLst/>
                        </a:rPr>
                        <a:t>过程流程图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99366422"/>
                  </a:ext>
                </a:extLst>
              </a:tr>
              <a:tr h="35424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6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 Process FMEA - in accordance with AIAG manual, current edition</a:t>
                      </a:r>
                      <a:r>
                        <a:rPr lang="zh-CN" altLang="en-US" sz="800" u="none" strike="noStrike" dirty="0">
                          <a:effectLst/>
                        </a:rPr>
                        <a:t>过程</a:t>
                      </a:r>
                      <a:r>
                        <a:rPr lang="en-US" sz="800" u="none" strike="noStrike" dirty="0">
                          <a:effectLst/>
                        </a:rPr>
                        <a:t>FMEA--</a:t>
                      </a:r>
                      <a:r>
                        <a:rPr lang="zh-CN" altLang="en-US" sz="800" u="none" strike="noStrike" dirty="0">
                          <a:effectLst/>
                        </a:rPr>
                        <a:t>依据</a:t>
                      </a:r>
                      <a:r>
                        <a:rPr lang="en-US" sz="800" u="none" strike="noStrike" dirty="0">
                          <a:effectLst/>
                        </a:rPr>
                        <a:t>AIAG</a:t>
                      </a:r>
                      <a:r>
                        <a:rPr lang="zh-CN" altLang="en-US" sz="800" u="none" strike="noStrike" dirty="0">
                          <a:effectLst/>
                        </a:rPr>
                        <a:t>手册现行版本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52601087"/>
                  </a:ext>
                </a:extLst>
              </a:tr>
            </a:tbl>
          </a:graphicData>
        </a:graphic>
      </p:graphicFrame>
      <p:grpSp>
        <p:nvGrpSpPr>
          <p:cNvPr id="73" name="组合 72"/>
          <p:cNvGrpSpPr/>
          <p:nvPr/>
        </p:nvGrpSpPr>
        <p:grpSpPr>
          <a:xfrm>
            <a:off x="11801915" y="3245047"/>
            <a:ext cx="142435" cy="2799005"/>
            <a:chOff x="11444285" y="2789463"/>
            <a:chExt cx="233476" cy="2404820"/>
          </a:xfrm>
        </p:grpSpPr>
        <p:sp>
          <p:nvSpPr>
            <p:cNvPr id="74" name="流程图: 过程 73"/>
            <p:cNvSpPr/>
            <p:nvPr/>
          </p:nvSpPr>
          <p:spPr>
            <a:xfrm>
              <a:off x="11444285" y="2789463"/>
              <a:ext cx="233476" cy="24048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矩形 74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流程图: 合并 75"/>
            <p:cNvSpPr/>
            <p:nvPr/>
          </p:nvSpPr>
          <p:spPr>
            <a:xfrm>
              <a:off x="11475398" y="509641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 flipV="1">
              <a:off x="11464226" y="280306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8" name="组合 77"/>
          <p:cNvGrpSpPr/>
          <p:nvPr/>
        </p:nvGrpSpPr>
        <p:grpSpPr>
          <a:xfrm rot="5400000">
            <a:off x="6975120" y="1360929"/>
            <a:ext cx="142435" cy="9511153"/>
            <a:chOff x="11444288" y="-2855032"/>
            <a:chExt cx="233476" cy="8171694"/>
          </a:xfrm>
        </p:grpSpPr>
        <p:sp>
          <p:nvSpPr>
            <p:cNvPr id="79" name="流程图: 过程 78"/>
            <p:cNvSpPr/>
            <p:nvPr/>
          </p:nvSpPr>
          <p:spPr>
            <a:xfrm>
              <a:off x="11444288" y="-2855032"/>
              <a:ext cx="233476" cy="8171694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矩形 79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11466911" y="523361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流程图: 合并 81"/>
            <p:cNvSpPr/>
            <p:nvPr/>
          </p:nvSpPr>
          <p:spPr>
            <a:xfrm flipV="1">
              <a:off x="11475398" y="-283882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3" name="矩形 82"/>
          <p:cNvSpPr/>
          <p:nvPr/>
        </p:nvSpPr>
        <p:spPr>
          <a:xfrm>
            <a:off x="9182100" y="457199"/>
            <a:ext cx="2628900" cy="1144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0251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Meetings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56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Project main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 flipV="1">
            <a:off x="1790112" y="2540899"/>
            <a:ext cx="9889523" cy="178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4736810"/>
              </p:ext>
            </p:extLst>
          </p:nvPr>
        </p:nvGraphicFramePr>
        <p:xfrm>
          <a:off x="1877256" y="2967681"/>
          <a:ext cx="9933744" cy="3154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51644">
                  <a:extLst>
                    <a:ext uri="{9D8B030D-6E8A-4147-A177-3AD203B41FA5}">
                      <a16:colId xmlns:a16="http://schemas.microsoft.com/office/drawing/2014/main" val="3964966957"/>
                    </a:ext>
                  </a:extLst>
                </a:gridCol>
                <a:gridCol w="179951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610478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443027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443027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443027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44302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Name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32248" y="2690232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cxnSp>
        <p:nvCxnSpPr>
          <p:cNvPr id="120" name="直接连接符 119"/>
          <p:cNvCxnSpPr/>
          <p:nvPr/>
        </p:nvCxnSpPr>
        <p:spPr>
          <a:xfrm>
            <a:off x="17954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1" name="组合 120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122" name="组合 121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62" name="文本框 161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3" name="直接连接符 162"/>
              <p:cNvCxnSpPr>
                <a:endCxn id="162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4" name="文本框 16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5" name="文本框 16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2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3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4</a:t>
                </a:r>
                <a:endParaRPr lang="zh-CN" altLang="en-US" sz="1100" dirty="0"/>
              </a:p>
            </p:txBody>
          </p:sp>
          <p:cxnSp>
            <p:nvCxnSpPr>
              <p:cNvPr id="168" name="肘形连接符 167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9756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肘形连接符 168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9987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9972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10006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3" name="文本框 12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7" name="组合 13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9" name="矩形 15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0" name="直接连接符 15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直接连接符 160"/>
              <p:cNvCxnSpPr>
                <a:stCxn id="159" idx="1"/>
                <a:endCxn id="15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7" name="矩形 15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8" name="直接连接符 157"/>
              <p:cNvCxnSpPr>
                <a:stCxn id="157" idx="1"/>
                <a:endCxn id="15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直接连接符 155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9" name="矩形 14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9" idx="1"/>
                <a:endCxn id="14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2" name="直接连接符 14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接连接符 142"/>
            <p:cNvCxnSpPr>
              <a:endCxn id="12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2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椭圆 14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00024" y="5981700"/>
            <a:ext cx="1590088" cy="204788"/>
            <a:chOff x="200025" y="5954526"/>
            <a:chExt cx="1791429" cy="231962"/>
          </a:xfrm>
        </p:grpSpPr>
        <p:sp>
          <p:nvSpPr>
            <p:cNvPr id="173" name="矩形 172"/>
            <p:cNvSpPr/>
            <p:nvPr/>
          </p:nvSpPr>
          <p:spPr>
            <a:xfrm>
              <a:off x="200025" y="5954526"/>
              <a:ext cx="1791429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4" name="流程图: 摘录 17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865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Part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 flipV="1">
            <a:off x="1790112" y="2540899"/>
            <a:ext cx="9889523" cy="178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867419"/>
              </p:ext>
            </p:extLst>
          </p:nvPr>
        </p:nvGraphicFramePr>
        <p:xfrm>
          <a:off x="1886179" y="2967681"/>
          <a:ext cx="9924821" cy="3154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80821">
                  <a:extLst>
                    <a:ext uri="{9D8B030D-6E8A-4147-A177-3AD203B41FA5}">
                      <a16:colId xmlns:a16="http://schemas.microsoft.com/office/drawing/2014/main" val="1342284594"/>
                    </a:ext>
                  </a:extLst>
                </a:gridCol>
                <a:gridCol w="1768045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609031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44173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44173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44173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44173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Task 1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2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3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4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  <a:endParaRPr lang="en-US" altLang="zh-CN" dirty="0" smtClean="0"/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88290" y="2678025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cxnSp>
        <p:nvCxnSpPr>
          <p:cNvPr id="120" name="直接连接符 119"/>
          <p:cNvCxnSpPr/>
          <p:nvPr/>
        </p:nvCxnSpPr>
        <p:spPr>
          <a:xfrm>
            <a:off x="17954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1" name="组合 120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122" name="组合 121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62" name="文本框 161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3" name="直接连接符 162"/>
              <p:cNvCxnSpPr>
                <a:endCxn id="162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4" name="文本框 16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5" name="文本框 16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2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3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480198"/>
                <a:ext cx="979425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4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8" name="肘形连接符 167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9756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肘形连接符 168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9987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9972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10006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3" name="文本框 12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7" name="组合 13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9" name="矩形 15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0" name="直接连接符 15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直接连接符 160"/>
              <p:cNvCxnSpPr>
                <a:stCxn id="159" idx="1"/>
                <a:endCxn id="15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7" name="矩形 15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8" name="直接连接符 157"/>
              <p:cNvCxnSpPr>
                <a:stCxn id="157" idx="1"/>
                <a:endCxn id="15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直接连接符 155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9" name="矩形 14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9" idx="1"/>
                <a:endCxn id="14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2" name="直接连接符 14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接连接符 142"/>
            <p:cNvCxnSpPr>
              <a:endCxn id="12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2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椭圆 14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00024" y="5981700"/>
            <a:ext cx="1590088" cy="204788"/>
            <a:chOff x="200025" y="5954526"/>
            <a:chExt cx="1791429" cy="231962"/>
          </a:xfrm>
        </p:grpSpPr>
        <p:sp>
          <p:nvSpPr>
            <p:cNvPr id="173" name="矩形 172"/>
            <p:cNvSpPr/>
            <p:nvPr/>
          </p:nvSpPr>
          <p:spPr>
            <a:xfrm>
              <a:off x="200025" y="5954526"/>
              <a:ext cx="1791429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4" name="流程图: 摘录 17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0359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APQP\PPAP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17954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1795464" y="2521984"/>
            <a:ext cx="9884171" cy="189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2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3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4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9756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9987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9972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10006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4" y="5981700"/>
            <a:ext cx="1590088" cy="204788"/>
            <a:chOff x="200025" y="5954526"/>
            <a:chExt cx="1791429" cy="231962"/>
          </a:xfrm>
        </p:grpSpPr>
        <p:sp>
          <p:nvSpPr>
            <p:cNvPr id="63" name="矩形 62"/>
            <p:cNvSpPr/>
            <p:nvPr/>
          </p:nvSpPr>
          <p:spPr>
            <a:xfrm>
              <a:off x="200025" y="5954526"/>
              <a:ext cx="1791429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7821653"/>
              </p:ext>
            </p:extLst>
          </p:nvPr>
        </p:nvGraphicFramePr>
        <p:xfrm>
          <a:off x="1951918" y="2967681"/>
          <a:ext cx="9859082" cy="2484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26182">
                  <a:extLst>
                    <a:ext uri="{9D8B030D-6E8A-4147-A177-3AD203B41FA5}">
                      <a16:colId xmlns:a16="http://schemas.microsoft.com/office/drawing/2014/main" val="3936057896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2733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685157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43218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43218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43218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24215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1314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3839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14217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  <a:endParaRPr lang="en-US" altLang="zh-CN" dirty="0" smtClean="0"/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32248" y="2690232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3851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Create a New Meeting 1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 New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090209" y="1933935"/>
            <a:ext cx="4911040" cy="261610"/>
            <a:chOff x="3856471" y="2707173"/>
            <a:chExt cx="491104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3856471" y="2707173"/>
              <a:ext cx="103425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9895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635308" y="630771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8126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6223883"/>
              </p:ext>
            </p:extLst>
          </p:nvPr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6914930"/>
              </p:ext>
            </p:extLst>
          </p:nvPr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0" name="流程图: 合并 259"/>
          <p:cNvSpPr/>
          <p:nvPr/>
        </p:nvSpPr>
        <p:spPr>
          <a:xfrm>
            <a:off x="9834563" y="2039795"/>
            <a:ext cx="115595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5185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Approval events</a:t>
            </a:r>
          </a:p>
          <a:p>
            <a:r>
              <a:rPr lang="en-US" altLang="zh-CN" dirty="0" smtClean="0"/>
              <a:t>Meetings</a:t>
            </a:r>
          </a:p>
          <a:p>
            <a:r>
              <a:rPr lang="en-US" altLang="zh-CN" dirty="0" smtClean="0"/>
              <a:t>Issues</a:t>
            </a:r>
          </a:p>
          <a:p>
            <a:r>
              <a:rPr lang="en-US" altLang="zh-CN" dirty="0" smtClean="0"/>
              <a:t>Messages</a:t>
            </a:r>
          </a:p>
          <a:p>
            <a:r>
              <a:rPr lang="en-US" altLang="zh-CN" dirty="0" smtClean="0"/>
              <a:t>documents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79742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Create a New Meeting 2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 New Meeting</a:t>
              </a:r>
              <a:endParaRPr lang="zh-CN" altLang="en-US" sz="14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9895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635308" y="630771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8126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241" name="组合 240"/>
          <p:cNvGrpSpPr/>
          <p:nvPr/>
        </p:nvGrpSpPr>
        <p:grpSpPr>
          <a:xfrm>
            <a:off x="522107" y="2023859"/>
            <a:ext cx="10170200" cy="2531337"/>
            <a:chOff x="532635" y="3143338"/>
            <a:chExt cx="10170200" cy="2531337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253133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Action Items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599855" y="234139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58091" y="233610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6933734"/>
              </p:ext>
            </p:extLst>
          </p:nvPr>
        </p:nvGraphicFramePr>
        <p:xfrm>
          <a:off x="555892" y="2609612"/>
          <a:ext cx="10134051" cy="1889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70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1718913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406933946"/>
                    </a:ext>
                  </a:extLst>
                </a:gridCol>
                <a:gridCol w="1444625">
                  <a:extLst>
                    <a:ext uri="{9D8B030D-6E8A-4147-A177-3AD203B41FA5}">
                      <a16:colId xmlns:a16="http://schemas.microsoft.com/office/drawing/2014/main" val="2851706295"/>
                    </a:ext>
                  </a:extLst>
                </a:gridCol>
                <a:gridCol w="3638550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1444343">
                  <a:extLst>
                    <a:ext uri="{9D8B030D-6E8A-4147-A177-3AD203B41FA5}">
                      <a16:colId xmlns:a16="http://schemas.microsoft.com/office/drawing/2014/main" val="909603597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Action Description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Due Date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Comments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Status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67981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634406" y="26698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631453" y="313161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631722" y="36291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850039" y="2911492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6629420" y="3448336"/>
            <a:ext cx="257248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6629420" y="2893867"/>
            <a:ext cx="2577938" cy="44327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40696" y="2617495"/>
            <a:ext cx="142435" cy="1925640"/>
            <a:chOff x="11444285" y="3051759"/>
            <a:chExt cx="233476" cy="1654449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3051759"/>
              <a:ext cx="233476" cy="165444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4226" y="4622297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4226" y="3067650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4" name="矩形 263"/>
          <p:cNvSpPr/>
          <p:nvPr/>
        </p:nvSpPr>
        <p:spPr>
          <a:xfrm>
            <a:off x="850039" y="3433038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721625" y="3024375"/>
            <a:ext cx="1186431" cy="196593"/>
            <a:chOff x="2721625" y="3024375"/>
            <a:chExt cx="1186431" cy="196593"/>
          </a:xfrm>
        </p:grpSpPr>
        <p:sp>
          <p:nvSpPr>
            <p:cNvPr id="266" name="流程图: 过程 265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68" name="组合 267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69" name="矩形 268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0" name="矩形 269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1" name="矩形 270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2" name="矩形 271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3" name="矩形 272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4" name="矩形 273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5" name="矩形 274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6" name="矩形 275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7" name="矩形 276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8" name="矩形 277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9" name="矩形 278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0" name="矩形 279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1" name="矩形 280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2" name="矩形 281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283" name="组合 282"/>
          <p:cNvGrpSpPr/>
          <p:nvPr/>
        </p:nvGrpSpPr>
        <p:grpSpPr>
          <a:xfrm>
            <a:off x="2721625" y="3547651"/>
            <a:ext cx="1186431" cy="196593"/>
            <a:chOff x="2721625" y="3024375"/>
            <a:chExt cx="1186431" cy="196593"/>
          </a:xfrm>
        </p:grpSpPr>
        <p:sp>
          <p:nvSpPr>
            <p:cNvPr id="284" name="流程图: 过程 283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85" name="组合 284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86" name="矩形 285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7" name="矩形 286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8" name="矩形 287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9" name="矩形 288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0" name="矩形 289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1" name="矩形 290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2" name="矩形 291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3" name="矩形 292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4" name="矩形 293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5" name="矩形 294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6" name="矩形 295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7" name="矩形 296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8" name="矩形 297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9" name="矩形 298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9274976" y="2997496"/>
            <a:ext cx="1198102" cy="196593"/>
            <a:chOff x="2940977" y="2865750"/>
            <a:chExt cx="1198102" cy="196593"/>
          </a:xfrm>
        </p:grpSpPr>
        <p:sp>
          <p:nvSpPr>
            <p:cNvPr id="300" name="流程图: 过程 299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Pending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1" name="流程图: 合并 300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02" name="组合 301"/>
          <p:cNvGrpSpPr/>
          <p:nvPr/>
        </p:nvGrpSpPr>
        <p:grpSpPr>
          <a:xfrm>
            <a:off x="9290377" y="3549630"/>
            <a:ext cx="1198102" cy="196593"/>
            <a:chOff x="2940977" y="2865750"/>
            <a:chExt cx="1198102" cy="196593"/>
          </a:xfrm>
        </p:grpSpPr>
        <p:sp>
          <p:nvSpPr>
            <p:cNvPr id="303" name="流程图: 过程 302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Over due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4" name="流程图: 合并 303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5" name="组合 344"/>
          <p:cNvGrpSpPr/>
          <p:nvPr/>
        </p:nvGrpSpPr>
        <p:grpSpPr>
          <a:xfrm>
            <a:off x="4223734" y="3007168"/>
            <a:ext cx="1198102" cy="196593"/>
            <a:chOff x="2940977" y="2865750"/>
            <a:chExt cx="1198102" cy="196593"/>
          </a:xfrm>
        </p:grpSpPr>
        <p:sp>
          <p:nvSpPr>
            <p:cNvPr id="346" name="流程图: 过程 345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Dora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47" name="流程图: 合并 346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8" name="组合 347"/>
          <p:cNvGrpSpPr/>
          <p:nvPr/>
        </p:nvGrpSpPr>
        <p:grpSpPr>
          <a:xfrm>
            <a:off x="4239135" y="3559302"/>
            <a:ext cx="1198102" cy="196593"/>
            <a:chOff x="2940977" y="2865750"/>
            <a:chExt cx="1198102" cy="196593"/>
          </a:xfrm>
        </p:grpSpPr>
        <p:sp>
          <p:nvSpPr>
            <p:cNvPr id="349" name="流程图: 过程 348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Chris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50" name="流程图: 合并 349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351" name="矩形 350"/>
          <p:cNvSpPr/>
          <p:nvPr/>
        </p:nvSpPr>
        <p:spPr>
          <a:xfrm>
            <a:off x="631722" y="42015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2" name="矩形 351"/>
          <p:cNvSpPr/>
          <p:nvPr/>
        </p:nvSpPr>
        <p:spPr>
          <a:xfrm>
            <a:off x="6629420" y="3997165"/>
            <a:ext cx="256717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3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353" name="矩形 352"/>
          <p:cNvSpPr/>
          <p:nvPr/>
        </p:nvSpPr>
        <p:spPr>
          <a:xfrm>
            <a:off x="850039" y="4005479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54" name="组合 353"/>
          <p:cNvGrpSpPr/>
          <p:nvPr/>
        </p:nvGrpSpPr>
        <p:grpSpPr>
          <a:xfrm>
            <a:off x="2721625" y="4120092"/>
            <a:ext cx="1186431" cy="196593"/>
            <a:chOff x="2721625" y="3024375"/>
            <a:chExt cx="1186431" cy="196593"/>
          </a:xfrm>
        </p:grpSpPr>
        <p:sp>
          <p:nvSpPr>
            <p:cNvPr id="355" name="流程图: 过程 354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356" name="组合 355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357" name="矩形 356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8" name="矩形 357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9" name="矩形 358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0" name="矩形 359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1" name="矩形 360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2" name="矩形 361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3" name="矩形 362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4" name="矩形 363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5" name="矩形 364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6" name="矩形 365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7" name="矩形 366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8" name="矩形 367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9" name="矩形 368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70" name="矩形 369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371" name="组合 370"/>
          <p:cNvGrpSpPr/>
          <p:nvPr/>
        </p:nvGrpSpPr>
        <p:grpSpPr>
          <a:xfrm>
            <a:off x="9290377" y="4122071"/>
            <a:ext cx="1198102" cy="196593"/>
            <a:chOff x="2940977" y="2865750"/>
            <a:chExt cx="1198102" cy="196593"/>
          </a:xfrm>
        </p:grpSpPr>
        <p:sp>
          <p:nvSpPr>
            <p:cNvPr id="372" name="流程图: 过程 371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Finished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3" name="流程图: 合并 372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4" name="组合 373"/>
          <p:cNvGrpSpPr/>
          <p:nvPr/>
        </p:nvGrpSpPr>
        <p:grpSpPr>
          <a:xfrm>
            <a:off x="4239135" y="4131743"/>
            <a:ext cx="1198102" cy="196593"/>
            <a:chOff x="2940977" y="2865750"/>
            <a:chExt cx="1198102" cy="196593"/>
          </a:xfrm>
        </p:grpSpPr>
        <p:sp>
          <p:nvSpPr>
            <p:cNvPr id="375" name="流程图: 过程 374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Sharon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6" name="流程图: 合并 375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522107" y="4653702"/>
            <a:ext cx="10170200" cy="1498159"/>
            <a:chOff x="532635" y="3143338"/>
            <a:chExt cx="10170200" cy="1498159"/>
          </a:xfrm>
        </p:grpSpPr>
        <p:sp>
          <p:nvSpPr>
            <p:cNvPr id="378" name="矩形 377"/>
            <p:cNvSpPr/>
            <p:nvPr/>
          </p:nvSpPr>
          <p:spPr>
            <a:xfrm>
              <a:off x="532635" y="3143338"/>
              <a:ext cx="10170200" cy="14981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9" name="矩形 378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380" name="流程图: 摘录 379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1" name="矩形 380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382" name="矩形 381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224668"/>
              </p:ext>
            </p:extLst>
          </p:nvPr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383" name="矩形 382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矩形 383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5" name="矩形 384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5811746" y="2999741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6" name="文本框 385"/>
          <p:cNvSpPr txBox="1"/>
          <p:nvPr/>
        </p:nvSpPr>
        <p:spPr>
          <a:xfrm>
            <a:off x="5811746" y="3548065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7" name="文本框 386"/>
          <p:cNvSpPr txBox="1"/>
          <p:nvPr/>
        </p:nvSpPr>
        <p:spPr>
          <a:xfrm>
            <a:off x="5811746" y="4118563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288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Edit Meeting 1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0" name="圆角矩形 259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8175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Edit Meeting 2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14342" y="1470901"/>
            <a:ext cx="10415584" cy="5209298"/>
            <a:chOff x="414342" y="1470901"/>
            <a:chExt cx="10415584" cy="5209298"/>
          </a:xfrm>
        </p:grpSpPr>
        <p:grpSp>
          <p:nvGrpSpPr>
            <p:cNvPr id="126" name="组合 125"/>
            <p:cNvGrpSpPr/>
            <p:nvPr/>
          </p:nvGrpSpPr>
          <p:grpSpPr>
            <a:xfrm>
              <a:off x="414342" y="1470901"/>
              <a:ext cx="10415584" cy="5209298"/>
              <a:chOff x="2157413" y="1354232"/>
              <a:chExt cx="8043862" cy="4716449"/>
            </a:xfrm>
          </p:grpSpPr>
          <p:sp>
            <p:nvSpPr>
              <p:cNvPr id="127" name="流程图: 过程 126"/>
              <p:cNvSpPr/>
              <p:nvPr/>
            </p:nvSpPr>
            <p:spPr>
              <a:xfrm>
                <a:off x="2157413" y="1365204"/>
                <a:ext cx="8043862" cy="470547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流程图: 过程 127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Meeting</a:t>
                </a:r>
                <a:endParaRPr lang="zh-CN" altLang="en-US" sz="1400" dirty="0"/>
              </a:p>
            </p:txBody>
          </p:sp>
        </p:grpSp>
        <p:sp>
          <p:nvSpPr>
            <p:cNvPr id="147" name="十字形 146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2107" y="2023859"/>
            <a:ext cx="10170200" cy="2531337"/>
            <a:chOff x="532635" y="3143338"/>
            <a:chExt cx="10170200" cy="2531337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253133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Action Items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599855" y="234139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58091" y="233610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55892" y="2609612"/>
          <a:ext cx="10134051" cy="1889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70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1718913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406933946"/>
                    </a:ext>
                  </a:extLst>
                </a:gridCol>
                <a:gridCol w="1444625">
                  <a:extLst>
                    <a:ext uri="{9D8B030D-6E8A-4147-A177-3AD203B41FA5}">
                      <a16:colId xmlns:a16="http://schemas.microsoft.com/office/drawing/2014/main" val="2851706295"/>
                    </a:ext>
                  </a:extLst>
                </a:gridCol>
                <a:gridCol w="3638550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1444343">
                  <a:extLst>
                    <a:ext uri="{9D8B030D-6E8A-4147-A177-3AD203B41FA5}">
                      <a16:colId xmlns:a16="http://schemas.microsoft.com/office/drawing/2014/main" val="909603597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Action Description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Due Date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Comments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Status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67981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634406" y="26698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631453" y="313161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631722" y="36291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850039" y="2911492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6629420" y="3448336"/>
            <a:ext cx="257248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6629420" y="2893867"/>
            <a:ext cx="2577938" cy="44327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40696" y="2617495"/>
            <a:ext cx="142435" cy="1925640"/>
            <a:chOff x="11444285" y="3051759"/>
            <a:chExt cx="233476" cy="1654449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3051759"/>
              <a:ext cx="233476" cy="165444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4226" y="4622297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4226" y="3067650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4" name="矩形 263"/>
          <p:cNvSpPr/>
          <p:nvPr/>
        </p:nvSpPr>
        <p:spPr>
          <a:xfrm>
            <a:off x="850039" y="3433038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721625" y="3024375"/>
            <a:ext cx="1186431" cy="196593"/>
            <a:chOff x="2721625" y="3024375"/>
            <a:chExt cx="1186431" cy="196593"/>
          </a:xfrm>
        </p:grpSpPr>
        <p:sp>
          <p:nvSpPr>
            <p:cNvPr id="266" name="流程图: 过程 265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68" name="组合 267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69" name="矩形 268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0" name="矩形 269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1" name="矩形 270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2" name="矩形 271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3" name="矩形 272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4" name="矩形 273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5" name="矩形 274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6" name="矩形 275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7" name="矩形 276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8" name="矩形 277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9" name="矩形 278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0" name="矩形 279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1" name="矩形 280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2" name="矩形 281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283" name="组合 282"/>
          <p:cNvGrpSpPr/>
          <p:nvPr/>
        </p:nvGrpSpPr>
        <p:grpSpPr>
          <a:xfrm>
            <a:off x="2721625" y="3547651"/>
            <a:ext cx="1186431" cy="196593"/>
            <a:chOff x="2721625" y="3024375"/>
            <a:chExt cx="1186431" cy="196593"/>
          </a:xfrm>
        </p:grpSpPr>
        <p:sp>
          <p:nvSpPr>
            <p:cNvPr id="284" name="流程图: 过程 283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85" name="组合 284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86" name="矩形 285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7" name="矩形 286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8" name="矩形 287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9" name="矩形 288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0" name="矩形 289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1" name="矩形 290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2" name="矩形 291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3" name="矩形 292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4" name="矩形 293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5" name="矩形 294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6" name="矩形 295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7" name="矩形 296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8" name="矩形 297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9" name="矩形 298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9274976" y="2997496"/>
            <a:ext cx="1198102" cy="196593"/>
            <a:chOff x="2940977" y="2865750"/>
            <a:chExt cx="1198102" cy="196593"/>
          </a:xfrm>
        </p:grpSpPr>
        <p:sp>
          <p:nvSpPr>
            <p:cNvPr id="300" name="流程图: 过程 299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Pending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1" name="流程图: 合并 300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02" name="组合 301"/>
          <p:cNvGrpSpPr/>
          <p:nvPr/>
        </p:nvGrpSpPr>
        <p:grpSpPr>
          <a:xfrm>
            <a:off x="9290377" y="3549630"/>
            <a:ext cx="1198102" cy="196593"/>
            <a:chOff x="2940977" y="2865750"/>
            <a:chExt cx="1198102" cy="196593"/>
          </a:xfrm>
        </p:grpSpPr>
        <p:sp>
          <p:nvSpPr>
            <p:cNvPr id="303" name="流程图: 过程 302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Over due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4" name="流程图: 合并 303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5" name="组合 344"/>
          <p:cNvGrpSpPr/>
          <p:nvPr/>
        </p:nvGrpSpPr>
        <p:grpSpPr>
          <a:xfrm>
            <a:off x="4223734" y="3007168"/>
            <a:ext cx="1198102" cy="196593"/>
            <a:chOff x="2940977" y="2865750"/>
            <a:chExt cx="1198102" cy="196593"/>
          </a:xfrm>
        </p:grpSpPr>
        <p:sp>
          <p:nvSpPr>
            <p:cNvPr id="346" name="流程图: 过程 345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Dora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47" name="流程图: 合并 346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8" name="组合 347"/>
          <p:cNvGrpSpPr/>
          <p:nvPr/>
        </p:nvGrpSpPr>
        <p:grpSpPr>
          <a:xfrm>
            <a:off x="4239135" y="3559302"/>
            <a:ext cx="1198102" cy="196593"/>
            <a:chOff x="2940977" y="2865750"/>
            <a:chExt cx="1198102" cy="196593"/>
          </a:xfrm>
        </p:grpSpPr>
        <p:sp>
          <p:nvSpPr>
            <p:cNvPr id="349" name="流程图: 过程 348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Chris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50" name="流程图: 合并 349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351" name="矩形 350"/>
          <p:cNvSpPr/>
          <p:nvPr/>
        </p:nvSpPr>
        <p:spPr>
          <a:xfrm>
            <a:off x="631722" y="42015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2" name="矩形 351"/>
          <p:cNvSpPr/>
          <p:nvPr/>
        </p:nvSpPr>
        <p:spPr>
          <a:xfrm>
            <a:off x="6629420" y="3997165"/>
            <a:ext cx="256717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3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353" name="矩形 352"/>
          <p:cNvSpPr/>
          <p:nvPr/>
        </p:nvSpPr>
        <p:spPr>
          <a:xfrm>
            <a:off x="850039" y="4005479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54" name="组合 353"/>
          <p:cNvGrpSpPr/>
          <p:nvPr/>
        </p:nvGrpSpPr>
        <p:grpSpPr>
          <a:xfrm>
            <a:off x="2721625" y="4120092"/>
            <a:ext cx="1186431" cy="196593"/>
            <a:chOff x="2721625" y="3024375"/>
            <a:chExt cx="1186431" cy="196593"/>
          </a:xfrm>
        </p:grpSpPr>
        <p:sp>
          <p:nvSpPr>
            <p:cNvPr id="355" name="流程图: 过程 354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356" name="组合 355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357" name="矩形 356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8" name="矩形 357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9" name="矩形 358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0" name="矩形 359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1" name="矩形 360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2" name="矩形 361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3" name="矩形 362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4" name="矩形 363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5" name="矩形 364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6" name="矩形 365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7" name="矩形 366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8" name="矩形 367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9" name="矩形 368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70" name="矩形 369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371" name="组合 370"/>
          <p:cNvGrpSpPr/>
          <p:nvPr/>
        </p:nvGrpSpPr>
        <p:grpSpPr>
          <a:xfrm>
            <a:off x="9290377" y="4122071"/>
            <a:ext cx="1198102" cy="196593"/>
            <a:chOff x="2940977" y="2865750"/>
            <a:chExt cx="1198102" cy="196593"/>
          </a:xfrm>
        </p:grpSpPr>
        <p:sp>
          <p:nvSpPr>
            <p:cNvPr id="372" name="流程图: 过程 371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Finished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3" name="流程图: 合并 372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4" name="组合 373"/>
          <p:cNvGrpSpPr/>
          <p:nvPr/>
        </p:nvGrpSpPr>
        <p:grpSpPr>
          <a:xfrm>
            <a:off x="4239135" y="4131743"/>
            <a:ext cx="1198102" cy="196593"/>
            <a:chOff x="2940977" y="2865750"/>
            <a:chExt cx="1198102" cy="196593"/>
          </a:xfrm>
        </p:grpSpPr>
        <p:sp>
          <p:nvSpPr>
            <p:cNvPr id="375" name="流程图: 过程 374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Sharon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6" name="流程图: 合并 375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522107" y="4653702"/>
            <a:ext cx="10170200" cy="1498159"/>
            <a:chOff x="532635" y="3143338"/>
            <a:chExt cx="10170200" cy="1498159"/>
          </a:xfrm>
        </p:grpSpPr>
        <p:sp>
          <p:nvSpPr>
            <p:cNvPr id="378" name="矩形 377"/>
            <p:cNvSpPr/>
            <p:nvPr/>
          </p:nvSpPr>
          <p:spPr>
            <a:xfrm>
              <a:off x="532635" y="3143338"/>
              <a:ext cx="10170200" cy="14981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9" name="矩形 378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380" name="流程图: 摘录 379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1" name="矩形 380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382" name="矩形 381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/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383" name="矩形 382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矩形 383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5" name="矩形 384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5811746" y="2999741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6" name="文本框 385"/>
          <p:cNvSpPr txBox="1"/>
          <p:nvPr/>
        </p:nvSpPr>
        <p:spPr>
          <a:xfrm>
            <a:off x="5811746" y="3548065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7" name="文本框 386"/>
          <p:cNvSpPr txBox="1"/>
          <p:nvPr/>
        </p:nvSpPr>
        <p:spPr>
          <a:xfrm>
            <a:off x="5811746" y="4118563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175" name="圆角矩形 174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76" name="圆角矩形 175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77" name="圆角矩形 176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178" name="圆角矩形 177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37501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</a:t>
            </a:r>
            <a:r>
              <a:rPr lang="en-US" altLang="zh-CN" dirty="0" err="1" smtClean="0"/>
              <a:t>Accept&amp;Reject</a:t>
            </a:r>
            <a:r>
              <a:rPr lang="en-US" altLang="zh-CN" dirty="0" smtClean="0"/>
              <a:t>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  <a:solidFill>
            <a:schemeClr val="bg2"/>
          </a:solidFill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chemeClr val="bg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879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</a:t>
            </a:r>
            <a:r>
              <a:rPr lang="en-US" altLang="zh-CN" dirty="0" err="1" smtClean="0"/>
              <a:t>Accept&amp;Reject</a:t>
            </a:r>
            <a:r>
              <a:rPr lang="en-US" altLang="zh-CN" dirty="0" smtClean="0"/>
              <a:t>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  <a:solidFill>
            <a:schemeClr val="bg2"/>
          </a:solidFill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en-US" altLang="zh-CN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chemeClr val="bg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1549478" y="3264738"/>
            <a:ext cx="8234066" cy="2393957"/>
            <a:chOff x="2157413" y="1354232"/>
            <a:chExt cx="8043862" cy="4716449"/>
          </a:xfrm>
        </p:grpSpPr>
        <p:sp>
          <p:nvSpPr>
            <p:cNvPr id="261" name="流程图: 过程 260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流程图: 过程 261"/>
            <p:cNvSpPr/>
            <p:nvPr/>
          </p:nvSpPr>
          <p:spPr>
            <a:xfrm>
              <a:off x="2157413" y="1354232"/>
              <a:ext cx="8043862" cy="553497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smtClean="0"/>
                <a:t>Add comment</a:t>
              </a:r>
              <a:endParaRPr lang="zh-CN" altLang="en-US" sz="1400" dirty="0"/>
            </a:p>
          </p:txBody>
        </p:sp>
      </p:grpSp>
      <p:sp>
        <p:nvSpPr>
          <p:cNvPr id="263" name="十字形 262"/>
          <p:cNvSpPr/>
          <p:nvPr/>
        </p:nvSpPr>
        <p:spPr>
          <a:xfrm rot="18798906">
            <a:off x="9489212" y="333878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4" name="组合 263"/>
          <p:cNvGrpSpPr/>
          <p:nvPr/>
        </p:nvGrpSpPr>
        <p:grpSpPr>
          <a:xfrm>
            <a:off x="1899013" y="3742621"/>
            <a:ext cx="7006179" cy="1181777"/>
            <a:chOff x="2596873" y="2713777"/>
            <a:chExt cx="7006179" cy="1181777"/>
          </a:xfrm>
        </p:grpSpPr>
        <p:sp>
          <p:nvSpPr>
            <p:cNvPr id="265" name="流程图: 过程 264"/>
            <p:cNvSpPr/>
            <p:nvPr/>
          </p:nvSpPr>
          <p:spPr>
            <a:xfrm>
              <a:off x="4181199" y="2722803"/>
              <a:ext cx="5421853" cy="11727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6" name="文本框 265"/>
            <p:cNvSpPr txBox="1"/>
            <p:nvPr/>
          </p:nvSpPr>
          <p:spPr>
            <a:xfrm>
              <a:off x="2596873" y="2713777"/>
              <a:ext cx="153760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of Rejection :</a:t>
              </a:r>
              <a:endParaRPr lang="zh-CN" altLang="en-US" sz="1100" dirty="0"/>
            </a:p>
          </p:txBody>
        </p:sp>
      </p:grpSp>
      <p:sp>
        <p:nvSpPr>
          <p:cNvPr id="267" name="圆角矩形 266"/>
          <p:cNvSpPr/>
          <p:nvPr/>
        </p:nvSpPr>
        <p:spPr>
          <a:xfrm>
            <a:off x="3613937" y="51763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268" name="圆角矩形 267"/>
          <p:cNvSpPr/>
          <p:nvPr/>
        </p:nvSpPr>
        <p:spPr>
          <a:xfrm>
            <a:off x="6349357" y="520793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6214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Issue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8672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-1" y="1001566"/>
            <a:ext cx="648652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Project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7" name="表格 1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14983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28" name="矩形 127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流程图: 合并 134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6" name="流程图: 合并 135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8" name="流程图: 合并 137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8900883" y="5424021"/>
            <a:ext cx="2778752" cy="144007"/>
            <a:chOff x="8151178" y="4450708"/>
            <a:chExt cx="2778752" cy="144007"/>
          </a:xfrm>
        </p:grpSpPr>
        <p:grpSp>
          <p:nvGrpSpPr>
            <p:cNvPr id="123" name="组合 12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5" name="流程图: 过程 12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6" name="组合 12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5" name="流程图: 合并 1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4" name="流程图: 合并 1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9" name="矩形 138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8321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956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Part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1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14983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29" name="矩形 128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流程图: 合并 135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8" name="流程图: 合并 137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9" name="流程图: 合并 138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7" name="组合 126"/>
          <p:cNvGrpSpPr/>
          <p:nvPr/>
        </p:nvGrpSpPr>
        <p:grpSpPr>
          <a:xfrm>
            <a:off x="8925878" y="5345770"/>
            <a:ext cx="2778752" cy="144007"/>
            <a:chOff x="8151178" y="4450708"/>
            <a:chExt cx="2778752" cy="144007"/>
          </a:xfrm>
        </p:grpSpPr>
        <p:grpSp>
          <p:nvGrpSpPr>
            <p:cNvPr id="140" name="组合 1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1" name="流程图: 合并 1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2" name="流程图: 过程 1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3" name="组合 1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5" name="流程图: 合并 1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4" name="流程图: 合并 1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22" name="矩形 121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3424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956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APQP/PPAP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7" name="表格 1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123274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矩形 127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流程图: 合并 133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5" name="流程图: 合并 134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6" name="流程图: 合并 135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38" name="组合 137"/>
          <p:cNvGrpSpPr/>
          <p:nvPr/>
        </p:nvGrpSpPr>
        <p:grpSpPr>
          <a:xfrm>
            <a:off x="8900883" y="5345770"/>
            <a:ext cx="2778752" cy="144007"/>
            <a:chOff x="8151178" y="4450708"/>
            <a:chExt cx="2778752" cy="14400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6" name="流程图: 合并 14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矩形 14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0" name="流程图: 合并 13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1" name="流程图: 过程 14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2" name="组合 14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4" name="流程图: 合并 14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矩形 14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22" name="矩形 121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6707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Issue List -  Create Issue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4" name="矩形 20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sp>
        <p:nvSpPr>
          <p:cNvPr id="205" name="流程图: 合并 204"/>
          <p:cNvSpPr/>
          <p:nvPr/>
        </p:nvSpPr>
        <p:spPr>
          <a:xfrm>
            <a:off x="10170319" y="2044907"/>
            <a:ext cx="12779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grpSp>
        <p:nvGrpSpPr>
          <p:cNvPr id="19" name="组合 18"/>
          <p:cNvGrpSpPr/>
          <p:nvPr/>
        </p:nvGrpSpPr>
        <p:grpSpPr>
          <a:xfrm>
            <a:off x="414342" y="1470901"/>
            <a:ext cx="10415584" cy="5133098"/>
            <a:chOff x="414342" y="1470901"/>
            <a:chExt cx="10415584" cy="5133098"/>
          </a:xfrm>
        </p:grpSpPr>
        <p:grpSp>
          <p:nvGrpSpPr>
            <p:cNvPr id="3" name="组合 2"/>
            <p:cNvGrpSpPr/>
            <p:nvPr/>
          </p:nvGrpSpPr>
          <p:grpSpPr>
            <a:xfrm>
              <a:off x="414342" y="1470901"/>
              <a:ext cx="10415584" cy="5133098"/>
              <a:chOff x="414342" y="1470901"/>
              <a:chExt cx="10415584" cy="5133098"/>
            </a:xfrm>
          </p:grpSpPr>
          <p:grpSp>
            <p:nvGrpSpPr>
              <p:cNvPr id="127" name="组合 126"/>
              <p:cNvGrpSpPr/>
              <p:nvPr/>
            </p:nvGrpSpPr>
            <p:grpSpPr>
              <a:xfrm>
                <a:off x="414342" y="1470901"/>
                <a:ext cx="10415584" cy="5133098"/>
                <a:chOff x="2157413" y="1354232"/>
                <a:chExt cx="8043862" cy="4647459"/>
              </a:xfrm>
            </p:grpSpPr>
            <p:sp>
              <p:nvSpPr>
                <p:cNvPr id="128" name="流程图: 过程 127"/>
                <p:cNvSpPr/>
                <p:nvPr/>
              </p:nvSpPr>
              <p:spPr>
                <a:xfrm>
                  <a:off x="2157413" y="1365205"/>
                  <a:ext cx="8043862" cy="463648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9" name="流程图: 过程 128"/>
                <p:cNvSpPr/>
                <p:nvPr/>
              </p:nvSpPr>
              <p:spPr>
                <a:xfrm>
                  <a:off x="2157413" y="1354232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Issue</a:t>
                  </a:r>
                  <a:endParaRPr lang="zh-CN" altLang="en-US" sz="1400" dirty="0"/>
                </a:p>
              </p:txBody>
            </p:sp>
          </p:grpSp>
          <p:sp>
            <p:nvSpPr>
              <p:cNvPr id="130" name="十字形 129"/>
              <p:cNvSpPr/>
              <p:nvPr/>
            </p:nvSpPr>
            <p:spPr>
              <a:xfrm rot="18798906">
                <a:off x="10525838" y="157173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1" name="组合 130"/>
            <p:cNvGrpSpPr/>
            <p:nvPr/>
          </p:nvGrpSpPr>
          <p:grpSpPr>
            <a:xfrm>
              <a:off x="710435" y="1932435"/>
              <a:ext cx="2314803" cy="261610"/>
              <a:chOff x="2774673" y="2713777"/>
              <a:chExt cx="2314803" cy="261610"/>
            </a:xfrm>
          </p:grpSpPr>
          <p:sp>
            <p:nvSpPr>
              <p:cNvPr id="132" name="流程图: 过程 131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I0000001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文本框 132"/>
              <p:cNvSpPr txBox="1"/>
              <p:nvPr/>
            </p:nvSpPr>
            <p:spPr>
              <a:xfrm>
                <a:off x="2774673" y="2713777"/>
                <a:ext cx="73289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ID. :</a:t>
                </a:r>
                <a:endParaRPr lang="zh-CN" altLang="en-US" sz="1100" dirty="0"/>
              </a:p>
            </p:txBody>
          </p:sp>
        </p:grpSp>
        <p:grpSp>
          <p:nvGrpSpPr>
            <p:cNvPr id="134" name="组合 133"/>
            <p:cNvGrpSpPr/>
            <p:nvPr/>
          </p:nvGrpSpPr>
          <p:grpSpPr>
            <a:xfrm>
              <a:off x="5462319" y="1933935"/>
              <a:ext cx="4932630" cy="261610"/>
              <a:chOff x="3834881" y="2707173"/>
              <a:chExt cx="4932630" cy="261610"/>
            </a:xfrm>
          </p:grpSpPr>
          <p:sp>
            <p:nvSpPr>
              <p:cNvPr id="135" name="流程图: 过程 134"/>
              <p:cNvSpPr/>
              <p:nvPr/>
            </p:nvSpPr>
            <p:spPr>
              <a:xfrm>
                <a:off x="4945078" y="2736900"/>
                <a:ext cx="3822433" cy="21265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Project 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3834881" y="2707173"/>
                <a:ext cx="103425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Project Name :</a:t>
                </a:r>
                <a:endParaRPr lang="zh-CN" altLang="en-US" sz="1100" dirty="0"/>
              </a:p>
            </p:txBody>
          </p:sp>
        </p:grpSp>
        <p:grpSp>
          <p:nvGrpSpPr>
            <p:cNvPr id="137" name="组合 136"/>
            <p:cNvGrpSpPr/>
            <p:nvPr/>
          </p:nvGrpSpPr>
          <p:grpSpPr>
            <a:xfrm>
              <a:off x="775802" y="2357870"/>
              <a:ext cx="4043156" cy="261610"/>
              <a:chOff x="2901670" y="2713777"/>
              <a:chExt cx="4043156" cy="261610"/>
            </a:xfrm>
          </p:grpSpPr>
          <p:sp>
            <p:nvSpPr>
              <p:cNvPr id="138" name="流程图: 过程 137"/>
              <p:cNvSpPr/>
              <p:nvPr/>
            </p:nvSpPr>
            <p:spPr>
              <a:xfrm>
                <a:off x="3613300" y="2736900"/>
                <a:ext cx="3331526" cy="212651"/>
              </a:xfrm>
              <a:prstGeom prst="flowChartProcess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Can not add new part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9" name="文本框 138"/>
              <p:cNvSpPr txBox="1"/>
              <p:nvPr/>
            </p:nvSpPr>
            <p:spPr>
              <a:xfrm>
                <a:off x="2901670" y="2713777"/>
                <a:ext cx="67678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Subject :</a:t>
                </a:r>
                <a:endParaRPr lang="zh-CN" altLang="en-US" sz="1100" dirty="0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5649292" y="2363896"/>
              <a:ext cx="2454503" cy="261610"/>
              <a:chOff x="5255592" y="2363896"/>
              <a:chExt cx="2454503" cy="261610"/>
            </a:xfrm>
          </p:grpSpPr>
          <p:grpSp>
            <p:nvGrpSpPr>
              <p:cNvPr id="148" name="组合 147"/>
              <p:cNvGrpSpPr/>
              <p:nvPr/>
            </p:nvGrpSpPr>
            <p:grpSpPr>
              <a:xfrm>
                <a:off x="5255592" y="2363896"/>
                <a:ext cx="2454503" cy="261610"/>
                <a:chOff x="2634973" y="2713777"/>
                <a:chExt cx="2454503" cy="261610"/>
              </a:xfrm>
            </p:grpSpPr>
            <p:sp>
              <p:nvSpPr>
                <p:cNvPr id="149" name="流程图: 过程 148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Technical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0" name="文本框 149"/>
                <p:cNvSpPr txBox="1"/>
                <p:nvPr/>
              </p:nvSpPr>
              <p:spPr>
                <a:xfrm>
                  <a:off x="2634973" y="2713777"/>
                  <a:ext cx="853119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Issue Type :</a:t>
                  </a:r>
                  <a:endParaRPr lang="zh-CN" altLang="en-US" sz="1100" dirty="0"/>
                </a:p>
              </p:txBody>
            </p:sp>
          </p:grpSp>
          <p:sp>
            <p:nvSpPr>
              <p:cNvPr id="151" name="流程图: 合并 150"/>
              <p:cNvSpPr/>
              <p:nvPr/>
            </p:nvSpPr>
            <p:spPr>
              <a:xfrm>
                <a:off x="7574753" y="2448442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  <p:grpSp>
          <p:nvGrpSpPr>
            <p:cNvPr id="152" name="组合 151"/>
            <p:cNvGrpSpPr/>
            <p:nvPr/>
          </p:nvGrpSpPr>
          <p:grpSpPr>
            <a:xfrm>
              <a:off x="785991" y="2782605"/>
              <a:ext cx="2225903" cy="261610"/>
              <a:chOff x="5484192" y="2351196"/>
              <a:chExt cx="2225903" cy="261610"/>
            </a:xfrm>
          </p:grpSpPr>
          <p:grpSp>
            <p:nvGrpSpPr>
              <p:cNvPr id="153" name="组合 152"/>
              <p:cNvGrpSpPr/>
              <p:nvPr/>
            </p:nvGrpSpPr>
            <p:grpSpPr>
              <a:xfrm>
                <a:off x="5484192" y="2351196"/>
                <a:ext cx="2225903" cy="261610"/>
                <a:chOff x="2863573" y="2701077"/>
                <a:chExt cx="2225903" cy="261610"/>
              </a:xfrm>
            </p:grpSpPr>
            <p:sp>
              <p:nvSpPr>
                <p:cNvPr id="155" name="流程图: 过程 154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err="1" smtClean="0">
                      <a:solidFill>
                        <a:schemeClr val="tx1"/>
                      </a:solidFill>
                    </a:rPr>
                    <a:t>Sabu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6" name="文本框 155"/>
                <p:cNvSpPr txBox="1"/>
                <p:nvPr/>
              </p:nvSpPr>
              <p:spPr>
                <a:xfrm>
                  <a:off x="2863573" y="2701077"/>
                  <a:ext cx="643125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Owner :</a:t>
                  </a:r>
                  <a:endParaRPr lang="zh-CN" altLang="en-US" sz="1100" dirty="0"/>
                </a:p>
              </p:txBody>
            </p:sp>
          </p:grpSp>
          <p:sp>
            <p:nvSpPr>
              <p:cNvPr id="154" name="流程图: 合并 153"/>
              <p:cNvSpPr/>
              <p:nvPr/>
            </p:nvSpPr>
            <p:spPr>
              <a:xfrm>
                <a:off x="7574753" y="2448442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5750250" y="2769437"/>
              <a:ext cx="2013038" cy="261610"/>
              <a:chOff x="5356550" y="2769437"/>
              <a:chExt cx="2013038" cy="261610"/>
            </a:xfrm>
          </p:grpSpPr>
          <p:grpSp>
            <p:nvGrpSpPr>
              <p:cNvPr id="157" name="组合 156"/>
              <p:cNvGrpSpPr/>
              <p:nvPr/>
            </p:nvGrpSpPr>
            <p:grpSpPr>
              <a:xfrm>
                <a:off x="5356550" y="2769437"/>
                <a:ext cx="2013038" cy="261610"/>
                <a:chOff x="3586799" y="2717966"/>
                <a:chExt cx="2013038" cy="261610"/>
              </a:xfrm>
            </p:grpSpPr>
            <p:sp>
              <p:nvSpPr>
                <p:cNvPr id="158" name="流程图: 过程 157"/>
                <p:cNvSpPr/>
                <p:nvPr/>
              </p:nvSpPr>
              <p:spPr>
                <a:xfrm>
                  <a:off x="4413406" y="2736900"/>
                  <a:ext cx="118643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>
                      <a:solidFill>
                        <a:schemeClr val="tx1"/>
                      </a:solidFill>
                    </a:rPr>
                    <a:t>2018-08-08</a:t>
                  </a:r>
                  <a:endParaRPr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文本框 158"/>
                <p:cNvSpPr txBox="1"/>
                <p:nvPr/>
              </p:nvSpPr>
              <p:spPr>
                <a:xfrm>
                  <a:off x="3586799" y="2717966"/>
                  <a:ext cx="781794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Due Date:</a:t>
                  </a:r>
                  <a:endParaRPr lang="zh-CN" altLang="en-US" sz="1100" dirty="0"/>
                </a:p>
              </p:txBody>
            </p:sp>
          </p:grpSp>
          <p:grpSp>
            <p:nvGrpSpPr>
              <p:cNvPr id="160" name="组合 159"/>
              <p:cNvGrpSpPr/>
              <p:nvPr/>
            </p:nvGrpSpPr>
            <p:grpSpPr>
              <a:xfrm>
                <a:off x="7208872" y="2827039"/>
                <a:ext cx="108000" cy="108000"/>
                <a:chOff x="3136900" y="2721872"/>
                <a:chExt cx="1619250" cy="1113135"/>
              </a:xfrm>
            </p:grpSpPr>
            <p:sp>
              <p:nvSpPr>
                <p:cNvPr id="161" name="矩形 160"/>
                <p:cNvSpPr/>
                <p:nvPr/>
              </p:nvSpPr>
              <p:spPr>
                <a:xfrm>
                  <a:off x="3136900" y="2721872"/>
                  <a:ext cx="1619250" cy="1113135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D34817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2" name="矩形 161"/>
                <p:cNvSpPr/>
                <p:nvPr/>
              </p:nvSpPr>
              <p:spPr>
                <a:xfrm>
                  <a:off x="3136900" y="2721872"/>
                  <a:ext cx="1619250" cy="313466"/>
                </a:xfrm>
                <a:prstGeom prst="rect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3" name="矩形 162"/>
                <p:cNvSpPr/>
                <p:nvPr/>
              </p:nvSpPr>
              <p:spPr>
                <a:xfrm>
                  <a:off x="3229932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4" name="矩形 163"/>
                <p:cNvSpPr/>
                <p:nvPr/>
              </p:nvSpPr>
              <p:spPr>
                <a:xfrm>
                  <a:off x="3682720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5" name="矩形 164"/>
                <p:cNvSpPr/>
                <p:nvPr/>
              </p:nvSpPr>
              <p:spPr>
                <a:xfrm>
                  <a:off x="4135508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6" name="矩形 165"/>
                <p:cNvSpPr/>
                <p:nvPr/>
              </p:nvSpPr>
              <p:spPr>
                <a:xfrm>
                  <a:off x="4588299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7" name="矩形 166"/>
                <p:cNvSpPr/>
                <p:nvPr/>
              </p:nvSpPr>
              <p:spPr>
                <a:xfrm>
                  <a:off x="3227569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8" name="矩形 167"/>
                <p:cNvSpPr/>
                <p:nvPr/>
              </p:nvSpPr>
              <p:spPr>
                <a:xfrm>
                  <a:off x="3680357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9" name="矩形 168"/>
                <p:cNvSpPr/>
                <p:nvPr/>
              </p:nvSpPr>
              <p:spPr>
                <a:xfrm>
                  <a:off x="4133145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0" name="矩形 169"/>
                <p:cNvSpPr/>
                <p:nvPr/>
              </p:nvSpPr>
              <p:spPr>
                <a:xfrm>
                  <a:off x="4585936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1" name="矩形 170"/>
                <p:cNvSpPr/>
                <p:nvPr/>
              </p:nvSpPr>
              <p:spPr>
                <a:xfrm>
                  <a:off x="3227569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2" name="矩形 171"/>
                <p:cNvSpPr/>
                <p:nvPr/>
              </p:nvSpPr>
              <p:spPr>
                <a:xfrm>
                  <a:off x="3680357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3" name="矩形 172"/>
                <p:cNvSpPr/>
                <p:nvPr/>
              </p:nvSpPr>
              <p:spPr>
                <a:xfrm>
                  <a:off x="4133145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4" name="矩形 173"/>
                <p:cNvSpPr/>
                <p:nvPr/>
              </p:nvSpPr>
              <p:spPr>
                <a:xfrm>
                  <a:off x="4585936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175" name="组合 174"/>
            <p:cNvGrpSpPr/>
            <p:nvPr/>
          </p:nvGrpSpPr>
          <p:grpSpPr>
            <a:xfrm>
              <a:off x="506298" y="3214372"/>
              <a:ext cx="2492603" cy="261610"/>
              <a:chOff x="5217492" y="2363896"/>
              <a:chExt cx="2492603" cy="261610"/>
            </a:xfrm>
          </p:grpSpPr>
          <p:grpSp>
            <p:nvGrpSpPr>
              <p:cNvPr id="176" name="组合 175"/>
              <p:cNvGrpSpPr/>
              <p:nvPr/>
            </p:nvGrpSpPr>
            <p:grpSpPr>
              <a:xfrm>
                <a:off x="5217492" y="2363896"/>
                <a:ext cx="2492603" cy="261610"/>
                <a:chOff x="2596873" y="2713777"/>
                <a:chExt cx="2492603" cy="261610"/>
              </a:xfrm>
            </p:grpSpPr>
            <p:sp>
              <p:nvSpPr>
                <p:cNvPr id="178" name="流程图: 过程 177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Postponed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9" name="文本框 178"/>
                <p:cNvSpPr txBox="1"/>
                <p:nvPr/>
              </p:nvSpPr>
              <p:spPr>
                <a:xfrm>
                  <a:off x="2596873" y="2713777"/>
                  <a:ext cx="928459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Issue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177" name="流程图: 合并 176"/>
              <p:cNvSpPr/>
              <p:nvPr/>
            </p:nvSpPr>
            <p:spPr>
              <a:xfrm>
                <a:off x="7574753" y="2448442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  <p:sp>
          <p:nvSpPr>
            <p:cNvPr id="180" name="圆角矩形 179"/>
            <p:cNvSpPr/>
            <p:nvPr/>
          </p:nvSpPr>
          <p:spPr>
            <a:xfrm>
              <a:off x="3968198" y="620509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81" name="圆角矩形 180"/>
            <p:cNvSpPr/>
            <p:nvPr/>
          </p:nvSpPr>
          <p:spPr>
            <a:xfrm>
              <a:off x="5773485" y="620993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  <p:grpSp>
          <p:nvGrpSpPr>
            <p:cNvPr id="182" name="组合 181"/>
            <p:cNvGrpSpPr/>
            <p:nvPr/>
          </p:nvGrpSpPr>
          <p:grpSpPr>
            <a:xfrm>
              <a:off x="527935" y="3666193"/>
              <a:ext cx="9960678" cy="905966"/>
              <a:chOff x="2673070" y="2713777"/>
              <a:chExt cx="9960678" cy="905966"/>
            </a:xfrm>
          </p:grpSpPr>
          <p:sp>
            <p:nvSpPr>
              <p:cNvPr id="183" name="流程图: 过程 182"/>
              <p:cNvSpPr/>
              <p:nvPr/>
            </p:nvSpPr>
            <p:spPr>
              <a:xfrm>
                <a:off x="3613300" y="2736900"/>
                <a:ext cx="9020448" cy="882843"/>
              </a:xfrm>
              <a:prstGeom prst="flowChartProcess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Can not add new part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" name="文本框 183"/>
              <p:cNvSpPr txBox="1"/>
              <p:nvPr/>
            </p:nvSpPr>
            <p:spPr>
              <a:xfrm>
                <a:off x="2673070" y="2713777"/>
                <a:ext cx="68640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Memos :</a:t>
                </a:r>
                <a:endParaRPr lang="zh-CN" altLang="en-US" sz="1100" dirty="0"/>
              </a:p>
            </p:txBody>
          </p:sp>
        </p:grpSp>
        <p:grpSp>
          <p:nvGrpSpPr>
            <p:cNvPr id="185" name="组合 184"/>
            <p:cNvGrpSpPr/>
            <p:nvPr/>
          </p:nvGrpSpPr>
          <p:grpSpPr>
            <a:xfrm>
              <a:off x="5148269" y="3204113"/>
              <a:ext cx="2615019" cy="261610"/>
              <a:chOff x="4754569" y="2769437"/>
              <a:chExt cx="2615019" cy="261610"/>
            </a:xfrm>
          </p:grpSpPr>
          <p:grpSp>
            <p:nvGrpSpPr>
              <p:cNvPr id="186" name="组合 185"/>
              <p:cNvGrpSpPr/>
              <p:nvPr/>
            </p:nvGrpSpPr>
            <p:grpSpPr>
              <a:xfrm>
                <a:off x="4754569" y="2769437"/>
                <a:ext cx="2615019" cy="261610"/>
                <a:chOff x="2984818" y="2717966"/>
                <a:chExt cx="2615019" cy="261610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13406" y="2736900"/>
                  <a:ext cx="118643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>
                      <a:solidFill>
                        <a:schemeClr val="tx1"/>
                      </a:solidFill>
                    </a:rPr>
                    <a:t>2018-08-20</a:t>
                  </a:r>
                  <a:endParaRPr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2984818" y="2717966"/>
                  <a:ext cx="1440109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Date of Completion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187" name="组合 186"/>
              <p:cNvGrpSpPr/>
              <p:nvPr/>
            </p:nvGrpSpPr>
            <p:grpSpPr>
              <a:xfrm>
                <a:off x="7208872" y="2827039"/>
                <a:ext cx="108000" cy="108000"/>
                <a:chOff x="3136900" y="2721872"/>
                <a:chExt cx="1619250" cy="1113135"/>
              </a:xfrm>
            </p:grpSpPr>
            <p:sp>
              <p:nvSpPr>
                <p:cNvPr id="188" name="矩形 187"/>
                <p:cNvSpPr/>
                <p:nvPr/>
              </p:nvSpPr>
              <p:spPr>
                <a:xfrm>
                  <a:off x="3136900" y="2721872"/>
                  <a:ext cx="1619250" cy="1113135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D34817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89" name="矩形 188"/>
                <p:cNvSpPr/>
                <p:nvPr/>
              </p:nvSpPr>
              <p:spPr>
                <a:xfrm>
                  <a:off x="3136900" y="2721872"/>
                  <a:ext cx="1619250" cy="313466"/>
                </a:xfrm>
                <a:prstGeom prst="rect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0" name="矩形 189"/>
                <p:cNvSpPr/>
                <p:nvPr/>
              </p:nvSpPr>
              <p:spPr>
                <a:xfrm>
                  <a:off x="3229932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1" name="矩形 190"/>
                <p:cNvSpPr/>
                <p:nvPr/>
              </p:nvSpPr>
              <p:spPr>
                <a:xfrm>
                  <a:off x="3682720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2" name="矩形 191"/>
                <p:cNvSpPr/>
                <p:nvPr/>
              </p:nvSpPr>
              <p:spPr>
                <a:xfrm>
                  <a:off x="4135508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3" name="矩形 192"/>
                <p:cNvSpPr/>
                <p:nvPr/>
              </p:nvSpPr>
              <p:spPr>
                <a:xfrm>
                  <a:off x="4588299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4" name="矩形 193"/>
                <p:cNvSpPr/>
                <p:nvPr/>
              </p:nvSpPr>
              <p:spPr>
                <a:xfrm>
                  <a:off x="3227569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5" name="矩形 194"/>
                <p:cNvSpPr/>
                <p:nvPr/>
              </p:nvSpPr>
              <p:spPr>
                <a:xfrm>
                  <a:off x="3680357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6" name="矩形 195"/>
                <p:cNvSpPr/>
                <p:nvPr/>
              </p:nvSpPr>
              <p:spPr>
                <a:xfrm>
                  <a:off x="4133145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7" name="矩形 196"/>
                <p:cNvSpPr/>
                <p:nvPr/>
              </p:nvSpPr>
              <p:spPr>
                <a:xfrm>
                  <a:off x="4585936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8" name="矩形 197"/>
                <p:cNvSpPr/>
                <p:nvPr/>
              </p:nvSpPr>
              <p:spPr>
                <a:xfrm>
                  <a:off x="3227569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9" name="矩形 198"/>
                <p:cNvSpPr/>
                <p:nvPr/>
              </p:nvSpPr>
              <p:spPr>
                <a:xfrm>
                  <a:off x="3680357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00" name="矩形 199"/>
                <p:cNvSpPr/>
                <p:nvPr/>
              </p:nvSpPr>
              <p:spPr>
                <a:xfrm>
                  <a:off x="4133145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01" name="矩形 200"/>
                <p:cNvSpPr/>
                <p:nvPr/>
              </p:nvSpPr>
              <p:spPr>
                <a:xfrm>
                  <a:off x="4585936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206" name="加号 205"/>
            <p:cNvSpPr/>
            <p:nvPr/>
          </p:nvSpPr>
          <p:spPr>
            <a:xfrm>
              <a:off x="1097280" y="3886875"/>
              <a:ext cx="281715" cy="261407"/>
            </a:xfrm>
            <a:prstGeom prst="mathPlus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7" name="流程图: 合并 206"/>
          <p:cNvSpPr/>
          <p:nvPr/>
        </p:nvSpPr>
        <p:spPr>
          <a:xfrm>
            <a:off x="10185003" y="2045141"/>
            <a:ext cx="12779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grpSp>
        <p:nvGrpSpPr>
          <p:cNvPr id="208" name="组合 207"/>
          <p:cNvGrpSpPr/>
          <p:nvPr/>
        </p:nvGrpSpPr>
        <p:grpSpPr>
          <a:xfrm>
            <a:off x="522107" y="4653702"/>
            <a:ext cx="10170200" cy="1336979"/>
            <a:chOff x="532635" y="3143338"/>
            <a:chExt cx="10170200" cy="1336979"/>
          </a:xfrm>
        </p:grpSpPr>
        <p:sp>
          <p:nvSpPr>
            <p:cNvPr id="209" name="矩形 208"/>
            <p:cNvSpPr/>
            <p:nvPr/>
          </p:nvSpPr>
          <p:spPr>
            <a:xfrm>
              <a:off x="532635" y="3143338"/>
              <a:ext cx="10170200" cy="133697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矩形 209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211" name="流程图: 摘录 210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2" name="矩形 211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213" name="矩形 212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214" name="表格 213"/>
          <p:cNvGraphicFramePr>
            <a:graphicFrameLocks noGrp="1"/>
          </p:cNvGraphicFramePr>
          <p:nvPr/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215" name="矩形 214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6" name="矩形 215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矩形 216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8121421" y="3191802"/>
            <a:ext cx="2273528" cy="955332"/>
            <a:chOff x="8121421" y="3191802"/>
            <a:chExt cx="2273528" cy="955332"/>
          </a:xfrm>
        </p:grpSpPr>
        <p:grpSp>
          <p:nvGrpSpPr>
            <p:cNvPr id="20" name="组合 19"/>
            <p:cNvGrpSpPr/>
            <p:nvPr/>
          </p:nvGrpSpPr>
          <p:grpSpPr>
            <a:xfrm>
              <a:off x="8121421" y="3191802"/>
              <a:ext cx="2273528" cy="261610"/>
              <a:chOff x="7981006" y="2858648"/>
              <a:chExt cx="2273528" cy="261610"/>
            </a:xfrm>
          </p:grpSpPr>
          <p:sp>
            <p:nvSpPr>
              <p:cNvPr id="218" name="流程图: 过程 217"/>
              <p:cNvSpPr/>
              <p:nvPr/>
            </p:nvSpPr>
            <p:spPr>
              <a:xfrm>
                <a:off x="8730733" y="2881771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High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9" name="文本框 218"/>
              <p:cNvSpPr txBox="1"/>
              <p:nvPr/>
            </p:nvSpPr>
            <p:spPr>
              <a:xfrm>
                <a:off x="7981006" y="2858648"/>
                <a:ext cx="6751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Priority :</a:t>
                </a:r>
                <a:endParaRPr lang="zh-CN" altLang="en-US" sz="1100" dirty="0"/>
              </a:p>
            </p:txBody>
          </p:sp>
          <p:sp>
            <p:nvSpPr>
              <p:cNvPr id="220" name="流程图: 合并 219"/>
              <p:cNvSpPr/>
              <p:nvPr/>
            </p:nvSpPr>
            <p:spPr>
              <a:xfrm>
                <a:off x="10119192" y="294319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  <p:sp>
          <p:nvSpPr>
            <p:cNvPr id="221" name="流程图: 过程 220"/>
            <p:cNvSpPr/>
            <p:nvPr/>
          </p:nvSpPr>
          <p:spPr>
            <a:xfrm>
              <a:off x="8870479" y="3412815"/>
              <a:ext cx="1523801" cy="734319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Very High</a:t>
              </a: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High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Medium</a:t>
              </a: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Low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484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Activity Summary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17" name="矩形 16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471948" y="2468308"/>
            <a:ext cx="10437990" cy="3246692"/>
            <a:chOff x="520700" y="3380828"/>
            <a:chExt cx="10437990" cy="3246692"/>
          </a:xfrm>
        </p:grpSpPr>
        <p:sp>
          <p:nvSpPr>
            <p:cNvPr id="25" name="矩形 24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Activity Summary</a:t>
              </a:r>
              <a:endParaRPr lang="zh-CN" altLang="en-US" sz="1200" dirty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520700" y="3556940"/>
              <a:ext cx="10437990" cy="307058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004944" y="2874995"/>
            <a:ext cx="1714500" cy="871823"/>
            <a:chOff x="1628775" y="2894500"/>
            <a:chExt cx="1714500" cy="871823"/>
          </a:xfrm>
        </p:grpSpPr>
        <p:grpSp>
          <p:nvGrpSpPr>
            <p:cNvPr id="11" name="组合 10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Approval Requests</a:t>
                </a:r>
                <a:endParaRPr lang="zh-CN" altLang="en-US" sz="900" dirty="0"/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1738534" y="3127816"/>
              <a:ext cx="53893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New(10)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2504155" y="3127816"/>
              <a:ext cx="63671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Pending(5)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651171" y="3431316"/>
              <a:ext cx="71365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Rejected(10)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2443240" y="3431316"/>
              <a:ext cx="75854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Approved(50)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4515522" y="2874995"/>
            <a:ext cx="1714500" cy="871823"/>
            <a:chOff x="1628775" y="2894500"/>
            <a:chExt cx="1714500" cy="871823"/>
          </a:xfrm>
        </p:grpSpPr>
        <p:grpSp>
          <p:nvGrpSpPr>
            <p:cNvPr id="41" name="组合 40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46" name="矩形 45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47" name="矩形 46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Meetings</a:t>
                </a:r>
                <a:endParaRPr lang="zh-CN" altLang="en-US" sz="900" dirty="0"/>
              </a:p>
            </p:txBody>
          </p:sp>
        </p:grpSp>
        <p:sp>
          <p:nvSpPr>
            <p:cNvPr id="44" name="文本框 43"/>
            <p:cNvSpPr txBox="1"/>
            <p:nvPr/>
          </p:nvSpPr>
          <p:spPr>
            <a:xfrm>
              <a:off x="1967560" y="3189231"/>
              <a:ext cx="103105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Today’s Meetings(2)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2048513" y="3486205"/>
              <a:ext cx="8691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All Meetings(10)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7026100" y="2874995"/>
            <a:ext cx="1714500" cy="871823"/>
            <a:chOff x="5843587" y="2908408"/>
            <a:chExt cx="1714500" cy="871823"/>
          </a:xfrm>
        </p:grpSpPr>
        <p:grpSp>
          <p:nvGrpSpPr>
            <p:cNvPr id="48" name="组合 47"/>
            <p:cNvGrpSpPr/>
            <p:nvPr/>
          </p:nvGrpSpPr>
          <p:grpSpPr>
            <a:xfrm>
              <a:off x="5843587" y="2908408"/>
              <a:ext cx="1714500" cy="871823"/>
              <a:chOff x="1628775" y="2894500"/>
              <a:chExt cx="1714500" cy="871823"/>
            </a:xfrm>
          </p:grpSpPr>
          <p:grpSp>
            <p:nvGrpSpPr>
              <p:cNvPr id="49" name="组合 48"/>
              <p:cNvGrpSpPr/>
              <p:nvPr/>
            </p:nvGrpSpPr>
            <p:grpSpPr>
              <a:xfrm>
                <a:off x="1628775" y="2894500"/>
                <a:ext cx="1714500" cy="871823"/>
                <a:chOff x="2082800" y="3141377"/>
                <a:chExt cx="1714500" cy="871823"/>
              </a:xfrm>
            </p:grpSpPr>
            <p:sp>
              <p:nvSpPr>
                <p:cNvPr id="54" name="矩形 53"/>
                <p:cNvSpPr/>
                <p:nvPr/>
              </p:nvSpPr>
              <p:spPr>
                <a:xfrm>
                  <a:off x="2082800" y="3307080"/>
                  <a:ext cx="1714500" cy="706120"/>
                </a:xfrm>
                <a:prstGeom prst="rect">
                  <a:avLst/>
                </a:prstGeom>
                <a:solidFill>
                  <a:srgbClr val="E9EBEF"/>
                </a:solidFill>
                <a:ln w="3175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55" name="矩形 54"/>
                <p:cNvSpPr/>
                <p:nvPr/>
              </p:nvSpPr>
              <p:spPr>
                <a:xfrm>
                  <a:off x="2082800" y="3141377"/>
                  <a:ext cx="1714500" cy="165703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70C0">
                        <a:shade val="30000"/>
                        <a:satMod val="115000"/>
                      </a:srgbClr>
                    </a:gs>
                    <a:gs pos="50000">
                      <a:srgbClr val="0070C0">
                        <a:shade val="67500"/>
                        <a:satMod val="115000"/>
                      </a:srgbClr>
                    </a:gs>
                    <a:gs pos="100000">
                      <a:srgbClr val="0070C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3175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900" dirty="0" smtClean="0"/>
                    <a:t>Issues</a:t>
                  </a:r>
                  <a:endParaRPr lang="zh-CN" altLang="en-US" sz="900" dirty="0"/>
                </a:p>
              </p:txBody>
            </p:sp>
          </p:grpSp>
          <p:sp>
            <p:nvSpPr>
              <p:cNvPr id="50" name="文本框 49"/>
              <p:cNvSpPr txBox="1"/>
              <p:nvPr/>
            </p:nvSpPr>
            <p:spPr>
              <a:xfrm>
                <a:off x="1780137" y="3090097"/>
                <a:ext cx="538930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New(10)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2434291" y="3090097"/>
                <a:ext cx="84350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In Processing(5)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1705405" y="3303422"/>
                <a:ext cx="68800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Pending(10)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53" name="文本框 52"/>
              <p:cNvSpPr txBox="1"/>
              <p:nvPr/>
            </p:nvSpPr>
            <p:spPr>
              <a:xfrm>
                <a:off x="2453904" y="3303422"/>
                <a:ext cx="79861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Postponed(10)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56" name="文本框 55"/>
            <p:cNvSpPr txBox="1"/>
            <p:nvPr/>
          </p:nvSpPr>
          <p:spPr>
            <a:xfrm>
              <a:off x="5950867" y="3538637"/>
              <a:ext cx="62709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Closed(10)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6736467" y="3530655"/>
              <a:ext cx="67037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Reopen(10)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9536677" y="2874995"/>
            <a:ext cx="1714500" cy="871823"/>
            <a:chOff x="1628775" y="2894500"/>
            <a:chExt cx="1714500" cy="871823"/>
          </a:xfrm>
        </p:grpSpPr>
        <p:grpSp>
          <p:nvGrpSpPr>
            <p:cNvPr id="62" name="组合 61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67" name="矩形 66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68" name="矩形 67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Messages</a:t>
                </a:r>
                <a:endParaRPr lang="zh-CN" altLang="en-US" sz="900" dirty="0"/>
              </a:p>
            </p:txBody>
          </p:sp>
        </p:grpSp>
        <p:sp>
          <p:nvSpPr>
            <p:cNvPr id="63" name="文本框 62"/>
            <p:cNvSpPr txBox="1"/>
            <p:nvPr/>
          </p:nvSpPr>
          <p:spPr>
            <a:xfrm>
              <a:off x="1763961" y="3276670"/>
              <a:ext cx="65915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Unread(10)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20447" y="3276670"/>
              <a:ext cx="40427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All(5)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2004944" y="4132510"/>
            <a:ext cx="1714500" cy="871823"/>
            <a:chOff x="1628775" y="2894500"/>
            <a:chExt cx="1714500" cy="871823"/>
          </a:xfrm>
        </p:grpSpPr>
        <p:grpSp>
          <p:nvGrpSpPr>
            <p:cNvPr id="70" name="组合 69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73" name="矩形 72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74" name="矩形 73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Documents</a:t>
                </a:r>
                <a:endParaRPr lang="zh-CN" altLang="en-US" sz="900" dirty="0"/>
              </a:p>
            </p:txBody>
          </p:sp>
        </p:grpSp>
        <p:sp>
          <p:nvSpPr>
            <p:cNvPr id="71" name="文本框 70"/>
            <p:cNvSpPr txBox="1"/>
            <p:nvPr/>
          </p:nvSpPr>
          <p:spPr>
            <a:xfrm>
              <a:off x="2100037" y="3147702"/>
              <a:ext cx="80823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My Upload(10)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060763" y="3457012"/>
              <a:ext cx="88678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My Favorites(50)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sp>
        <p:nvSpPr>
          <p:cNvPr id="61" name="矩形 6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8448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14342" y="1470901"/>
            <a:ext cx="10415584" cy="5133098"/>
            <a:chOff x="414342" y="1470901"/>
            <a:chExt cx="10415584" cy="5133098"/>
          </a:xfrm>
        </p:grpSpPr>
        <p:grpSp>
          <p:nvGrpSpPr>
            <p:cNvPr id="127" name="组合 126"/>
            <p:cNvGrpSpPr/>
            <p:nvPr/>
          </p:nvGrpSpPr>
          <p:grpSpPr>
            <a:xfrm>
              <a:off x="414342" y="1470901"/>
              <a:ext cx="10415584" cy="5133098"/>
              <a:chOff x="2157413" y="1354232"/>
              <a:chExt cx="8043862" cy="4647459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365205"/>
                <a:ext cx="8043862" cy="463648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Issue</a:t>
                </a:r>
                <a:endParaRPr lang="zh-CN" altLang="en-US" sz="1400" dirty="0"/>
              </a:p>
            </p:txBody>
          </p:sp>
        </p:grpSp>
        <p:sp>
          <p:nvSpPr>
            <p:cNvPr id="130" name="十字形 1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710435" y="1932435"/>
            <a:ext cx="2314803" cy="261610"/>
            <a:chOff x="2774673" y="2713777"/>
            <a:chExt cx="2314803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I0000001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2774673" y="2713777"/>
              <a:ext cx="7328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Issue ID.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468027" y="1933935"/>
            <a:ext cx="4926922" cy="261610"/>
            <a:chOff x="3840589" y="2707173"/>
            <a:chExt cx="492692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Project 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840589" y="2707173"/>
              <a:ext cx="103425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49292" y="2363896"/>
            <a:ext cx="2454503" cy="261610"/>
            <a:chOff x="5255592" y="2363896"/>
            <a:chExt cx="2454503" cy="261610"/>
          </a:xfrm>
        </p:grpSpPr>
        <p:grpSp>
          <p:nvGrpSpPr>
            <p:cNvPr id="148" name="组合 147"/>
            <p:cNvGrpSpPr/>
            <p:nvPr/>
          </p:nvGrpSpPr>
          <p:grpSpPr>
            <a:xfrm>
              <a:off x="5255592" y="2363896"/>
              <a:ext cx="2454503" cy="261610"/>
              <a:chOff x="2634973" y="2713777"/>
              <a:chExt cx="2454503" cy="261610"/>
            </a:xfrm>
          </p:grpSpPr>
          <p:sp>
            <p:nvSpPr>
              <p:cNvPr id="149" name="流程图: 过程 148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Technical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2634973" y="2713777"/>
                <a:ext cx="85311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Type :</a:t>
                </a:r>
                <a:endParaRPr lang="zh-CN" altLang="en-US" sz="11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785991" y="2782605"/>
            <a:ext cx="2225903" cy="261610"/>
            <a:chOff x="5484192" y="2351196"/>
            <a:chExt cx="222590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84192" y="2351196"/>
              <a:ext cx="2225903" cy="261610"/>
              <a:chOff x="2863573" y="2701077"/>
              <a:chExt cx="222590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err="1" smtClean="0">
                    <a:solidFill>
                      <a:schemeClr val="tx1"/>
                    </a:solidFill>
                  </a:rPr>
                  <a:t>Sabu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863573" y="2701077"/>
                <a:ext cx="6431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Owner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750250" y="2769437"/>
            <a:ext cx="2013038" cy="261610"/>
            <a:chOff x="5356550" y="2769437"/>
            <a:chExt cx="2013038" cy="26161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356550" y="2769437"/>
              <a:ext cx="2013038" cy="261610"/>
              <a:chOff x="3586799" y="2717966"/>
              <a:chExt cx="2013038" cy="261610"/>
            </a:xfrm>
          </p:grpSpPr>
          <p:sp>
            <p:nvSpPr>
              <p:cNvPr id="158" name="流程图: 过程 157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2018-08-08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文本框 158"/>
              <p:cNvSpPr txBox="1"/>
              <p:nvPr/>
            </p:nvSpPr>
            <p:spPr>
              <a:xfrm>
                <a:off x="3586799" y="2717966"/>
                <a:ext cx="7817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Due Date:</a:t>
                </a:r>
                <a:endParaRPr lang="zh-CN" altLang="en-US" sz="1100" dirty="0"/>
              </a:p>
            </p:txBody>
          </p:sp>
        </p:grpSp>
        <p:grpSp>
          <p:nvGrpSpPr>
            <p:cNvPr id="160" name="组合 159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61" name="矩形 16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矩形 16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矩形 16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矩形 16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矩形 16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矩形 17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75" name="组合 174"/>
          <p:cNvGrpSpPr/>
          <p:nvPr/>
        </p:nvGrpSpPr>
        <p:grpSpPr>
          <a:xfrm>
            <a:off x="506298" y="3214372"/>
            <a:ext cx="2492603" cy="261610"/>
            <a:chOff x="5217492" y="2363896"/>
            <a:chExt cx="2492603" cy="261610"/>
          </a:xfrm>
        </p:grpSpPr>
        <p:grpSp>
          <p:nvGrpSpPr>
            <p:cNvPr id="176" name="组合 175"/>
            <p:cNvGrpSpPr/>
            <p:nvPr/>
          </p:nvGrpSpPr>
          <p:grpSpPr>
            <a:xfrm>
              <a:off x="5217492" y="2363896"/>
              <a:ext cx="2492603" cy="261610"/>
              <a:chOff x="2596873" y="2713777"/>
              <a:chExt cx="2492603" cy="26161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Postponed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2596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Status :</a:t>
                </a:r>
                <a:endParaRPr lang="zh-CN" altLang="en-US" sz="1100" dirty="0"/>
              </a:p>
            </p:txBody>
          </p:sp>
        </p:grpSp>
        <p:sp>
          <p:nvSpPr>
            <p:cNvPr id="177" name="流程图: 合并 176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80" name="圆角矩形 179"/>
          <p:cNvSpPr/>
          <p:nvPr/>
        </p:nvSpPr>
        <p:spPr>
          <a:xfrm>
            <a:off x="3968198" y="62177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1" name="圆角矩形 180"/>
          <p:cNvSpPr/>
          <p:nvPr/>
        </p:nvSpPr>
        <p:spPr>
          <a:xfrm>
            <a:off x="5773485" y="622263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82" name="组合 181"/>
          <p:cNvGrpSpPr/>
          <p:nvPr/>
        </p:nvGrpSpPr>
        <p:grpSpPr>
          <a:xfrm>
            <a:off x="527935" y="3666193"/>
            <a:ext cx="9960678" cy="1746048"/>
            <a:chOff x="2673070" y="2713777"/>
            <a:chExt cx="9960678" cy="1746048"/>
          </a:xfrm>
        </p:grpSpPr>
        <p:sp>
          <p:nvSpPr>
            <p:cNvPr id="183" name="流程图: 过程 182"/>
            <p:cNvSpPr/>
            <p:nvPr/>
          </p:nvSpPr>
          <p:spPr>
            <a:xfrm>
              <a:off x="3613300" y="2736900"/>
              <a:ext cx="9020448" cy="1722925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</a:p>
            <a:p>
              <a:endParaRPr lang="en-US" altLang="zh-CN" sz="1100" dirty="0">
                <a:solidFill>
                  <a:schemeClr val="tx1"/>
                </a:solidFill>
              </a:endParaRPr>
            </a:p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---------------------------------------------------------------------------------this is a cutting line---------------------------------------------------------------------------------------------------</a:t>
              </a:r>
            </a:p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2018/5/6 11:46:36</a:t>
              </a:r>
            </a:p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Steven Wang Wrote:</a:t>
              </a:r>
            </a:p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 ASDE,</a:t>
              </a:r>
            </a:p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This is a test memo!</a:t>
              </a:r>
            </a:p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BR,</a:t>
              </a:r>
            </a:p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Steven</a:t>
              </a: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673070" y="2713777"/>
              <a:ext cx="68640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Memos :</a:t>
              </a:r>
              <a:endParaRPr lang="zh-CN" altLang="en-US" sz="1100" dirty="0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148269" y="3204113"/>
            <a:ext cx="2615019" cy="261610"/>
            <a:chOff x="4754569" y="2769437"/>
            <a:chExt cx="2615019" cy="26161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754569" y="2769437"/>
              <a:ext cx="2615019" cy="261610"/>
              <a:chOff x="2984818" y="2717966"/>
              <a:chExt cx="261501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2018-08-20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2984818" y="2717966"/>
                <a:ext cx="14401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Date of Completion :</a:t>
                </a:r>
                <a:endParaRPr lang="zh-CN" altLang="en-US" sz="1100" dirty="0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88" name="矩形 187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矩形 189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矩形 193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04" name="矩形 20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sp>
        <p:nvSpPr>
          <p:cNvPr id="205" name="流程图: 合并 204"/>
          <p:cNvSpPr/>
          <p:nvPr/>
        </p:nvSpPr>
        <p:spPr>
          <a:xfrm>
            <a:off x="10170319" y="2044907"/>
            <a:ext cx="12779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206" name="矩形 205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Issue List -  Edit Issue</a:t>
            </a:r>
            <a:endParaRPr lang="zh-CN" altLang="en-US" dirty="0"/>
          </a:p>
        </p:txBody>
      </p:sp>
      <p:sp>
        <p:nvSpPr>
          <p:cNvPr id="19" name="加号 18"/>
          <p:cNvSpPr/>
          <p:nvPr/>
        </p:nvSpPr>
        <p:spPr>
          <a:xfrm>
            <a:off x="1097280" y="3886875"/>
            <a:ext cx="281715" cy="261407"/>
          </a:xfrm>
          <a:prstGeom prst="mathPlus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9" name="组合 208"/>
          <p:cNvGrpSpPr/>
          <p:nvPr/>
        </p:nvGrpSpPr>
        <p:grpSpPr>
          <a:xfrm>
            <a:off x="10373790" y="3689317"/>
            <a:ext cx="142435" cy="1722925"/>
            <a:chOff x="11444285" y="2165470"/>
            <a:chExt cx="233476" cy="1480285"/>
          </a:xfrm>
        </p:grpSpPr>
        <p:sp>
          <p:nvSpPr>
            <p:cNvPr id="210" name="流程图: 过程 209"/>
            <p:cNvSpPr/>
            <p:nvPr/>
          </p:nvSpPr>
          <p:spPr>
            <a:xfrm>
              <a:off x="11444285" y="2165470"/>
              <a:ext cx="233476" cy="1480285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矩形 210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流程图: 合并 211"/>
            <p:cNvSpPr/>
            <p:nvPr/>
          </p:nvSpPr>
          <p:spPr>
            <a:xfrm>
              <a:off x="11466911" y="3564533"/>
              <a:ext cx="188223" cy="67738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流程图: 合并 212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4" name="组合 213"/>
          <p:cNvGrpSpPr/>
          <p:nvPr/>
        </p:nvGrpSpPr>
        <p:grpSpPr>
          <a:xfrm>
            <a:off x="537034" y="5617861"/>
            <a:ext cx="10170200" cy="372458"/>
            <a:chOff x="532635" y="3143339"/>
            <a:chExt cx="10170200" cy="372458"/>
          </a:xfrm>
        </p:grpSpPr>
        <p:sp>
          <p:nvSpPr>
            <p:cNvPr id="215" name="矩形 214"/>
            <p:cNvSpPr/>
            <p:nvPr/>
          </p:nvSpPr>
          <p:spPr>
            <a:xfrm>
              <a:off x="532635" y="3143339"/>
              <a:ext cx="10170200" cy="372458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矩形 215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217" name="流程图: 摘录 216"/>
            <p:cNvSpPr/>
            <p:nvPr/>
          </p:nvSpPr>
          <p:spPr>
            <a:xfrm rot="54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8121421" y="3191802"/>
            <a:ext cx="2273528" cy="955332"/>
            <a:chOff x="8121421" y="3191802"/>
            <a:chExt cx="2273528" cy="955332"/>
          </a:xfrm>
        </p:grpSpPr>
        <p:grpSp>
          <p:nvGrpSpPr>
            <p:cNvPr id="208" name="组合 207"/>
            <p:cNvGrpSpPr/>
            <p:nvPr/>
          </p:nvGrpSpPr>
          <p:grpSpPr>
            <a:xfrm>
              <a:off x="8121421" y="3191802"/>
              <a:ext cx="2273528" cy="261610"/>
              <a:chOff x="7981006" y="2858648"/>
              <a:chExt cx="2273528" cy="261610"/>
            </a:xfrm>
          </p:grpSpPr>
          <p:sp>
            <p:nvSpPr>
              <p:cNvPr id="219" name="流程图: 过程 218"/>
              <p:cNvSpPr/>
              <p:nvPr/>
            </p:nvSpPr>
            <p:spPr>
              <a:xfrm>
                <a:off x="8730733" y="2881771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High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0" name="文本框 219"/>
              <p:cNvSpPr txBox="1"/>
              <p:nvPr/>
            </p:nvSpPr>
            <p:spPr>
              <a:xfrm>
                <a:off x="7981006" y="2858648"/>
                <a:ext cx="6751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Priority :</a:t>
                </a:r>
                <a:endParaRPr lang="zh-CN" altLang="en-US" sz="1100" dirty="0"/>
              </a:p>
            </p:txBody>
          </p:sp>
          <p:sp>
            <p:nvSpPr>
              <p:cNvPr id="221" name="流程图: 合并 220"/>
              <p:cNvSpPr/>
              <p:nvPr/>
            </p:nvSpPr>
            <p:spPr>
              <a:xfrm>
                <a:off x="10119192" y="294319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  <p:sp>
          <p:nvSpPr>
            <p:cNvPr id="218" name="流程图: 过程 217"/>
            <p:cNvSpPr/>
            <p:nvPr/>
          </p:nvSpPr>
          <p:spPr>
            <a:xfrm>
              <a:off x="8870479" y="3412815"/>
              <a:ext cx="1523801" cy="734319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Very High</a:t>
              </a: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High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Medium</a:t>
              </a: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Low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49111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127" name="组合 126"/>
            <p:cNvGrpSpPr/>
            <p:nvPr/>
          </p:nvGrpSpPr>
          <p:grpSpPr>
            <a:xfrm>
              <a:off x="414342" y="1470901"/>
              <a:ext cx="10415584" cy="4680961"/>
              <a:chOff x="2157413" y="1354232"/>
              <a:chExt cx="8043862" cy="4238098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365205"/>
                <a:ext cx="8043862" cy="4227125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Issue</a:t>
                </a:r>
                <a:endParaRPr lang="zh-CN" altLang="en-US" sz="1400" dirty="0"/>
              </a:p>
            </p:txBody>
          </p:sp>
        </p:grpSp>
        <p:sp>
          <p:nvSpPr>
            <p:cNvPr id="130" name="十字形 1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710435" y="1932435"/>
            <a:ext cx="2314803" cy="261610"/>
            <a:chOff x="2774673" y="2713777"/>
            <a:chExt cx="2314803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I0000001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2774673" y="2713777"/>
              <a:ext cx="7328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Issue ID.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468027" y="1933935"/>
            <a:ext cx="4926922" cy="261610"/>
            <a:chOff x="3840589" y="2707173"/>
            <a:chExt cx="492692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Project 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840589" y="2707173"/>
              <a:ext cx="103425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49292" y="2363896"/>
            <a:ext cx="2454503" cy="261610"/>
            <a:chOff x="5255592" y="2363896"/>
            <a:chExt cx="2454503" cy="261610"/>
          </a:xfrm>
        </p:grpSpPr>
        <p:grpSp>
          <p:nvGrpSpPr>
            <p:cNvPr id="148" name="组合 147"/>
            <p:cNvGrpSpPr/>
            <p:nvPr/>
          </p:nvGrpSpPr>
          <p:grpSpPr>
            <a:xfrm>
              <a:off x="5255592" y="2363896"/>
              <a:ext cx="2454503" cy="261610"/>
              <a:chOff x="2634973" y="2713777"/>
              <a:chExt cx="2454503" cy="261610"/>
            </a:xfrm>
          </p:grpSpPr>
          <p:sp>
            <p:nvSpPr>
              <p:cNvPr id="149" name="流程图: 过程 148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Technical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2634973" y="2713777"/>
                <a:ext cx="85311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Type :</a:t>
                </a:r>
                <a:endParaRPr lang="zh-CN" altLang="en-US" sz="11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785991" y="2782605"/>
            <a:ext cx="2225903" cy="261610"/>
            <a:chOff x="5484192" y="2351196"/>
            <a:chExt cx="222590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84192" y="2351196"/>
              <a:ext cx="2225903" cy="261610"/>
              <a:chOff x="2863573" y="2701077"/>
              <a:chExt cx="222590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err="1" smtClean="0">
                    <a:solidFill>
                      <a:schemeClr val="tx1"/>
                    </a:solidFill>
                  </a:rPr>
                  <a:t>Sabu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863573" y="2701077"/>
                <a:ext cx="6431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Owner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750250" y="2769437"/>
            <a:ext cx="2013038" cy="261610"/>
            <a:chOff x="5356550" y="2769437"/>
            <a:chExt cx="2013038" cy="26161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356550" y="2769437"/>
              <a:ext cx="2013038" cy="261610"/>
              <a:chOff x="3586799" y="2717966"/>
              <a:chExt cx="2013038" cy="261610"/>
            </a:xfrm>
          </p:grpSpPr>
          <p:sp>
            <p:nvSpPr>
              <p:cNvPr id="158" name="流程图: 过程 157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2018-08-08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文本框 158"/>
              <p:cNvSpPr txBox="1"/>
              <p:nvPr/>
            </p:nvSpPr>
            <p:spPr>
              <a:xfrm>
                <a:off x="3586799" y="2717966"/>
                <a:ext cx="7817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Due Date:</a:t>
                </a:r>
                <a:endParaRPr lang="zh-CN" altLang="en-US" sz="1100" dirty="0"/>
              </a:p>
            </p:txBody>
          </p:sp>
        </p:grpSp>
        <p:grpSp>
          <p:nvGrpSpPr>
            <p:cNvPr id="160" name="组合 159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61" name="矩形 16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矩形 16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矩形 16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矩形 16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矩形 16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矩形 17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75" name="组合 174"/>
          <p:cNvGrpSpPr/>
          <p:nvPr/>
        </p:nvGrpSpPr>
        <p:grpSpPr>
          <a:xfrm>
            <a:off x="506298" y="3214372"/>
            <a:ext cx="2492603" cy="261610"/>
            <a:chOff x="5217492" y="2363896"/>
            <a:chExt cx="2492603" cy="261610"/>
          </a:xfrm>
        </p:grpSpPr>
        <p:grpSp>
          <p:nvGrpSpPr>
            <p:cNvPr id="176" name="组合 175"/>
            <p:cNvGrpSpPr/>
            <p:nvPr/>
          </p:nvGrpSpPr>
          <p:grpSpPr>
            <a:xfrm>
              <a:off x="5217492" y="2363896"/>
              <a:ext cx="2492603" cy="261610"/>
              <a:chOff x="2596873" y="2713777"/>
              <a:chExt cx="2492603" cy="26161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Postponed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2596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Status :</a:t>
                </a:r>
                <a:endParaRPr lang="zh-CN" altLang="en-US" sz="1100" dirty="0"/>
              </a:p>
            </p:txBody>
          </p:sp>
        </p:grpSp>
        <p:sp>
          <p:nvSpPr>
            <p:cNvPr id="177" name="流程图: 合并 176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80" name="圆角矩形 179"/>
          <p:cNvSpPr/>
          <p:nvPr/>
        </p:nvSpPr>
        <p:spPr>
          <a:xfrm>
            <a:off x="3968198" y="560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1" name="圆角矩形 180"/>
          <p:cNvSpPr/>
          <p:nvPr/>
        </p:nvSpPr>
        <p:spPr>
          <a:xfrm>
            <a:off x="5773485" y="561303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82" name="组合 181"/>
          <p:cNvGrpSpPr/>
          <p:nvPr/>
        </p:nvGrpSpPr>
        <p:grpSpPr>
          <a:xfrm>
            <a:off x="527935" y="3666193"/>
            <a:ext cx="9960678" cy="1398278"/>
            <a:chOff x="2673070" y="2713777"/>
            <a:chExt cx="9960678" cy="1398278"/>
          </a:xfrm>
        </p:grpSpPr>
        <p:sp>
          <p:nvSpPr>
            <p:cNvPr id="183" name="流程图: 过程 182"/>
            <p:cNvSpPr/>
            <p:nvPr/>
          </p:nvSpPr>
          <p:spPr>
            <a:xfrm>
              <a:off x="3613300" y="2736900"/>
              <a:ext cx="9020448" cy="1375155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673070" y="2713777"/>
              <a:ext cx="68640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Memos :</a:t>
              </a:r>
              <a:endParaRPr lang="zh-CN" altLang="en-US" sz="1100" dirty="0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148269" y="3204113"/>
            <a:ext cx="2615019" cy="261610"/>
            <a:chOff x="4754569" y="2769437"/>
            <a:chExt cx="2615019" cy="26161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754569" y="2769437"/>
              <a:ext cx="2615019" cy="261610"/>
              <a:chOff x="2984818" y="2717966"/>
              <a:chExt cx="261501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2018-08-20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2984818" y="2717966"/>
                <a:ext cx="14401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Date of Completion :</a:t>
                </a:r>
                <a:endParaRPr lang="zh-CN" altLang="en-US" sz="1100" dirty="0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88" name="矩形 187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矩形 189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矩形 193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04" name="矩形 20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sp>
        <p:nvSpPr>
          <p:cNvPr id="205" name="流程图: 合并 204"/>
          <p:cNvSpPr/>
          <p:nvPr/>
        </p:nvSpPr>
        <p:spPr>
          <a:xfrm>
            <a:off x="10170319" y="2044907"/>
            <a:ext cx="12779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206" name="矩形 205"/>
          <p:cNvSpPr/>
          <p:nvPr/>
        </p:nvSpPr>
        <p:spPr>
          <a:xfrm>
            <a:off x="0" y="1001566"/>
            <a:ext cx="593656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Issue List -  Edit Issue – Add memo</a:t>
            </a:r>
            <a:endParaRPr lang="zh-CN" altLang="en-US" dirty="0"/>
          </a:p>
        </p:txBody>
      </p:sp>
      <p:sp>
        <p:nvSpPr>
          <p:cNvPr id="207" name="加号 206"/>
          <p:cNvSpPr/>
          <p:nvPr/>
        </p:nvSpPr>
        <p:spPr>
          <a:xfrm>
            <a:off x="1097280" y="3886875"/>
            <a:ext cx="281715" cy="261407"/>
          </a:xfrm>
          <a:prstGeom prst="mathPlus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11893" y="1421792"/>
            <a:ext cx="11957654" cy="4807612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1518156" y="2437022"/>
            <a:ext cx="8775568" cy="2760838"/>
            <a:chOff x="1210898" y="1902382"/>
            <a:chExt cx="8775568" cy="2760838"/>
          </a:xfrm>
        </p:grpSpPr>
        <p:grpSp>
          <p:nvGrpSpPr>
            <p:cNvPr id="208" name="组合 207"/>
            <p:cNvGrpSpPr/>
            <p:nvPr/>
          </p:nvGrpSpPr>
          <p:grpSpPr>
            <a:xfrm>
              <a:off x="1210898" y="1902382"/>
              <a:ext cx="8775568" cy="2760838"/>
              <a:chOff x="414342" y="1470901"/>
              <a:chExt cx="8775568" cy="2760838"/>
            </a:xfrm>
          </p:grpSpPr>
          <p:grpSp>
            <p:nvGrpSpPr>
              <p:cNvPr id="209" name="组合 208"/>
              <p:cNvGrpSpPr/>
              <p:nvPr/>
            </p:nvGrpSpPr>
            <p:grpSpPr>
              <a:xfrm>
                <a:off x="414342" y="1470901"/>
                <a:ext cx="8775568" cy="2760838"/>
                <a:chOff x="2157413" y="1354232"/>
                <a:chExt cx="6777292" cy="2499637"/>
              </a:xfrm>
            </p:grpSpPr>
            <p:sp>
              <p:nvSpPr>
                <p:cNvPr id="211" name="流程图: 过程 210"/>
                <p:cNvSpPr/>
                <p:nvPr/>
              </p:nvSpPr>
              <p:spPr>
                <a:xfrm>
                  <a:off x="2157413" y="1365206"/>
                  <a:ext cx="6777292" cy="2488663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12" name="流程图: 过程 211"/>
                <p:cNvSpPr/>
                <p:nvPr/>
              </p:nvSpPr>
              <p:spPr>
                <a:xfrm>
                  <a:off x="2157413" y="1354232"/>
                  <a:ext cx="6777292" cy="230983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Add Memo</a:t>
                  </a:r>
                  <a:endParaRPr lang="zh-CN" altLang="en-US" sz="1400" dirty="0"/>
                </a:p>
              </p:txBody>
            </p:sp>
          </p:grpSp>
          <p:sp>
            <p:nvSpPr>
              <p:cNvPr id="210" name="十字形 209"/>
              <p:cNvSpPr/>
              <p:nvPr/>
            </p:nvSpPr>
            <p:spPr>
              <a:xfrm rot="18798906">
                <a:off x="8952866" y="1519156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3" name="组合 212"/>
            <p:cNvGrpSpPr/>
            <p:nvPr/>
          </p:nvGrpSpPr>
          <p:grpSpPr>
            <a:xfrm>
              <a:off x="1279124" y="2274922"/>
              <a:ext cx="8271276" cy="1398278"/>
              <a:chOff x="2673070" y="2713777"/>
              <a:chExt cx="8271276" cy="1398278"/>
            </a:xfrm>
          </p:grpSpPr>
          <p:sp>
            <p:nvSpPr>
              <p:cNvPr id="214" name="流程图: 过程 213"/>
              <p:cNvSpPr/>
              <p:nvPr/>
            </p:nvSpPr>
            <p:spPr>
              <a:xfrm>
                <a:off x="3613300" y="2736900"/>
                <a:ext cx="7331046" cy="1375155"/>
              </a:xfrm>
              <a:prstGeom prst="flowChartProcess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Hi ASDE,</a:t>
                </a:r>
              </a:p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This is a test memo!</a:t>
                </a:r>
              </a:p>
              <a:p>
                <a:endParaRPr lang="en-US" altLang="zh-CN" sz="1100" dirty="0">
                  <a:solidFill>
                    <a:schemeClr val="tx1"/>
                  </a:solidFill>
                </a:endParaRPr>
              </a:p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BR,</a:t>
                </a:r>
              </a:p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Steven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5" name="文本框 214"/>
              <p:cNvSpPr txBox="1"/>
              <p:nvPr/>
            </p:nvSpPr>
            <p:spPr>
              <a:xfrm>
                <a:off x="2673070" y="2713777"/>
                <a:ext cx="68640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Memos :</a:t>
                </a:r>
                <a:endParaRPr lang="zh-CN" altLang="en-US" sz="1100" dirty="0"/>
              </a:p>
            </p:txBody>
          </p:sp>
        </p:grpSp>
      </p:grpSp>
      <p:sp>
        <p:nvSpPr>
          <p:cNvPr id="216" name="圆角矩形 215"/>
          <p:cNvSpPr/>
          <p:nvPr/>
        </p:nvSpPr>
        <p:spPr>
          <a:xfrm>
            <a:off x="4193055" y="45795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17" name="圆角矩形 216"/>
          <p:cNvSpPr/>
          <p:nvPr/>
        </p:nvSpPr>
        <p:spPr>
          <a:xfrm>
            <a:off x="5998342" y="45843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67079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14342" y="1470901"/>
            <a:ext cx="10415584" cy="5126847"/>
            <a:chOff x="414342" y="1470901"/>
            <a:chExt cx="10415584" cy="512684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414342" y="1470901"/>
              <a:ext cx="10415584" cy="5126847"/>
              <a:chOff x="2157413" y="1354232"/>
              <a:chExt cx="8043862" cy="4641799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365205"/>
                <a:ext cx="8043862" cy="463082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View Issue</a:t>
                </a:r>
                <a:endParaRPr lang="zh-CN" altLang="en-US" sz="1400" dirty="0"/>
              </a:p>
            </p:txBody>
          </p:sp>
        </p:grpSp>
        <p:sp>
          <p:nvSpPr>
            <p:cNvPr id="130" name="十字形 1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710435" y="1932435"/>
            <a:ext cx="2314803" cy="261610"/>
            <a:chOff x="2774673" y="2713777"/>
            <a:chExt cx="2314803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I0000001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2774673" y="2713777"/>
              <a:ext cx="7328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Issue ID.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468027" y="1933935"/>
            <a:ext cx="4926922" cy="261610"/>
            <a:chOff x="3840589" y="2707173"/>
            <a:chExt cx="492692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Project 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840589" y="2707173"/>
              <a:ext cx="103425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49292" y="2363896"/>
            <a:ext cx="2454503" cy="261610"/>
            <a:chOff x="5255592" y="2363896"/>
            <a:chExt cx="2454503" cy="261610"/>
          </a:xfrm>
        </p:grpSpPr>
        <p:grpSp>
          <p:nvGrpSpPr>
            <p:cNvPr id="148" name="组合 147"/>
            <p:cNvGrpSpPr/>
            <p:nvPr/>
          </p:nvGrpSpPr>
          <p:grpSpPr>
            <a:xfrm>
              <a:off x="5255592" y="2363896"/>
              <a:ext cx="2454503" cy="261610"/>
              <a:chOff x="2634973" y="2713777"/>
              <a:chExt cx="2454503" cy="261610"/>
            </a:xfrm>
          </p:grpSpPr>
          <p:sp>
            <p:nvSpPr>
              <p:cNvPr id="149" name="流程图: 过程 148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Technical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2634973" y="2713777"/>
                <a:ext cx="85311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Type :</a:t>
                </a:r>
                <a:endParaRPr lang="zh-CN" altLang="en-US" sz="11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785991" y="2782605"/>
            <a:ext cx="2225903" cy="261610"/>
            <a:chOff x="5484192" y="2351196"/>
            <a:chExt cx="222590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84192" y="2351196"/>
              <a:ext cx="2225903" cy="261610"/>
              <a:chOff x="2863573" y="2701077"/>
              <a:chExt cx="222590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err="1" smtClean="0">
                    <a:solidFill>
                      <a:schemeClr val="tx1"/>
                    </a:solidFill>
                  </a:rPr>
                  <a:t>Sabu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863573" y="2701077"/>
                <a:ext cx="6431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Owner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750250" y="2769437"/>
            <a:ext cx="2013038" cy="261610"/>
            <a:chOff x="5356550" y="2769437"/>
            <a:chExt cx="2013038" cy="26161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356550" y="2769437"/>
              <a:ext cx="2013038" cy="261610"/>
              <a:chOff x="3586799" y="2717966"/>
              <a:chExt cx="2013038" cy="261610"/>
            </a:xfrm>
          </p:grpSpPr>
          <p:sp>
            <p:nvSpPr>
              <p:cNvPr id="158" name="流程图: 过程 157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2018-08-08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文本框 158"/>
              <p:cNvSpPr txBox="1"/>
              <p:nvPr/>
            </p:nvSpPr>
            <p:spPr>
              <a:xfrm>
                <a:off x="3586799" y="2717966"/>
                <a:ext cx="7817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Due Date:</a:t>
                </a:r>
                <a:endParaRPr lang="zh-CN" altLang="en-US" sz="1100" dirty="0"/>
              </a:p>
            </p:txBody>
          </p:sp>
        </p:grpSp>
        <p:grpSp>
          <p:nvGrpSpPr>
            <p:cNvPr id="160" name="组合 159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61" name="矩形 16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矩形 16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矩形 16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矩形 16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矩形 16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矩形 17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75" name="组合 174"/>
          <p:cNvGrpSpPr/>
          <p:nvPr/>
        </p:nvGrpSpPr>
        <p:grpSpPr>
          <a:xfrm>
            <a:off x="506298" y="3214372"/>
            <a:ext cx="2492603" cy="261610"/>
            <a:chOff x="5217492" y="2363896"/>
            <a:chExt cx="2492603" cy="261610"/>
          </a:xfrm>
        </p:grpSpPr>
        <p:grpSp>
          <p:nvGrpSpPr>
            <p:cNvPr id="176" name="组合 175"/>
            <p:cNvGrpSpPr/>
            <p:nvPr/>
          </p:nvGrpSpPr>
          <p:grpSpPr>
            <a:xfrm>
              <a:off x="5217492" y="2363896"/>
              <a:ext cx="2492603" cy="261610"/>
              <a:chOff x="2596873" y="2713777"/>
              <a:chExt cx="2492603" cy="26161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Postponed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2596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Status :</a:t>
                </a:r>
                <a:endParaRPr lang="zh-CN" altLang="en-US" sz="1100" dirty="0"/>
              </a:p>
            </p:txBody>
          </p:sp>
        </p:grpSp>
        <p:sp>
          <p:nvSpPr>
            <p:cNvPr id="177" name="流程图: 合并 176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81" name="圆角矩形 180"/>
          <p:cNvSpPr/>
          <p:nvPr/>
        </p:nvSpPr>
        <p:spPr>
          <a:xfrm>
            <a:off x="4805084" y="6184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182" name="组合 181"/>
          <p:cNvGrpSpPr/>
          <p:nvPr/>
        </p:nvGrpSpPr>
        <p:grpSpPr>
          <a:xfrm>
            <a:off x="527935" y="3666193"/>
            <a:ext cx="9960678" cy="1738627"/>
            <a:chOff x="2673070" y="2713777"/>
            <a:chExt cx="9960678" cy="1738627"/>
          </a:xfrm>
        </p:grpSpPr>
        <p:sp>
          <p:nvSpPr>
            <p:cNvPr id="183" name="流程图: 过程 182"/>
            <p:cNvSpPr/>
            <p:nvPr/>
          </p:nvSpPr>
          <p:spPr>
            <a:xfrm>
              <a:off x="3613300" y="2736900"/>
              <a:ext cx="9020448" cy="1715504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</a:p>
            <a:p>
              <a:r>
                <a:rPr lang="en-US" altLang="zh-CN" sz="1100" dirty="0">
                  <a:solidFill>
                    <a:schemeClr val="tx1"/>
                  </a:solidFill>
                </a:rPr>
                <a:t>---------------------------------------------------------------------------------this is a cutting line---------------------------------------------------------------------------------------------------</a:t>
              </a:r>
            </a:p>
            <a:p>
              <a:r>
                <a:rPr lang="en-US" altLang="zh-CN" sz="1100" dirty="0">
                  <a:solidFill>
                    <a:schemeClr val="tx1"/>
                  </a:solidFill>
                </a:rPr>
                <a:t>2018/5/6 11:46:36</a:t>
              </a:r>
            </a:p>
            <a:p>
              <a:r>
                <a:rPr lang="en-US" altLang="zh-CN" sz="1100" dirty="0">
                  <a:solidFill>
                    <a:schemeClr val="tx1"/>
                  </a:solidFill>
                </a:rPr>
                <a:t>Steven Wang Wrote:</a:t>
              </a:r>
            </a:p>
            <a:p>
              <a:r>
                <a:rPr lang="en-US" altLang="zh-CN" sz="1100" dirty="0">
                  <a:solidFill>
                    <a:schemeClr val="tx1"/>
                  </a:solidFill>
                </a:rPr>
                <a:t>Hi ASDE,</a:t>
              </a:r>
            </a:p>
            <a:p>
              <a:r>
                <a:rPr lang="en-US" altLang="zh-CN" sz="1100" dirty="0">
                  <a:solidFill>
                    <a:schemeClr val="tx1"/>
                  </a:solidFill>
                </a:rPr>
                <a:t>This is a test memo!</a:t>
              </a:r>
            </a:p>
            <a:p>
              <a:r>
                <a:rPr lang="en-US" altLang="zh-CN" sz="1100" dirty="0">
                  <a:solidFill>
                    <a:schemeClr val="tx1"/>
                  </a:solidFill>
                </a:rPr>
                <a:t>BR,</a:t>
              </a:r>
            </a:p>
            <a:p>
              <a:r>
                <a:rPr lang="en-US" altLang="zh-CN" sz="1100" dirty="0">
                  <a:solidFill>
                    <a:schemeClr val="tx1"/>
                  </a:solidFill>
                </a:rPr>
                <a:t>Steven</a:t>
              </a:r>
            </a:p>
            <a:p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673070" y="2713777"/>
              <a:ext cx="68640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Memos :</a:t>
              </a:r>
              <a:endParaRPr lang="zh-CN" altLang="en-US" sz="1100" dirty="0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148269" y="3204113"/>
            <a:ext cx="2615019" cy="261610"/>
            <a:chOff x="4754569" y="2769437"/>
            <a:chExt cx="2615019" cy="26161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754569" y="2769437"/>
              <a:ext cx="2615019" cy="261610"/>
              <a:chOff x="2984818" y="2717966"/>
              <a:chExt cx="261501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2018-08-20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2984818" y="2717966"/>
                <a:ext cx="14401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Date of Completion :</a:t>
                </a:r>
                <a:endParaRPr lang="zh-CN" altLang="en-US" sz="1100" dirty="0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88" name="矩形 187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矩形 189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矩形 193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04" name="矩形 20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sp>
        <p:nvSpPr>
          <p:cNvPr id="205" name="流程图: 合并 204"/>
          <p:cNvSpPr/>
          <p:nvPr/>
        </p:nvSpPr>
        <p:spPr>
          <a:xfrm>
            <a:off x="10170319" y="2044907"/>
            <a:ext cx="12779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206" name="矩形 205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Issue List -  View Issue</a:t>
            </a:r>
            <a:endParaRPr lang="zh-CN" altLang="en-US" dirty="0"/>
          </a:p>
        </p:txBody>
      </p:sp>
      <p:sp>
        <p:nvSpPr>
          <p:cNvPr id="207" name="加号 206"/>
          <p:cNvSpPr/>
          <p:nvPr/>
        </p:nvSpPr>
        <p:spPr>
          <a:xfrm>
            <a:off x="1097280" y="3886875"/>
            <a:ext cx="281715" cy="261407"/>
          </a:xfrm>
          <a:prstGeom prst="mathPlus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8" name="组合 207"/>
          <p:cNvGrpSpPr/>
          <p:nvPr/>
        </p:nvGrpSpPr>
        <p:grpSpPr>
          <a:xfrm>
            <a:off x="10373790" y="3689317"/>
            <a:ext cx="142435" cy="1722925"/>
            <a:chOff x="11444285" y="2165470"/>
            <a:chExt cx="233476" cy="1480285"/>
          </a:xfrm>
        </p:grpSpPr>
        <p:sp>
          <p:nvSpPr>
            <p:cNvPr id="209" name="流程图: 过程 208"/>
            <p:cNvSpPr/>
            <p:nvPr/>
          </p:nvSpPr>
          <p:spPr>
            <a:xfrm>
              <a:off x="11444285" y="2165470"/>
              <a:ext cx="233476" cy="1480285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矩形 209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流程图: 合并 210"/>
            <p:cNvSpPr/>
            <p:nvPr/>
          </p:nvSpPr>
          <p:spPr>
            <a:xfrm>
              <a:off x="11466911" y="3564533"/>
              <a:ext cx="188223" cy="67738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流程图: 合并 211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537034" y="5617861"/>
            <a:ext cx="10170200" cy="372458"/>
            <a:chOff x="532635" y="3143339"/>
            <a:chExt cx="10170200" cy="372458"/>
          </a:xfrm>
        </p:grpSpPr>
        <p:sp>
          <p:nvSpPr>
            <p:cNvPr id="214" name="矩形 213"/>
            <p:cNvSpPr/>
            <p:nvPr/>
          </p:nvSpPr>
          <p:spPr>
            <a:xfrm>
              <a:off x="532635" y="3143339"/>
              <a:ext cx="10170200" cy="372458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矩形 214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216" name="流程图: 摘录 215"/>
            <p:cNvSpPr/>
            <p:nvPr/>
          </p:nvSpPr>
          <p:spPr>
            <a:xfrm rot="54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7" name="组合 216"/>
          <p:cNvGrpSpPr/>
          <p:nvPr/>
        </p:nvGrpSpPr>
        <p:grpSpPr>
          <a:xfrm>
            <a:off x="8121421" y="3191802"/>
            <a:ext cx="2273528" cy="261610"/>
            <a:chOff x="7981006" y="2858648"/>
            <a:chExt cx="2273528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8730733" y="2881771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High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7981006" y="2858648"/>
              <a:ext cx="6751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Priority :</a:t>
              </a:r>
              <a:endParaRPr lang="zh-CN" altLang="en-US" sz="1100" dirty="0"/>
            </a:p>
          </p:txBody>
        </p:sp>
        <p:sp>
          <p:nvSpPr>
            <p:cNvPr id="221" name="流程图: 合并 220"/>
            <p:cNvSpPr/>
            <p:nvPr/>
          </p:nvSpPr>
          <p:spPr>
            <a:xfrm>
              <a:off x="10119192" y="29431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</p:spTree>
    <p:extLst>
      <p:ext uri="{BB962C8B-B14F-4D97-AF65-F5344CB8AC3E}">
        <p14:creationId xmlns:p14="http://schemas.microsoft.com/office/powerpoint/2010/main" val="2217621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Change History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042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0259194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650946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23821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293293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 Saved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Engine</a:t>
                      </a:r>
                      <a:r>
                        <a:rPr lang="en-US" altLang="zh-CN" sz="1100" baseline="0" dirty="0" smtClean="0"/>
                        <a:t> Program Eagle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 Published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Engine Program</a:t>
                      </a:r>
                      <a:r>
                        <a:rPr lang="en-US" altLang="zh-CN" sz="1100" baseline="0" dirty="0" smtClean="0"/>
                        <a:t> Eagle Published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Main task created by the user 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upload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 attachment</a:t>
                      </a:r>
                      <a:r>
                        <a:rPr lang="en-US" altLang="zh-CN" sz="1100" baseline="0" dirty="0" smtClean="0"/>
                        <a:t> uploaded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Comment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added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</a:t>
                      </a:r>
                      <a:r>
                        <a:rPr lang="en-US" altLang="zh-CN" sz="1100" baseline="0" dirty="0" smtClean="0"/>
                        <a:t> comment added </a:t>
                      </a:r>
                      <a:r>
                        <a:rPr lang="en-US" altLang="zh-CN" sz="110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 added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Part “Speed Sensor, Air” added </a:t>
                      </a:r>
                      <a:r>
                        <a:rPr lang="en-US" altLang="zh-CN" sz="1100" baseline="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4062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6114855" y="32657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5765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81392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11899" y="5214367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7" name="矩形 86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3156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4970640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650946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23821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293293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 of “Speed Sensor, Air” </a:t>
                      </a:r>
                      <a:r>
                        <a:rPr lang="en-US" altLang="zh-CN" sz="1100" baseline="0" dirty="0" smtClean="0"/>
                        <a:t>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 added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 uploaded</a:t>
                      </a:r>
                      <a:r>
                        <a:rPr lang="en-US" altLang="zh-CN" sz="1100" baseline="0" dirty="0" smtClean="0"/>
                        <a:t> to task “</a:t>
                      </a:r>
                      <a:r>
                        <a:rPr lang="en-US" altLang="zh-CN" sz="1100" baseline="0" dirty="0" err="1" smtClean="0"/>
                        <a:t>xxx”by</a:t>
                      </a:r>
                      <a:r>
                        <a:rPr lang="en-US" altLang="zh-CN" sz="1100" baseline="0" dirty="0" smtClean="0"/>
                        <a:t>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Comment added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Comment added</a:t>
                      </a:r>
                      <a:r>
                        <a:rPr lang="en-US" altLang="zh-CN" sz="1100" baseline="0" dirty="0" smtClean="0"/>
                        <a:t> to task “xxx” </a:t>
                      </a:r>
                      <a:r>
                        <a:rPr lang="en-US" altLang="zh-CN" sz="1100" dirty="0" smtClean="0"/>
                        <a:t>by the user 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Status changed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 of task changed</a:t>
                      </a:r>
                      <a:r>
                        <a:rPr lang="en-US" altLang="zh-CN" sz="1100" baseline="0" dirty="0" smtClean="0"/>
                        <a:t> to “</a:t>
                      </a:r>
                      <a:r>
                        <a:rPr lang="en-US" altLang="zh-CN" sz="1100" baseline="0" dirty="0" err="1" smtClean="0"/>
                        <a:t>Inprocessing</a:t>
                      </a:r>
                      <a:r>
                        <a:rPr lang="en-US" altLang="zh-CN" sz="1100" baseline="0" dirty="0" smtClean="0"/>
                        <a:t>”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% Completion changed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% Completion</a:t>
                      </a:r>
                      <a:r>
                        <a:rPr lang="en-US" altLang="zh-CN" sz="1100" baseline="0" dirty="0" smtClean="0"/>
                        <a:t> changed to “80%” </a:t>
                      </a:r>
                      <a:r>
                        <a:rPr lang="en-US" altLang="zh-CN" sz="110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Start Date changed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Start date changed to “2018/05/05” </a:t>
                      </a:r>
                      <a:r>
                        <a:rPr lang="en-US" altLang="zh-CN" sz="1100" baseline="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3935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6114855" y="32657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5765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81392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Speed Sensor, Air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75528" y="5181320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7" name="矩形 86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121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038690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229448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848101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main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APQP main task of “Part Name”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“APQP task”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</a:t>
                      </a:r>
                      <a:r>
                        <a:rPr lang="en-US" altLang="zh-CN" sz="1100" baseline="0" dirty="0" smtClean="0"/>
                        <a:t>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 uploaded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to APQP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</a:t>
                      </a:r>
                      <a:r>
                        <a:rPr lang="en-US" altLang="zh-CN" sz="1100" baseline="0" dirty="0" smtClean="0"/>
                        <a:t> uploaded to the “APQP task name”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task submitted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 submitted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task approved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 approved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main task closed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APQP main</a:t>
                      </a:r>
                      <a:r>
                        <a:rPr lang="en-US" altLang="zh-CN" sz="1100" baseline="0" dirty="0" smtClean="0"/>
                        <a:t> task of “Part Name” closed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4189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5909790" y="32784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0431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76058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75528" y="5181320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7" name="矩形 86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9842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Organization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Organization (crud)</a:t>
            </a:r>
          </a:p>
          <a:p>
            <a:r>
              <a:rPr lang="en-US" altLang="zh-CN" dirty="0" smtClean="0"/>
              <a:t>Organizations &amp; suppliers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94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Organization </a:t>
            </a:r>
            <a:r>
              <a:rPr lang="en-US" altLang="zh-CN" dirty="0" smtClean="0"/>
              <a:t>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17700"/>
            <a:ext cx="1321900" cy="36933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>
            <a:off x="1321899" y="1902366"/>
            <a:ext cx="705495" cy="18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Chart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5569268" y="1649659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5576410" y="2632650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Click Org Icon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1912283"/>
            <a:ext cx="1933103" cy="3872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2895274"/>
            <a:ext cx="1940245" cy="28898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8061009" y="151938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Org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8061009" y="2502373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Org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7172324" y="1912283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7179467" y="2895274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572624" y="4742794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Org Chart</a:t>
            </a:r>
            <a:endParaRPr lang="zh-CN" altLang="en-US" dirty="0"/>
          </a:p>
        </p:txBody>
      </p:sp>
      <p:cxnSp>
        <p:nvCxnSpPr>
          <p:cNvPr id="71" name="肘形连接符 70"/>
          <p:cNvCxnSpPr>
            <a:stCxn id="59" idx="3"/>
            <a:endCxn id="69" idx="0"/>
          </p:cNvCxnSpPr>
          <p:nvPr/>
        </p:nvCxnSpPr>
        <p:spPr>
          <a:xfrm>
            <a:off x="9832659" y="1912283"/>
            <a:ext cx="754378" cy="283051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60" idx="3"/>
            <a:endCxn id="69" idx="0"/>
          </p:cNvCxnSpPr>
          <p:nvPr/>
        </p:nvCxnSpPr>
        <p:spPr>
          <a:xfrm>
            <a:off x="9832659" y="2895274"/>
            <a:ext cx="754378" cy="184752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流程图: 终止 73"/>
          <p:cNvSpPr/>
          <p:nvPr/>
        </p:nvSpPr>
        <p:spPr>
          <a:xfrm>
            <a:off x="6543674" y="4822576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616666" y="5038939"/>
            <a:ext cx="195595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441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31" name="图示 30"/>
          <p:cNvGraphicFramePr/>
          <p:nvPr>
            <p:extLst>
              <p:ext uri="{D42A27DB-BD31-4B8C-83A1-F6EECF244321}">
                <p14:modId xmlns:p14="http://schemas.microsoft.com/office/powerpoint/2010/main" val="1435113695"/>
              </p:ext>
            </p:extLst>
          </p:nvPr>
        </p:nvGraphicFramePr>
        <p:xfrm>
          <a:off x="3562264" y="2434650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63" name="组合 62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4" name="文本框 63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5" name="流程图: 合并 64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761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Activity Summary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17" name="矩形 16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471948" y="2468308"/>
            <a:ext cx="10437990" cy="3246692"/>
            <a:chOff x="520700" y="3380828"/>
            <a:chExt cx="10437990" cy="3246692"/>
          </a:xfrm>
        </p:grpSpPr>
        <p:sp>
          <p:nvSpPr>
            <p:cNvPr id="25" name="矩形 24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Activity Summary</a:t>
              </a:r>
              <a:endParaRPr lang="zh-CN" altLang="en-US" sz="1200" dirty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520700" y="3556940"/>
              <a:ext cx="10437990" cy="307058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004944" y="2874995"/>
            <a:ext cx="1714500" cy="871823"/>
            <a:chOff x="1628775" y="2894500"/>
            <a:chExt cx="1714500" cy="871823"/>
          </a:xfrm>
        </p:grpSpPr>
        <p:grpSp>
          <p:nvGrpSpPr>
            <p:cNvPr id="11" name="组合 10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Approval Requests</a:t>
                </a:r>
                <a:endParaRPr lang="zh-CN" altLang="en-US" sz="900" dirty="0"/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1738534" y="3127816"/>
              <a:ext cx="53893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New(10)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2504155" y="3127816"/>
              <a:ext cx="63671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Pending(5)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651171" y="3431316"/>
              <a:ext cx="71365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Rejected(10)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2443240" y="3431316"/>
              <a:ext cx="75854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Approved(50)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4515522" y="2874995"/>
            <a:ext cx="1714500" cy="871823"/>
            <a:chOff x="1628775" y="2894500"/>
            <a:chExt cx="1714500" cy="871823"/>
          </a:xfrm>
        </p:grpSpPr>
        <p:grpSp>
          <p:nvGrpSpPr>
            <p:cNvPr id="41" name="组合 40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46" name="矩形 45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47" name="矩形 46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Meetings</a:t>
                </a:r>
                <a:endParaRPr lang="zh-CN" altLang="en-US" sz="900" dirty="0"/>
              </a:p>
            </p:txBody>
          </p:sp>
        </p:grpSp>
        <p:sp>
          <p:nvSpPr>
            <p:cNvPr id="44" name="文本框 43"/>
            <p:cNvSpPr txBox="1"/>
            <p:nvPr/>
          </p:nvSpPr>
          <p:spPr>
            <a:xfrm>
              <a:off x="1967560" y="3189231"/>
              <a:ext cx="103105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Today’s Meetings(2)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2048513" y="3486205"/>
              <a:ext cx="8691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All Meetings(10)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7026100" y="2874995"/>
            <a:ext cx="1714500" cy="871823"/>
            <a:chOff x="5843587" y="2908408"/>
            <a:chExt cx="1714500" cy="871823"/>
          </a:xfrm>
        </p:grpSpPr>
        <p:grpSp>
          <p:nvGrpSpPr>
            <p:cNvPr id="48" name="组合 47"/>
            <p:cNvGrpSpPr/>
            <p:nvPr/>
          </p:nvGrpSpPr>
          <p:grpSpPr>
            <a:xfrm>
              <a:off x="5843587" y="2908408"/>
              <a:ext cx="1714500" cy="871823"/>
              <a:chOff x="1628775" y="2894500"/>
              <a:chExt cx="1714500" cy="871823"/>
            </a:xfrm>
          </p:grpSpPr>
          <p:grpSp>
            <p:nvGrpSpPr>
              <p:cNvPr id="49" name="组合 48"/>
              <p:cNvGrpSpPr/>
              <p:nvPr/>
            </p:nvGrpSpPr>
            <p:grpSpPr>
              <a:xfrm>
                <a:off x="1628775" y="2894500"/>
                <a:ext cx="1714500" cy="871823"/>
                <a:chOff x="2082800" y="3141377"/>
                <a:chExt cx="1714500" cy="871823"/>
              </a:xfrm>
            </p:grpSpPr>
            <p:sp>
              <p:nvSpPr>
                <p:cNvPr id="54" name="矩形 53"/>
                <p:cNvSpPr/>
                <p:nvPr/>
              </p:nvSpPr>
              <p:spPr>
                <a:xfrm>
                  <a:off x="2082800" y="3307080"/>
                  <a:ext cx="1714500" cy="706120"/>
                </a:xfrm>
                <a:prstGeom prst="rect">
                  <a:avLst/>
                </a:prstGeom>
                <a:solidFill>
                  <a:srgbClr val="E9EBEF"/>
                </a:solidFill>
                <a:ln w="3175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55" name="矩形 54"/>
                <p:cNvSpPr/>
                <p:nvPr/>
              </p:nvSpPr>
              <p:spPr>
                <a:xfrm>
                  <a:off x="2082800" y="3141377"/>
                  <a:ext cx="1714500" cy="165703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70C0">
                        <a:shade val="30000"/>
                        <a:satMod val="115000"/>
                      </a:srgbClr>
                    </a:gs>
                    <a:gs pos="50000">
                      <a:srgbClr val="0070C0">
                        <a:shade val="67500"/>
                        <a:satMod val="115000"/>
                      </a:srgbClr>
                    </a:gs>
                    <a:gs pos="100000">
                      <a:srgbClr val="0070C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3175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900" dirty="0" smtClean="0"/>
                    <a:t>Issues</a:t>
                  </a:r>
                  <a:endParaRPr lang="zh-CN" altLang="en-US" sz="900" dirty="0"/>
                </a:p>
              </p:txBody>
            </p:sp>
          </p:grpSp>
          <p:sp>
            <p:nvSpPr>
              <p:cNvPr id="50" name="文本框 49"/>
              <p:cNvSpPr txBox="1"/>
              <p:nvPr/>
            </p:nvSpPr>
            <p:spPr>
              <a:xfrm>
                <a:off x="1780137" y="3090097"/>
                <a:ext cx="538930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New(10)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2434291" y="3090097"/>
                <a:ext cx="84350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In Processing(5)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1705405" y="3303422"/>
                <a:ext cx="68800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Pending(10)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53" name="文本框 52"/>
              <p:cNvSpPr txBox="1"/>
              <p:nvPr/>
            </p:nvSpPr>
            <p:spPr>
              <a:xfrm>
                <a:off x="2453904" y="3303422"/>
                <a:ext cx="79861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Postponed(10)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56" name="文本框 55"/>
            <p:cNvSpPr txBox="1"/>
            <p:nvPr/>
          </p:nvSpPr>
          <p:spPr>
            <a:xfrm>
              <a:off x="5950867" y="3538637"/>
              <a:ext cx="62709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Closed(10)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6736467" y="3530655"/>
              <a:ext cx="67037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Reopen(10)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9536677" y="2874995"/>
            <a:ext cx="1714500" cy="871823"/>
            <a:chOff x="1628775" y="2894500"/>
            <a:chExt cx="1714500" cy="871823"/>
          </a:xfrm>
        </p:grpSpPr>
        <p:grpSp>
          <p:nvGrpSpPr>
            <p:cNvPr id="62" name="组合 61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67" name="矩形 66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68" name="矩形 67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Messages</a:t>
                </a:r>
                <a:endParaRPr lang="zh-CN" altLang="en-US" sz="900" dirty="0"/>
              </a:p>
            </p:txBody>
          </p:sp>
        </p:grpSp>
        <p:sp>
          <p:nvSpPr>
            <p:cNvPr id="63" name="文本框 62"/>
            <p:cNvSpPr txBox="1"/>
            <p:nvPr/>
          </p:nvSpPr>
          <p:spPr>
            <a:xfrm>
              <a:off x="1763961" y="3276670"/>
              <a:ext cx="65915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Unread(10)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20447" y="3276670"/>
              <a:ext cx="40427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All(5)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sp>
        <p:nvSpPr>
          <p:cNvPr id="61" name="矩形 6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294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73979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 – floating menu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68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399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0" name="图示 69"/>
          <p:cNvGraphicFramePr/>
          <p:nvPr>
            <p:extLst>
              <p:ext uri="{D42A27DB-BD31-4B8C-83A1-F6EECF244321}">
                <p14:modId xmlns:p14="http://schemas.microsoft.com/office/powerpoint/2010/main" val="3066041453"/>
              </p:ext>
            </p:extLst>
          </p:nvPr>
        </p:nvGraphicFramePr>
        <p:xfrm>
          <a:off x="3188503" y="2671761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66" name="组合 65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7" name="文本框 66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9" name="流程图: 合并 6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739393" y="4338882"/>
            <a:ext cx="1593789" cy="746582"/>
            <a:chOff x="4739393" y="4338882"/>
            <a:chExt cx="1593789" cy="746582"/>
          </a:xfrm>
        </p:grpSpPr>
        <p:grpSp>
          <p:nvGrpSpPr>
            <p:cNvPr id="63" name="组合 62"/>
            <p:cNvGrpSpPr/>
            <p:nvPr/>
          </p:nvGrpSpPr>
          <p:grpSpPr>
            <a:xfrm>
              <a:off x="4856528" y="4364024"/>
              <a:ext cx="1476654" cy="721440"/>
              <a:chOff x="1842991" y="2350013"/>
              <a:chExt cx="1920099" cy="965335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64" name="文本框 63"/>
              <p:cNvSpPr txBox="1"/>
              <p:nvPr/>
            </p:nvSpPr>
            <p:spPr>
              <a:xfrm>
                <a:off x="1842992" y="2350013"/>
                <a:ext cx="1920098" cy="329458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65" name="文本框 64"/>
              <p:cNvSpPr txBox="1"/>
              <p:nvPr/>
            </p:nvSpPr>
            <p:spPr>
              <a:xfrm>
                <a:off x="1842992" y="2636828"/>
                <a:ext cx="1920098" cy="240850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1842991" y="2877949"/>
                <a:ext cx="1915872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Deactivate</a:t>
                </a:r>
                <a:endParaRPr lang="zh-CN" altLang="en-US" sz="1000" dirty="0"/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1842991" y="3074496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9" name="直接箭头连接符 8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组合 71"/>
          <p:cNvGrpSpPr/>
          <p:nvPr/>
        </p:nvGrpSpPr>
        <p:grpSpPr>
          <a:xfrm>
            <a:off x="7177793" y="3609988"/>
            <a:ext cx="1593789" cy="578941"/>
            <a:chOff x="4739393" y="4338882"/>
            <a:chExt cx="1593789" cy="578941"/>
          </a:xfrm>
        </p:grpSpPr>
        <p:grpSp>
          <p:nvGrpSpPr>
            <p:cNvPr id="73" name="组合 72"/>
            <p:cNvGrpSpPr/>
            <p:nvPr/>
          </p:nvGrpSpPr>
          <p:grpSpPr>
            <a:xfrm>
              <a:off x="4856528" y="4364024"/>
              <a:ext cx="1476654" cy="553799"/>
              <a:chOff x="1842991" y="2350013"/>
              <a:chExt cx="1920099" cy="741021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76" name="文本框 75"/>
              <p:cNvSpPr txBox="1"/>
              <p:nvPr/>
            </p:nvSpPr>
            <p:spPr>
              <a:xfrm>
                <a:off x="1842992" y="2350013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77" name="文本框 76"/>
              <p:cNvSpPr txBox="1"/>
              <p:nvPr/>
            </p:nvSpPr>
            <p:spPr>
              <a:xfrm>
                <a:off x="1842992" y="2606239"/>
                <a:ext cx="1920098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1842991" y="2850182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75" name="直接箭头连接符 74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395514" y="5020002"/>
            <a:ext cx="1593789" cy="578941"/>
            <a:chOff x="4739393" y="4338882"/>
            <a:chExt cx="1593789" cy="578941"/>
          </a:xfrm>
        </p:grpSpPr>
        <p:grpSp>
          <p:nvGrpSpPr>
            <p:cNvPr id="82" name="组合 81"/>
            <p:cNvGrpSpPr/>
            <p:nvPr/>
          </p:nvGrpSpPr>
          <p:grpSpPr>
            <a:xfrm>
              <a:off x="4856528" y="4364024"/>
              <a:ext cx="1476654" cy="553799"/>
              <a:chOff x="1842991" y="2350013"/>
              <a:chExt cx="1920099" cy="741021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84" name="文本框 83"/>
              <p:cNvSpPr txBox="1"/>
              <p:nvPr/>
            </p:nvSpPr>
            <p:spPr>
              <a:xfrm>
                <a:off x="1842992" y="2350013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85" name="文本框 84"/>
              <p:cNvSpPr txBox="1"/>
              <p:nvPr/>
            </p:nvSpPr>
            <p:spPr>
              <a:xfrm>
                <a:off x="1842992" y="2606239"/>
                <a:ext cx="1920098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87" name="文本框 86"/>
              <p:cNvSpPr txBox="1"/>
              <p:nvPr/>
            </p:nvSpPr>
            <p:spPr>
              <a:xfrm>
                <a:off x="1842991" y="2850182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83" name="直接箭头连接符 82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1097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4317" y="19229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list View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248002" y="2929463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Create a New Org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3123" y="2278011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50825" y="2286000"/>
            <a:ext cx="1759052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010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7727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List View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2022708"/>
              </p:ext>
            </p:extLst>
          </p:nvPr>
        </p:nvGraphicFramePr>
        <p:xfrm>
          <a:off x="2052740" y="3198794"/>
          <a:ext cx="9598751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2198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017489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44764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99619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Org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YFVE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Head quarter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YFVE</a:t>
                      </a:r>
                      <a:r>
                        <a:rPr lang="en-US" altLang="zh-CN" sz="1000" baseline="0" dirty="0" smtClean="0"/>
                        <a:t> head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B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BUYER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9" name="流程图: 过程 78"/>
          <p:cNvSpPr/>
          <p:nvPr/>
        </p:nvSpPr>
        <p:spPr>
          <a:xfrm>
            <a:off x="2651831" y="3515232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0" name="流程图: 过程 79"/>
          <p:cNvSpPr/>
          <p:nvPr/>
        </p:nvSpPr>
        <p:spPr>
          <a:xfrm>
            <a:off x="4682541" y="3511166"/>
            <a:ext cx="82612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1" name="流程图: 过程 80"/>
          <p:cNvSpPr/>
          <p:nvPr/>
        </p:nvSpPr>
        <p:spPr>
          <a:xfrm>
            <a:off x="5799157" y="3516230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2" name="流程图: 过程 81"/>
          <p:cNvSpPr/>
          <p:nvPr/>
        </p:nvSpPr>
        <p:spPr>
          <a:xfrm>
            <a:off x="6933260" y="3502727"/>
            <a:ext cx="103726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3" name="流程图: 过程 82"/>
          <p:cNvSpPr/>
          <p:nvPr/>
        </p:nvSpPr>
        <p:spPr>
          <a:xfrm>
            <a:off x="8173847" y="3502727"/>
            <a:ext cx="122126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4" name="流程图: 过程 83"/>
          <p:cNvSpPr/>
          <p:nvPr/>
        </p:nvSpPr>
        <p:spPr>
          <a:xfrm>
            <a:off x="10813004" y="3506421"/>
            <a:ext cx="68707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All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5" name="流程图: 合并 84"/>
          <p:cNvSpPr/>
          <p:nvPr/>
        </p:nvSpPr>
        <p:spPr>
          <a:xfrm>
            <a:off x="11291374" y="355145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圆角矩形 85"/>
          <p:cNvSpPr/>
          <p:nvPr/>
        </p:nvSpPr>
        <p:spPr>
          <a:xfrm>
            <a:off x="3778944" y="2929463"/>
            <a:ext cx="1841413" cy="211343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Remove Selected Orgs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2237626" y="327900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2237626" y="3798064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2237626" y="405759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2237626" y="431712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2237626" y="457664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2237626" y="483617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052740" y="2613311"/>
            <a:ext cx="9598749" cy="27389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Organization List Table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4" name="流程图: 过程 93"/>
          <p:cNvSpPr/>
          <p:nvPr/>
        </p:nvSpPr>
        <p:spPr>
          <a:xfrm>
            <a:off x="9545461" y="3502727"/>
            <a:ext cx="10060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95" name="流程图: 合并 94"/>
          <p:cNvSpPr/>
          <p:nvPr/>
        </p:nvSpPr>
        <p:spPr>
          <a:xfrm>
            <a:off x="6573302" y="3552232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圆角矩形 96"/>
          <p:cNvSpPr/>
          <p:nvPr/>
        </p:nvSpPr>
        <p:spPr>
          <a:xfrm>
            <a:off x="5756994" y="2930830"/>
            <a:ext cx="1701105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8784481" y="5161840"/>
            <a:ext cx="2778752" cy="144007"/>
            <a:chOff x="8151178" y="4450708"/>
            <a:chExt cx="2778752" cy="144007"/>
          </a:xfrm>
        </p:grpSpPr>
        <p:grpSp>
          <p:nvGrpSpPr>
            <p:cNvPr id="63" name="组合 6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0" name="流程图: 合并 6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4" name="流程图: 合并 6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5" name="流程图: 过程 6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" name="流程图: 合并 6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3" name="组合 72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文本框 73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1123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Plant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2880700"/>
            <a:chOff x="-43736" y="836951"/>
            <a:chExt cx="10873662" cy="2880700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880700"/>
              <a:chOff x="-43736" y="836951"/>
              <a:chExt cx="10873662" cy="2880700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880700"/>
                <a:chOff x="1803643" y="780260"/>
                <a:chExt cx="8397632" cy="2608158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608158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257274" y="312559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4907119" y="312559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28190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83734" y="1454445"/>
            <a:ext cx="10873662" cy="2737727"/>
            <a:chOff x="-43736" y="836951"/>
            <a:chExt cx="10873662" cy="2737727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737727"/>
              <a:chOff x="-43736" y="836951"/>
              <a:chExt cx="10873662" cy="2737727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737727"/>
                <a:chOff x="1803643" y="780260"/>
                <a:chExt cx="8397632" cy="2478712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478712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01374" y="297642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348914" y="29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ORG000005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Org list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ASDE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Plant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sp>
        <p:nvSpPr>
          <p:cNvPr id="114" name="文本框 113"/>
          <p:cNvSpPr txBox="1"/>
          <p:nvPr/>
        </p:nvSpPr>
        <p:spPr>
          <a:xfrm>
            <a:off x="9149483" y="2085106"/>
            <a:ext cx="1800225" cy="738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YFVE Head Quarter</a:t>
            </a:r>
          </a:p>
          <a:p>
            <a:r>
              <a:rPr lang="en-US" altLang="zh-CN" sz="1050" dirty="0" smtClean="0"/>
              <a:t>Plant A</a:t>
            </a:r>
          </a:p>
          <a:p>
            <a:r>
              <a:rPr lang="en-US" altLang="zh-CN" sz="1050" dirty="0" smtClean="0"/>
              <a:t>Plant B</a:t>
            </a:r>
          </a:p>
          <a:p>
            <a:r>
              <a:rPr lang="en-US" altLang="zh-CN" sz="1050" dirty="0" smtClean="0"/>
              <a:t>Plant C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686592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Header quarter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082754"/>
            <a:chOff x="-43736" y="836951"/>
            <a:chExt cx="10873662" cy="40827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082754"/>
              <a:chOff x="-43736" y="836951"/>
              <a:chExt cx="10873662" cy="40827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082754"/>
                <a:chOff x="1803643" y="780260"/>
                <a:chExt cx="8397632" cy="3696487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696487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4554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4466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ORG000001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this is the root node of a company organization;</a:t>
              </a:r>
              <a:endParaRPr lang="zh-CN" altLang="en-US" sz="1050" dirty="0">
                <a:solidFill>
                  <a:schemeClr val="tx1"/>
                </a:solidFill>
              </a:endParaRPr>
            </a:p>
            <a:p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Header Quarter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7987758"/>
              </p:ext>
            </p:extLst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B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14084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Plant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Header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41251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176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800292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37111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89090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503603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967235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147" name="圆角矩形 146"/>
          <p:cNvSpPr/>
          <p:nvPr/>
        </p:nvSpPr>
        <p:spPr>
          <a:xfrm>
            <a:off x="545794" y="506147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106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184354"/>
            <a:chOff x="-43736" y="836951"/>
            <a:chExt cx="10873662" cy="41843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184354"/>
              <a:chOff x="-43736" y="836951"/>
              <a:chExt cx="10873662" cy="41843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184354"/>
                <a:chOff x="1803643" y="780260"/>
                <a:chExt cx="8397632" cy="3788474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78847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5951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5863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BUYER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7427485"/>
              </p:ext>
            </p:extLst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14" name="文本框 113"/>
          <p:cNvSpPr txBox="1"/>
          <p:nvPr/>
        </p:nvSpPr>
        <p:spPr>
          <a:xfrm>
            <a:off x="9149483" y="2085106"/>
            <a:ext cx="1800225" cy="738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YFVE Head Quarter</a:t>
            </a:r>
          </a:p>
          <a:p>
            <a:r>
              <a:rPr lang="en-US" altLang="zh-CN" sz="1050" dirty="0" smtClean="0"/>
              <a:t>Plant A</a:t>
            </a:r>
          </a:p>
          <a:p>
            <a:r>
              <a:rPr lang="en-US" altLang="zh-CN" sz="1050" dirty="0" smtClean="0"/>
              <a:t>Plant B</a:t>
            </a:r>
          </a:p>
          <a:p>
            <a:r>
              <a:rPr lang="en-US" altLang="zh-CN" sz="1050" dirty="0" smtClean="0"/>
              <a:t>Plant C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659957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73979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 – floating menu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68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399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31" name="图示 30"/>
          <p:cNvGraphicFramePr/>
          <p:nvPr>
            <p:extLst>
              <p:ext uri="{D42A27DB-BD31-4B8C-83A1-F6EECF244321}">
                <p14:modId xmlns:p14="http://schemas.microsoft.com/office/powerpoint/2010/main" val="3319533283"/>
              </p:ext>
            </p:extLst>
          </p:nvPr>
        </p:nvGraphicFramePr>
        <p:xfrm>
          <a:off x="3562264" y="2434650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 flipH="1" flipV="1">
            <a:off x="5165384" y="4156002"/>
            <a:ext cx="76200" cy="796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67" name="文本框 66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grpSp>
        <p:nvGrpSpPr>
          <p:cNvPr id="3" name="组合 2"/>
          <p:cNvGrpSpPr/>
          <p:nvPr/>
        </p:nvGrpSpPr>
        <p:grpSpPr>
          <a:xfrm>
            <a:off x="5259636" y="4083984"/>
            <a:ext cx="1476654" cy="357873"/>
            <a:chOff x="5259636" y="4083984"/>
            <a:chExt cx="1476654" cy="357873"/>
          </a:xfrm>
        </p:grpSpPr>
        <p:sp>
          <p:nvSpPr>
            <p:cNvPr id="64" name="文本框 63"/>
            <p:cNvSpPr txBox="1"/>
            <p:nvPr/>
          </p:nvSpPr>
          <p:spPr>
            <a:xfrm>
              <a:off x="5259637" y="4083984"/>
              <a:ext cx="1476653" cy="179999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 w="6350">
              <a:solidFill>
                <a:srgbClr val="D34817"/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CN" sz="1000" dirty="0" smtClean="0"/>
                <a:t>New Sub Org</a:t>
              </a:r>
              <a:endParaRPr lang="zh-CN" altLang="en-US" sz="1000" dirty="0"/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259636" y="4261857"/>
              <a:ext cx="1476653" cy="180000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 w="6350">
              <a:solidFill>
                <a:srgbClr val="D34817"/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CN" sz="1000" dirty="0" smtClean="0"/>
                <a:t>View Organization Detail</a:t>
              </a:r>
              <a:endParaRPr lang="zh-CN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4700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4317" y="19229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list View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136309" y="2901203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Create a New Org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3123" y="2278011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50825" y="2286000"/>
            <a:ext cx="1759052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010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7727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List View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77277"/>
              </p:ext>
            </p:extLst>
          </p:nvPr>
        </p:nvGraphicFramePr>
        <p:xfrm>
          <a:off x="2052740" y="3198794"/>
          <a:ext cx="9598751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2198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017489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35208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99619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Org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YFVE</a:t>
                      </a:r>
                      <a:r>
                        <a:rPr lang="en-US" altLang="zh-CN" sz="1000" baseline="0" dirty="0" smtClean="0"/>
                        <a:t> Header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BUYER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9" name="流程图: 过程 78"/>
          <p:cNvSpPr/>
          <p:nvPr/>
        </p:nvSpPr>
        <p:spPr>
          <a:xfrm>
            <a:off x="2651831" y="3515232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0" name="流程图: 过程 79"/>
          <p:cNvSpPr/>
          <p:nvPr/>
        </p:nvSpPr>
        <p:spPr>
          <a:xfrm>
            <a:off x="4682541" y="3511166"/>
            <a:ext cx="82612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1" name="流程图: 过程 80"/>
          <p:cNvSpPr/>
          <p:nvPr/>
        </p:nvSpPr>
        <p:spPr>
          <a:xfrm>
            <a:off x="5799157" y="3516230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2" name="流程图: 过程 81"/>
          <p:cNvSpPr/>
          <p:nvPr/>
        </p:nvSpPr>
        <p:spPr>
          <a:xfrm>
            <a:off x="6933260" y="3502727"/>
            <a:ext cx="103726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3" name="流程图: 过程 82"/>
          <p:cNvSpPr/>
          <p:nvPr/>
        </p:nvSpPr>
        <p:spPr>
          <a:xfrm>
            <a:off x="8238350" y="3487112"/>
            <a:ext cx="122126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4" name="流程图: 过程 83"/>
          <p:cNvSpPr/>
          <p:nvPr/>
        </p:nvSpPr>
        <p:spPr>
          <a:xfrm>
            <a:off x="10813004" y="3506421"/>
            <a:ext cx="68707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All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5" name="流程图: 合并 84"/>
          <p:cNvSpPr/>
          <p:nvPr/>
        </p:nvSpPr>
        <p:spPr>
          <a:xfrm>
            <a:off x="11291374" y="355145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圆角矩形 85"/>
          <p:cNvSpPr/>
          <p:nvPr/>
        </p:nvSpPr>
        <p:spPr>
          <a:xfrm>
            <a:off x="3667251" y="2901203"/>
            <a:ext cx="1841413" cy="211343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Remove Selected Orgs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2237626" y="327900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2237626" y="353853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2237626" y="3798064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2237626" y="405759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2237626" y="431712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2237626" y="457664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2237626" y="483617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039135" y="2588159"/>
            <a:ext cx="9598749" cy="27389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Organization List Table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流程图: 过程 93"/>
          <p:cNvSpPr/>
          <p:nvPr/>
        </p:nvSpPr>
        <p:spPr>
          <a:xfrm>
            <a:off x="9545461" y="3502727"/>
            <a:ext cx="10060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95" name="流程图: 合并 94"/>
          <p:cNvSpPr/>
          <p:nvPr/>
        </p:nvSpPr>
        <p:spPr>
          <a:xfrm>
            <a:off x="6573302" y="3552232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圆角矩形 96"/>
          <p:cNvSpPr/>
          <p:nvPr/>
        </p:nvSpPr>
        <p:spPr>
          <a:xfrm>
            <a:off x="5645301" y="2902570"/>
            <a:ext cx="1701105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8784481" y="5161840"/>
            <a:ext cx="2778752" cy="144007"/>
            <a:chOff x="8151178" y="4450708"/>
            <a:chExt cx="2778752" cy="144007"/>
          </a:xfrm>
        </p:grpSpPr>
        <p:grpSp>
          <p:nvGrpSpPr>
            <p:cNvPr id="63" name="组合 6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0" name="流程图: 合并 6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4" name="流程图: 合并 6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5" name="流程图: 过程 6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" name="流程图: 合并 6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74" name="文本框 73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06217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Plant Detail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41251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176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800292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37111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89090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503603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967235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圆角矩形 146"/>
          <p:cNvSpPr/>
          <p:nvPr/>
        </p:nvSpPr>
        <p:spPr>
          <a:xfrm>
            <a:off x="545794" y="506147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348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409406"/>
            <a:ext cx="12192000" cy="3243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Approval events</a:t>
            </a:r>
          </a:p>
          <a:p>
            <a:r>
              <a:rPr lang="en-US" altLang="zh-CN" dirty="0" smtClean="0"/>
              <a:t>Meetings</a:t>
            </a:r>
          </a:p>
          <a:p>
            <a:r>
              <a:rPr lang="en-US" altLang="zh-CN" dirty="0" smtClean="0"/>
              <a:t>Issues</a:t>
            </a:r>
          </a:p>
          <a:p>
            <a:r>
              <a:rPr lang="en-US" altLang="zh-CN" dirty="0" smtClean="0"/>
              <a:t>Messages</a:t>
            </a:r>
          </a:p>
          <a:p>
            <a:r>
              <a:rPr lang="en-US" altLang="zh-CN" dirty="0" smtClean="0">
                <a:solidFill>
                  <a:srgbClr val="FF0000"/>
                </a:solidFill>
              </a:rPr>
              <a:t>documents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53813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Add Supplier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Org List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9352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2007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4828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Department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Department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err="1" smtClean="0">
                    <a:solidFill>
                      <a:schemeClr val="bg1"/>
                    </a:solidFill>
                  </a:rPr>
                  <a:t>Dept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62099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986225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6" name="圆角矩形 135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Supplier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2062044" y="3602820"/>
                <a:ext cx="1979198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Supplier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41549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Header Quarter</a:t>
            </a:r>
          </a:p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grpSp>
        <p:nvGrpSpPr>
          <p:cNvPr id="98" name="组合 97"/>
          <p:cNvGrpSpPr/>
          <p:nvPr/>
        </p:nvGrpSpPr>
        <p:grpSpPr>
          <a:xfrm>
            <a:off x="813677" y="2088396"/>
            <a:ext cx="10415584" cy="3912222"/>
            <a:chOff x="414342" y="1470901"/>
            <a:chExt cx="10415584" cy="3912222"/>
          </a:xfrm>
        </p:grpSpPr>
        <p:grpSp>
          <p:nvGrpSpPr>
            <p:cNvPr id="99" name="组合 98"/>
            <p:cNvGrpSpPr/>
            <p:nvPr/>
          </p:nvGrpSpPr>
          <p:grpSpPr>
            <a:xfrm>
              <a:off x="414342" y="1470901"/>
              <a:ext cx="10415584" cy="3912222"/>
              <a:chOff x="414342" y="1470901"/>
              <a:chExt cx="10415584" cy="3912222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414342" y="1470901"/>
                <a:ext cx="10415584" cy="3912222"/>
                <a:chOff x="2157413" y="1354232"/>
                <a:chExt cx="8043862" cy="3542089"/>
              </a:xfrm>
            </p:grpSpPr>
            <p:sp>
              <p:nvSpPr>
                <p:cNvPr id="148" name="流程图: 过程 147"/>
                <p:cNvSpPr/>
                <p:nvPr/>
              </p:nvSpPr>
              <p:spPr>
                <a:xfrm>
                  <a:off x="2157413" y="1365207"/>
                  <a:ext cx="8043862" cy="353111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9" name="流程图: 过程 148"/>
                <p:cNvSpPr/>
                <p:nvPr/>
              </p:nvSpPr>
              <p:spPr>
                <a:xfrm>
                  <a:off x="2157413" y="1354232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Supplier Information</a:t>
                  </a:r>
                  <a:endParaRPr lang="zh-CN" altLang="en-US" sz="1400" dirty="0"/>
                </a:p>
              </p:txBody>
            </p:sp>
          </p:grpSp>
          <p:sp>
            <p:nvSpPr>
              <p:cNvPr id="147" name="十字形 146"/>
              <p:cNvSpPr/>
              <p:nvPr/>
            </p:nvSpPr>
            <p:spPr>
              <a:xfrm rot="18798906">
                <a:off x="10525838" y="157173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圆角矩形 99"/>
            <p:cNvSpPr/>
            <p:nvPr/>
          </p:nvSpPr>
          <p:spPr>
            <a:xfrm>
              <a:off x="4782587" y="490176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989431" y="2650756"/>
            <a:ext cx="2881920" cy="261610"/>
            <a:chOff x="2942954" y="2724666"/>
            <a:chExt cx="2881920" cy="371894"/>
          </a:xfrm>
        </p:grpSpPr>
        <p:sp>
          <p:nvSpPr>
            <p:cNvPr id="169" name="流程图: 过程 168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942954" y="2724666"/>
              <a:ext cx="1028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Code: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336158" y="2618017"/>
            <a:ext cx="2881920" cy="261610"/>
            <a:chOff x="2942954" y="2724666"/>
            <a:chExt cx="2881920" cy="371894"/>
          </a:xfrm>
        </p:grpSpPr>
        <p:sp>
          <p:nvSpPr>
            <p:cNvPr id="172" name="流程图: 过程 171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2942954" y="2724666"/>
              <a:ext cx="1028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818881" y="2628691"/>
            <a:ext cx="2963471" cy="261610"/>
            <a:chOff x="2861403" y="2766315"/>
            <a:chExt cx="2963471" cy="371894"/>
          </a:xfrm>
        </p:grpSpPr>
        <p:sp>
          <p:nvSpPr>
            <p:cNvPr id="175" name="流程图: 过程 174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861403" y="2766315"/>
              <a:ext cx="1089396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Status: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1456003" y="3143025"/>
            <a:ext cx="2410479" cy="261610"/>
            <a:chOff x="3414395" y="2713160"/>
            <a:chExt cx="2410479" cy="371894"/>
          </a:xfrm>
        </p:grpSpPr>
        <p:sp>
          <p:nvSpPr>
            <p:cNvPr id="178" name="流程图: 过程 177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14395" y="2713160"/>
              <a:ext cx="6019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Plant: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407163" y="3094602"/>
            <a:ext cx="2810915" cy="261610"/>
            <a:chOff x="3013959" y="2713160"/>
            <a:chExt cx="2810915" cy="371894"/>
          </a:xfrm>
        </p:grpSpPr>
        <p:sp>
          <p:nvSpPr>
            <p:cNvPr id="181" name="流程图: 过程 180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13959" y="2713160"/>
              <a:ext cx="1002375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Head Quarter: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32122" y="3146990"/>
            <a:ext cx="2645815" cy="261610"/>
            <a:chOff x="3179059" y="2713160"/>
            <a:chExt cx="2645815" cy="371894"/>
          </a:xfrm>
        </p:grpSpPr>
        <p:sp>
          <p:nvSpPr>
            <p:cNvPr id="184" name="流程图: 过程 183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179059" y="2713160"/>
              <a:ext cx="80346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Risk Level: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1063231" y="3651122"/>
            <a:ext cx="9714706" cy="1526536"/>
            <a:chOff x="3021623" y="2713160"/>
            <a:chExt cx="9714706" cy="2170061"/>
          </a:xfrm>
        </p:grpSpPr>
        <p:sp>
          <p:nvSpPr>
            <p:cNvPr id="187" name="流程图: 过程 186"/>
            <p:cNvSpPr/>
            <p:nvPr/>
          </p:nvSpPr>
          <p:spPr>
            <a:xfrm>
              <a:off x="4024649" y="2805647"/>
              <a:ext cx="8711680" cy="2077574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021623" y="2713160"/>
              <a:ext cx="99471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Description:</a:t>
              </a:r>
              <a:endParaRPr lang="zh-CN" altLang="en-US" sz="1100" dirty="0"/>
            </a:p>
          </p:txBody>
        </p:sp>
      </p:grpSp>
      <p:sp>
        <p:nvSpPr>
          <p:cNvPr id="150" name="矩形 14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691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2623527"/>
            <a:chOff x="-43736" y="836951"/>
            <a:chExt cx="10873662" cy="2623527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623527"/>
              <a:chOff x="-43736" y="836951"/>
              <a:chExt cx="10873662" cy="2623527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623527"/>
                <a:chOff x="1803643" y="780260"/>
                <a:chExt cx="8397632" cy="237531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37531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29509" y="283837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377049" y="282955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ORG000009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72" name="文本框 71"/>
          <p:cNvSpPr txBox="1"/>
          <p:nvPr/>
        </p:nvSpPr>
        <p:spPr>
          <a:xfrm>
            <a:off x="5491703" y="2396767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Department</a:t>
            </a:r>
          </a:p>
        </p:txBody>
      </p:sp>
    </p:spTree>
    <p:extLst>
      <p:ext uri="{BB962C8B-B14F-4D97-AF65-F5344CB8AC3E}">
        <p14:creationId xmlns:p14="http://schemas.microsoft.com/office/powerpoint/2010/main" val="2379259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184354"/>
            <a:chOff x="-43736" y="836951"/>
            <a:chExt cx="10873662" cy="41843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184354"/>
              <a:chOff x="-43736" y="836951"/>
              <a:chExt cx="10873662" cy="41843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184354"/>
                <a:chOff x="1803643" y="780260"/>
                <a:chExt cx="8397632" cy="3788474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78847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5951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5863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BUYER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95779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User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User management (crud)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9764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</a:t>
            </a:r>
            <a:r>
              <a:rPr lang="en-US" altLang="zh-CN" dirty="0" smtClean="0"/>
              <a:t>User </a:t>
            </a:r>
            <a:r>
              <a:rPr lang="en-US" altLang="zh-CN" dirty="0" err="1" smtClean="0"/>
              <a:t>Mgt</a:t>
            </a:r>
            <a:r>
              <a:rPr lang="en-US" altLang="zh-CN" dirty="0" smtClean="0"/>
              <a:t> 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64633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  <a:p>
            <a:r>
              <a:rPr lang="en-US" altLang="zh-CN" dirty="0" smtClean="0"/>
              <a:t>Plant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 flipV="1">
            <a:off x="1321899" y="1904193"/>
            <a:ext cx="705495" cy="12238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5569268" y="1649659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5576410" y="2632650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1912283"/>
            <a:ext cx="1933103" cy="3872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2895274"/>
            <a:ext cx="1940245" cy="28898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8061009" y="151938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User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8061009" y="2502373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User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7172324" y="1912283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7179467" y="2895274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572624" y="5428602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User List</a:t>
            </a:r>
            <a:endParaRPr lang="zh-CN" altLang="en-US" dirty="0"/>
          </a:p>
        </p:txBody>
      </p:sp>
      <p:cxnSp>
        <p:nvCxnSpPr>
          <p:cNvPr id="71" name="肘形连接符 70"/>
          <p:cNvCxnSpPr>
            <a:stCxn id="59" idx="3"/>
            <a:endCxn id="69" idx="0"/>
          </p:cNvCxnSpPr>
          <p:nvPr/>
        </p:nvCxnSpPr>
        <p:spPr>
          <a:xfrm>
            <a:off x="9832659" y="1912283"/>
            <a:ext cx="754378" cy="351631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60" idx="3"/>
            <a:endCxn id="69" idx="0"/>
          </p:cNvCxnSpPr>
          <p:nvPr/>
        </p:nvCxnSpPr>
        <p:spPr>
          <a:xfrm>
            <a:off x="9832659" y="2895274"/>
            <a:ext cx="754378" cy="253332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流程图: 终止 73"/>
          <p:cNvSpPr/>
          <p:nvPr/>
        </p:nvSpPr>
        <p:spPr>
          <a:xfrm>
            <a:off x="6543674" y="5508384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616666" y="5724747"/>
            <a:ext cx="195595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流程图: 过程 32"/>
          <p:cNvSpPr/>
          <p:nvPr/>
        </p:nvSpPr>
        <p:spPr>
          <a:xfrm>
            <a:off x="5583552" y="3783663"/>
            <a:ext cx="1603057" cy="525248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patch of users</a:t>
            </a:r>
            <a:endParaRPr lang="zh-CN" altLang="en-US" dirty="0"/>
          </a:p>
        </p:txBody>
      </p:sp>
      <p:cxnSp>
        <p:nvCxnSpPr>
          <p:cNvPr id="14" name="肘形连接符 13"/>
          <p:cNvCxnSpPr>
            <a:stCxn id="22" idx="3"/>
            <a:endCxn id="33" idx="1"/>
          </p:cNvCxnSpPr>
          <p:nvPr/>
        </p:nvCxnSpPr>
        <p:spPr>
          <a:xfrm flipV="1">
            <a:off x="3636165" y="4046287"/>
            <a:ext cx="1947387" cy="173885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流程图: 预定义过程 34"/>
          <p:cNvSpPr/>
          <p:nvPr/>
        </p:nvSpPr>
        <p:spPr>
          <a:xfrm>
            <a:off x="8072434" y="3652122"/>
            <a:ext cx="1771650" cy="785802"/>
          </a:xfrm>
          <a:prstGeom prst="flowChartPredefined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Users</a:t>
            </a:r>
            <a:endParaRPr lang="zh-CN" altLang="en-US" dirty="0"/>
          </a:p>
        </p:txBody>
      </p:sp>
      <p:cxnSp>
        <p:nvCxnSpPr>
          <p:cNvPr id="18" name="肘形连接符 17"/>
          <p:cNvCxnSpPr>
            <a:stCxn id="33" idx="3"/>
            <a:endCxn id="35" idx="1"/>
          </p:cNvCxnSpPr>
          <p:nvPr/>
        </p:nvCxnSpPr>
        <p:spPr>
          <a:xfrm flipV="1">
            <a:off x="7186609" y="4045023"/>
            <a:ext cx="885825" cy="126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35" idx="3"/>
            <a:endCxn id="69" idx="0"/>
          </p:cNvCxnSpPr>
          <p:nvPr/>
        </p:nvCxnSpPr>
        <p:spPr>
          <a:xfrm>
            <a:off x="9844084" y="4045023"/>
            <a:ext cx="742953" cy="138357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63908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User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7541868"/>
              </p:ext>
            </p:extLst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79" name="组合 7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80" name="组合 79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87" name="流程图: 合并 8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矩形 8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81" name="流程图: 合并 80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流程图: 过程 81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83" name="组合 82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85" name="流程图: 合并 8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6" name="矩形 8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84" name="流程图: 合并 83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7" name="矩形 96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99" name="圆角矩形 9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User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00" name="圆角矩形 9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01" name="矩形 10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08" name="圆角矩形 107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2291993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User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9791552"/>
              </p:ext>
            </p:extLst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User List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73" name="文本框 72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750545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Create New User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871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88864" y="194474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83428"/>
            <a:ext cx="14153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Create New User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242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310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3065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563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8520525" y="2329964"/>
            <a:ext cx="2611861" cy="307777"/>
            <a:chOff x="3473185" y="2699489"/>
            <a:chExt cx="2611861" cy="307777"/>
          </a:xfrm>
        </p:grpSpPr>
        <p:sp>
          <p:nvSpPr>
            <p:cNvPr id="130" name="流程图: 过程 129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8055938" y="2733013"/>
            <a:ext cx="3075412" cy="307777"/>
            <a:chOff x="3009634" y="2699489"/>
            <a:chExt cx="3075412" cy="307777"/>
          </a:xfrm>
        </p:grpSpPr>
        <p:sp>
          <p:nvSpPr>
            <p:cNvPr id="133" name="流程图: 过程 13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ASDE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3009634" y="2699489"/>
              <a:ext cx="11640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Department 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310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933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5427837" y="2766957"/>
            <a:ext cx="2468981" cy="307777"/>
            <a:chOff x="3133510" y="3707150"/>
            <a:chExt cx="2468981" cy="307777"/>
          </a:xfrm>
        </p:grpSpPr>
        <p:sp>
          <p:nvSpPr>
            <p:cNvPr id="140" name="流程图: 过程 139"/>
            <p:cNvSpPr/>
            <p:nvPr/>
          </p:nvSpPr>
          <p:spPr>
            <a:xfrm>
              <a:off x="3802266" y="374456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</a:t>
              </a:r>
              <a:r>
                <a:rPr lang="en-US" altLang="zh-CN" sz="1400" dirty="0">
                  <a:solidFill>
                    <a:schemeClr val="tx1"/>
                  </a:solidFill>
                </a:rPr>
                <a:t>A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133510" y="3707150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192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192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756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7" name="流程图: 合并 146"/>
          <p:cNvSpPr/>
          <p:nvPr/>
        </p:nvSpPr>
        <p:spPr>
          <a:xfrm>
            <a:off x="7676019" y="2901860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流程图: 合并 147"/>
          <p:cNvSpPr/>
          <p:nvPr/>
        </p:nvSpPr>
        <p:spPr>
          <a:xfrm>
            <a:off x="10932406" y="241456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流程图: 合并 148"/>
          <p:cNvSpPr/>
          <p:nvPr/>
        </p:nvSpPr>
        <p:spPr>
          <a:xfrm>
            <a:off x="10932406" y="287126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7162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Create New User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153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Create New User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39856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871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88864" y="194474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8342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242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310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3065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563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8520525" y="2329964"/>
            <a:ext cx="2611861" cy="307777"/>
            <a:chOff x="3473185" y="2699489"/>
            <a:chExt cx="2611861" cy="307777"/>
          </a:xfrm>
        </p:grpSpPr>
        <p:sp>
          <p:nvSpPr>
            <p:cNvPr id="130" name="流程图: 过程 129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8055938" y="2733013"/>
            <a:ext cx="3075412" cy="307777"/>
            <a:chOff x="3009634" y="2699489"/>
            <a:chExt cx="3075412" cy="307777"/>
          </a:xfrm>
        </p:grpSpPr>
        <p:sp>
          <p:nvSpPr>
            <p:cNvPr id="133" name="流程图: 过程 13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ASDE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3009634" y="2699489"/>
              <a:ext cx="11640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Department 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310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933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5427837" y="2766957"/>
            <a:ext cx="2468981" cy="307777"/>
            <a:chOff x="3133510" y="3707150"/>
            <a:chExt cx="2468981" cy="307777"/>
          </a:xfrm>
        </p:grpSpPr>
        <p:sp>
          <p:nvSpPr>
            <p:cNvPr id="140" name="流程图: 过程 139"/>
            <p:cNvSpPr/>
            <p:nvPr/>
          </p:nvSpPr>
          <p:spPr>
            <a:xfrm>
              <a:off x="3802266" y="374456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</a:t>
              </a:r>
              <a:r>
                <a:rPr lang="en-US" altLang="zh-CN" sz="1400" dirty="0">
                  <a:solidFill>
                    <a:schemeClr val="tx1"/>
                  </a:solidFill>
                </a:rPr>
                <a:t>A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133510" y="3707150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192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192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756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7" name="流程图: 合并 146"/>
          <p:cNvSpPr/>
          <p:nvPr/>
        </p:nvSpPr>
        <p:spPr>
          <a:xfrm>
            <a:off x="7676019" y="2901860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流程图: 合并 147"/>
          <p:cNvSpPr/>
          <p:nvPr/>
        </p:nvSpPr>
        <p:spPr>
          <a:xfrm>
            <a:off x="10932406" y="241456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流程图: 合并 148"/>
          <p:cNvSpPr/>
          <p:nvPr/>
        </p:nvSpPr>
        <p:spPr>
          <a:xfrm>
            <a:off x="10932406" y="287126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圆角矩形 149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611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Approval request – Request List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246692"/>
            <a:chOff x="520700" y="3380828"/>
            <a:chExt cx="10437990" cy="3246692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Approval Requests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07058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3335885"/>
              </p:ext>
            </p:extLst>
          </p:nvPr>
        </p:nvGraphicFramePr>
        <p:xfrm>
          <a:off x="1544740" y="3046394"/>
          <a:ext cx="10288794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693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760822">
                  <a:extLst>
                    <a:ext uri="{9D8B030D-6E8A-4147-A177-3AD203B41FA5}">
                      <a16:colId xmlns:a16="http://schemas.microsoft.com/office/drawing/2014/main" val="345775978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4278743098"/>
                    </a:ext>
                  </a:extLst>
                </a:gridCol>
                <a:gridCol w="115184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743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76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Request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Number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APQP/PPAP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Request From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2018/05/29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2018/05/28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R0000005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Tom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2018/05/27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Rejected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50257" y="3358766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049471" y="3358766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512778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2018/05/31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8" name="圆角矩形 47"/>
          <p:cNvSpPr/>
          <p:nvPr/>
        </p:nvSpPr>
        <p:spPr>
          <a:xfrm>
            <a:off x="3115197" y="2713066"/>
            <a:ext cx="1518715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More Search Criteria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49" name="流程图: 过程 48"/>
          <p:cNvSpPr/>
          <p:nvPr/>
        </p:nvSpPr>
        <p:spPr>
          <a:xfrm>
            <a:off x="4814399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2" name="流程图: 过程 51"/>
          <p:cNvSpPr/>
          <p:nvPr/>
        </p:nvSpPr>
        <p:spPr>
          <a:xfrm>
            <a:off x="6597687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3471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</a:t>
            </a:r>
            <a:r>
              <a:rPr lang="en-US" altLang="zh-CN" dirty="0" err="1" smtClean="0"/>
              <a:t>Inforamtion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7332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6760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 – Select group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Group List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162" name="表格 1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1224444"/>
              </p:ext>
            </p:extLst>
          </p:nvPr>
        </p:nvGraphicFramePr>
        <p:xfrm>
          <a:off x="801776" y="2896235"/>
          <a:ext cx="9066123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2824">
                  <a:extLst>
                    <a:ext uri="{9D8B030D-6E8A-4147-A177-3AD203B41FA5}">
                      <a16:colId xmlns:a16="http://schemas.microsoft.com/office/drawing/2014/main" val="860393484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499818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996212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37806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G0000001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 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G0000003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G0000004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5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G0000005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65" name="组合 164"/>
          <p:cNvGrpSpPr/>
          <p:nvPr/>
        </p:nvGrpSpPr>
        <p:grpSpPr>
          <a:xfrm>
            <a:off x="7089147" y="5114284"/>
            <a:ext cx="2778752" cy="144007"/>
            <a:chOff x="8151178" y="4450708"/>
            <a:chExt cx="2778752" cy="144007"/>
          </a:xfrm>
        </p:grpSpPr>
        <p:grpSp>
          <p:nvGrpSpPr>
            <p:cNvPr id="166" name="组合 165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73" name="流程图: 合并 17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69" name="组合 168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71" name="流程图: 合并 17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0" name="流程图: 合并 16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75" name="矩形 174"/>
          <p:cNvSpPr/>
          <p:nvPr/>
        </p:nvSpPr>
        <p:spPr>
          <a:xfrm>
            <a:off x="964097" y="298369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/>
          <p:cNvSpPr/>
          <p:nvPr/>
        </p:nvSpPr>
        <p:spPr>
          <a:xfrm>
            <a:off x="964097" y="446573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/>
          <p:cNvSpPr/>
          <p:nvPr/>
        </p:nvSpPr>
        <p:spPr>
          <a:xfrm>
            <a:off x="964097" y="34805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/>
          <p:cNvSpPr/>
          <p:nvPr/>
        </p:nvSpPr>
        <p:spPr>
          <a:xfrm>
            <a:off x="964097" y="372905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矩形 178"/>
          <p:cNvSpPr/>
          <p:nvPr/>
        </p:nvSpPr>
        <p:spPr>
          <a:xfrm>
            <a:off x="964097" y="397750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矩形 179"/>
          <p:cNvSpPr/>
          <p:nvPr/>
        </p:nvSpPr>
        <p:spPr>
          <a:xfrm>
            <a:off x="964097" y="422595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1" name="组合 18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82" name="文本框 18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83" name="流程图: 合并 18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84" name="流程图: 过程 183"/>
          <p:cNvSpPr/>
          <p:nvPr/>
        </p:nvSpPr>
        <p:spPr>
          <a:xfrm>
            <a:off x="1304726" y="3216169"/>
            <a:ext cx="129017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85" name="流程图: 过程 184"/>
          <p:cNvSpPr/>
          <p:nvPr/>
        </p:nvSpPr>
        <p:spPr>
          <a:xfrm>
            <a:off x="2726332" y="3220240"/>
            <a:ext cx="1101849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86" name="流程图: 过程 185"/>
          <p:cNvSpPr/>
          <p:nvPr/>
        </p:nvSpPr>
        <p:spPr>
          <a:xfrm>
            <a:off x="3972087" y="3213299"/>
            <a:ext cx="215112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104710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53597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 – Select group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Group List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162" name="表格 1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0191242"/>
              </p:ext>
            </p:extLst>
          </p:nvPr>
        </p:nvGraphicFramePr>
        <p:xfrm>
          <a:off x="801776" y="2896235"/>
          <a:ext cx="9066123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2824">
                  <a:extLst>
                    <a:ext uri="{9D8B030D-6E8A-4147-A177-3AD203B41FA5}">
                      <a16:colId xmlns:a16="http://schemas.microsoft.com/office/drawing/2014/main" val="860393484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499818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996212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77741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G0000001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 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G0000003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G0000004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5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G0000005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65" name="组合 164"/>
          <p:cNvGrpSpPr/>
          <p:nvPr/>
        </p:nvGrpSpPr>
        <p:grpSpPr>
          <a:xfrm>
            <a:off x="7089147" y="5114284"/>
            <a:ext cx="2778752" cy="144007"/>
            <a:chOff x="8151178" y="4450708"/>
            <a:chExt cx="2778752" cy="144007"/>
          </a:xfrm>
        </p:grpSpPr>
        <p:grpSp>
          <p:nvGrpSpPr>
            <p:cNvPr id="166" name="组合 165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73" name="流程图: 合并 17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69" name="组合 168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71" name="流程图: 合并 17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0" name="流程图: 合并 16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75" name="矩形 174"/>
          <p:cNvSpPr/>
          <p:nvPr/>
        </p:nvSpPr>
        <p:spPr>
          <a:xfrm>
            <a:off x="964097" y="298369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/>
          <p:cNvSpPr/>
          <p:nvPr/>
        </p:nvSpPr>
        <p:spPr>
          <a:xfrm>
            <a:off x="964097" y="44725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/>
          <p:cNvSpPr/>
          <p:nvPr/>
        </p:nvSpPr>
        <p:spPr>
          <a:xfrm>
            <a:off x="964097" y="34805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/>
          <p:cNvSpPr/>
          <p:nvPr/>
        </p:nvSpPr>
        <p:spPr>
          <a:xfrm>
            <a:off x="964097" y="372905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矩形 178"/>
          <p:cNvSpPr/>
          <p:nvPr/>
        </p:nvSpPr>
        <p:spPr>
          <a:xfrm>
            <a:off x="964097" y="397750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矩形 179"/>
          <p:cNvSpPr/>
          <p:nvPr/>
        </p:nvSpPr>
        <p:spPr>
          <a:xfrm>
            <a:off x="964097" y="422595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1304726" y="3216169"/>
            <a:ext cx="129017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59" name="流程图: 过程 158"/>
          <p:cNvSpPr/>
          <p:nvPr/>
        </p:nvSpPr>
        <p:spPr>
          <a:xfrm>
            <a:off x="2726332" y="3220240"/>
            <a:ext cx="1101849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60" name="流程图: 过程 159"/>
          <p:cNvSpPr/>
          <p:nvPr/>
        </p:nvSpPr>
        <p:spPr>
          <a:xfrm>
            <a:off x="3972087" y="3213299"/>
            <a:ext cx="215112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3970155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91137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  - Assign role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Select Roles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81" name="组合 18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82" name="文本框 18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83" name="流程图: 合并 18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9" name="矩形 158"/>
          <p:cNvSpPr/>
          <p:nvPr/>
        </p:nvSpPr>
        <p:spPr>
          <a:xfrm>
            <a:off x="1347788" y="3017542"/>
            <a:ext cx="3025376" cy="2281653"/>
          </a:xfrm>
          <a:prstGeom prst="rect">
            <a:avLst/>
          </a:prstGeom>
          <a:solidFill>
            <a:schemeClr val="bg1"/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矩形 159"/>
          <p:cNvSpPr/>
          <p:nvPr/>
        </p:nvSpPr>
        <p:spPr>
          <a:xfrm>
            <a:off x="5729771" y="3012274"/>
            <a:ext cx="3025376" cy="2286921"/>
          </a:xfrm>
          <a:prstGeom prst="rect">
            <a:avLst/>
          </a:prstGeom>
          <a:solidFill>
            <a:schemeClr val="bg1"/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文本框 186"/>
          <p:cNvSpPr txBox="1"/>
          <p:nvPr/>
        </p:nvSpPr>
        <p:spPr>
          <a:xfrm>
            <a:off x="1265169" y="2805797"/>
            <a:ext cx="708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All Roles:</a:t>
            </a:r>
            <a:endParaRPr lang="zh-CN" altLang="en-US" sz="1100" dirty="0"/>
          </a:p>
        </p:txBody>
      </p:sp>
      <p:sp>
        <p:nvSpPr>
          <p:cNvPr id="188" name="文本框 187"/>
          <p:cNvSpPr txBox="1"/>
          <p:nvPr/>
        </p:nvSpPr>
        <p:spPr>
          <a:xfrm>
            <a:off x="5612456" y="2785302"/>
            <a:ext cx="7729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Has Roles:</a:t>
            </a:r>
            <a:endParaRPr lang="zh-CN" altLang="en-US" sz="1100" dirty="0"/>
          </a:p>
        </p:txBody>
      </p:sp>
      <p:sp>
        <p:nvSpPr>
          <p:cNvPr id="189" name="圆角矩形 188"/>
          <p:cNvSpPr/>
          <p:nvPr/>
        </p:nvSpPr>
        <p:spPr>
          <a:xfrm>
            <a:off x="4544430" y="3834684"/>
            <a:ext cx="1035164" cy="293626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Add &gt;&gt;&gt;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4540620" y="4416442"/>
            <a:ext cx="1038974" cy="288301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&lt;&lt;&lt; Remove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1" name="矩形 190"/>
          <p:cNvSpPr/>
          <p:nvPr/>
        </p:nvSpPr>
        <p:spPr>
          <a:xfrm>
            <a:off x="1358894" y="30668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Suite Admin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2" name="矩形 191"/>
          <p:cNvSpPr/>
          <p:nvPr/>
        </p:nvSpPr>
        <p:spPr>
          <a:xfrm>
            <a:off x="1358894" y="3342685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3" name="矩形 192"/>
          <p:cNvSpPr/>
          <p:nvPr/>
        </p:nvSpPr>
        <p:spPr>
          <a:xfrm>
            <a:off x="1358894" y="361295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SQE Supervisor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94" name="矩形 193"/>
          <p:cNvSpPr/>
          <p:nvPr/>
        </p:nvSpPr>
        <p:spPr>
          <a:xfrm>
            <a:off x="1358894" y="388878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SQE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5" name="矩形 194"/>
          <p:cNvSpPr/>
          <p:nvPr/>
        </p:nvSpPr>
        <p:spPr>
          <a:xfrm>
            <a:off x="5753128" y="30472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 Supervisor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5755492" y="332942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Plant Admin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614456" y="3012267"/>
            <a:ext cx="142435" cy="2286931"/>
            <a:chOff x="10918930" y="3683576"/>
            <a:chExt cx="142435" cy="2286931"/>
          </a:xfrm>
        </p:grpSpPr>
        <p:sp>
          <p:nvSpPr>
            <p:cNvPr id="197" name="流程图: 过程 196"/>
            <p:cNvSpPr/>
            <p:nvPr/>
          </p:nvSpPr>
          <p:spPr>
            <a:xfrm>
              <a:off x="10918930" y="3683576"/>
              <a:ext cx="142435" cy="2286928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9" name="流程图: 合并 198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0" name="流程图: 合并 199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4229727" y="3020944"/>
            <a:ext cx="142435" cy="2277719"/>
            <a:chOff x="10918930" y="3692788"/>
            <a:chExt cx="142435" cy="2277719"/>
          </a:xfrm>
        </p:grpSpPr>
        <p:sp>
          <p:nvSpPr>
            <p:cNvPr id="202" name="流程图: 过程 201"/>
            <p:cNvSpPr/>
            <p:nvPr/>
          </p:nvSpPr>
          <p:spPr>
            <a:xfrm>
              <a:off x="10918930" y="3692788"/>
              <a:ext cx="142435" cy="2277715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3" name="矩形 202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4" name="流程图: 合并 203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5" name="流程图: 合并 204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75486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91137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  - Assign role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Select Roles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59" name="矩形 158"/>
          <p:cNvSpPr/>
          <p:nvPr/>
        </p:nvSpPr>
        <p:spPr>
          <a:xfrm>
            <a:off x="1347788" y="3017542"/>
            <a:ext cx="3025376" cy="2281653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矩形 159"/>
          <p:cNvSpPr/>
          <p:nvPr/>
        </p:nvSpPr>
        <p:spPr>
          <a:xfrm>
            <a:off x="5729771" y="3012274"/>
            <a:ext cx="3025376" cy="228692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文本框 186"/>
          <p:cNvSpPr txBox="1"/>
          <p:nvPr/>
        </p:nvSpPr>
        <p:spPr>
          <a:xfrm>
            <a:off x="1265169" y="2805797"/>
            <a:ext cx="708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All Roles:</a:t>
            </a:r>
            <a:endParaRPr lang="zh-CN" altLang="en-US" sz="1100" dirty="0"/>
          </a:p>
        </p:txBody>
      </p:sp>
      <p:sp>
        <p:nvSpPr>
          <p:cNvPr id="188" name="文本框 187"/>
          <p:cNvSpPr txBox="1"/>
          <p:nvPr/>
        </p:nvSpPr>
        <p:spPr>
          <a:xfrm>
            <a:off x="5612456" y="2785302"/>
            <a:ext cx="7729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Has Roles:</a:t>
            </a:r>
            <a:endParaRPr lang="zh-CN" altLang="en-US" sz="1100" dirty="0"/>
          </a:p>
        </p:txBody>
      </p:sp>
      <p:sp>
        <p:nvSpPr>
          <p:cNvPr id="189" name="圆角矩形 188"/>
          <p:cNvSpPr/>
          <p:nvPr/>
        </p:nvSpPr>
        <p:spPr>
          <a:xfrm>
            <a:off x="4544430" y="3834684"/>
            <a:ext cx="1035164" cy="293626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Add &gt;&gt;&gt;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4540620" y="4416442"/>
            <a:ext cx="1038974" cy="288301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&lt;&lt;&lt; Remove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1" name="矩形 190"/>
          <p:cNvSpPr/>
          <p:nvPr/>
        </p:nvSpPr>
        <p:spPr>
          <a:xfrm>
            <a:off x="1358894" y="30668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Suite Admin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2" name="矩形 191"/>
          <p:cNvSpPr/>
          <p:nvPr/>
        </p:nvSpPr>
        <p:spPr>
          <a:xfrm>
            <a:off x="1358894" y="3342685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3" name="矩形 192"/>
          <p:cNvSpPr/>
          <p:nvPr/>
        </p:nvSpPr>
        <p:spPr>
          <a:xfrm>
            <a:off x="1358894" y="361295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SQE Supervisor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94" name="矩形 193"/>
          <p:cNvSpPr/>
          <p:nvPr/>
        </p:nvSpPr>
        <p:spPr>
          <a:xfrm>
            <a:off x="1358894" y="388878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SQE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5" name="矩形 194"/>
          <p:cNvSpPr/>
          <p:nvPr/>
        </p:nvSpPr>
        <p:spPr>
          <a:xfrm>
            <a:off x="5753128" y="30472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 Supervisor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5755492" y="332942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Plant Admin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grpSp>
        <p:nvGrpSpPr>
          <p:cNvPr id="156" name="组合 155"/>
          <p:cNvGrpSpPr/>
          <p:nvPr/>
        </p:nvGrpSpPr>
        <p:grpSpPr>
          <a:xfrm>
            <a:off x="8614456" y="3012267"/>
            <a:ext cx="142435" cy="2286931"/>
            <a:chOff x="10918930" y="3683576"/>
            <a:chExt cx="142435" cy="2286931"/>
          </a:xfrm>
        </p:grpSpPr>
        <p:sp>
          <p:nvSpPr>
            <p:cNvPr id="162" name="流程图: 过程 161"/>
            <p:cNvSpPr/>
            <p:nvPr/>
          </p:nvSpPr>
          <p:spPr>
            <a:xfrm>
              <a:off x="10918930" y="3683576"/>
              <a:ext cx="142435" cy="2286928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6" name="流程图: 合并 165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流程图: 合并 166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4229727" y="3020944"/>
            <a:ext cx="142435" cy="2277719"/>
            <a:chOff x="10918930" y="3692788"/>
            <a:chExt cx="142435" cy="2277719"/>
          </a:xfrm>
        </p:grpSpPr>
        <p:sp>
          <p:nvSpPr>
            <p:cNvPr id="169" name="流程图: 过程 168"/>
            <p:cNvSpPr/>
            <p:nvPr/>
          </p:nvSpPr>
          <p:spPr>
            <a:xfrm>
              <a:off x="10918930" y="3692788"/>
              <a:ext cx="142435" cy="2277715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2" name="流程图: 合并 171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425897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Group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Group management (crud)</a:t>
            </a:r>
          </a:p>
          <a:p>
            <a:r>
              <a:rPr lang="en-US" altLang="zh-CN" dirty="0" smtClean="0"/>
              <a:t>Group users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6106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Group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</a:t>
            </a:r>
            <a:r>
              <a:rPr lang="en-US" altLang="zh-CN" dirty="0" smtClean="0"/>
              <a:t>User Group </a:t>
            </a:r>
            <a:r>
              <a:rPr lang="en-US" altLang="zh-CN" dirty="0" err="1" smtClean="0"/>
              <a:t>Mgt</a:t>
            </a:r>
            <a:r>
              <a:rPr lang="en-US" altLang="zh-CN" dirty="0" smtClean="0"/>
              <a:t> 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64633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  <a:p>
            <a:r>
              <a:rPr lang="en-US" altLang="zh-CN" dirty="0" smtClean="0"/>
              <a:t>Plant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 flipV="1">
            <a:off x="1321899" y="1904193"/>
            <a:ext cx="705495" cy="12238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Group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4562476" y="1961405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4569618" y="2944396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2224029"/>
            <a:ext cx="926311" cy="35611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3207020"/>
            <a:ext cx="933453" cy="25781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7054217" y="1831128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Group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7054217" y="2814119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Group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6165532" y="2224029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6172675" y="3207020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208770" y="5492889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Group List</a:t>
            </a:r>
            <a:endParaRPr lang="zh-CN" altLang="en-US" dirty="0"/>
          </a:p>
        </p:txBody>
      </p:sp>
      <p:sp>
        <p:nvSpPr>
          <p:cNvPr id="74" name="流程图: 终止 73"/>
          <p:cNvSpPr/>
          <p:nvPr/>
        </p:nvSpPr>
        <p:spPr>
          <a:xfrm>
            <a:off x="6165532" y="5572671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238524" y="5789034"/>
            <a:ext cx="197024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  <p:sp>
        <p:nvSpPr>
          <p:cNvPr id="35" name="流程图: 预定义过程 34"/>
          <p:cNvSpPr/>
          <p:nvPr/>
        </p:nvSpPr>
        <p:spPr>
          <a:xfrm>
            <a:off x="9323070" y="4103179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Update Users</a:t>
            </a:r>
            <a:endParaRPr lang="zh-CN" altLang="en-US" dirty="0"/>
          </a:p>
        </p:txBody>
      </p:sp>
      <p:sp>
        <p:nvSpPr>
          <p:cNvPr id="14" name="流程图: 决策 13"/>
          <p:cNvSpPr/>
          <p:nvPr/>
        </p:nvSpPr>
        <p:spPr>
          <a:xfrm>
            <a:off x="9545320" y="2346212"/>
            <a:ext cx="1314450" cy="59009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Update users?</a:t>
            </a:r>
            <a:endParaRPr lang="zh-CN" altLang="en-US" sz="1200" dirty="0"/>
          </a:p>
        </p:txBody>
      </p:sp>
      <p:cxnSp>
        <p:nvCxnSpPr>
          <p:cNvPr id="18" name="肘形连接符 17"/>
          <p:cNvCxnSpPr>
            <a:stCxn id="59" idx="3"/>
            <a:endCxn id="14" idx="1"/>
          </p:cNvCxnSpPr>
          <p:nvPr/>
        </p:nvCxnSpPr>
        <p:spPr>
          <a:xfrm>
            <a:off x="8825867" y="2224029"/>
            <a:ext cx="719453" cy="41722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60" idx="3"/>
            <a:endCxn id="14" idx="1"/>
          </p:cNvCxnSpPr>
          <p:nvPr/>
        </p:nvCxnSpPr>
        <p:spPr>
          <a:xfrm flipV="1">
            <a:off x="8825867" y="2641257"/>
            <a:ext cx="719453" cy="5657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肘形连接符 26"/>
          <p:cNvCxnSpPr>
            <a:stCxn id="14" idx="2"/>
            <a:endCxn id="35" idx="0"/>
          </p:cNvCxnSpPr>
          <p:nvPr/>
        </p:nvCxnSpPr>
        <p:spPr>
          <a:xfrm rot="16200000" flipH="1">
            <a:off x="9622282" y="3516565"/>
            <a:ext cx="1166877" cy="63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stCxn id="35" idx="2"/>
            <a:endCxn id="69" idx="0"/>
          </p:cNvCxnSpPr>
          <p:nvPr/>
        </p:nvCxnSpPr>
        <p:spPr>
          <a:xfrm rot="16200000" flipH="1">
            <a:off x="9914085" y="5183791"/>
            <a:ext cx="603908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肘形连接符 38"/>
          <p:cNvCxnSpPr>
            <a:stCxn id="14" idx="3"/>
            <a:endCxn id="69" idx="3"/>
          </p:cNvCxnSpPr>
          <p:nvPr/>
        </p:nvCxnSpPr>
        <p:spPr>
          <a:xfrm>
            <a:off x="10859770" y="2641257"/>
            <a:ext cx="377826" cy="3147777"/>
          </a:xfrm>
          <a:prstGeom prst="bentConnector3">
            <a:avLst>
              <a:gd name="adj1" fmla="val 16050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10329863" y="3519740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Yes</a:t>
            </a:r>
            <a:endParaRPr lang="zh-CN" altLang="en-US" dirty="0"/>
          </a:p>
        </p:txBody>
      </p:sp>
      <p:sp>
        <p:nvSpPr>
          <p:cNvPr id="42" name="文本框 41"/>
          <p:cNvSpPr txBox="1"/>
          <p:nvPr/>
        </p:nvSpPr>
        <p:spPr>
          <a:xfrm>
            <a:off x="11585574" y="3693305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No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447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870328"/>
              </p:ext>
            </p:extLst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66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0289111"/>
              </p:ext>
            </p:extLst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框 70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sp>
        <p:nvSpPr>
          <p:cNvPr id="72" name="矩形 71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List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9496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40483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Create New Group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Group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672136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6098400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133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Feature List – Level I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8977836"/>
              </p:ext>
            </p:extLst>
          </p:nvPr>
        </p:nvGraphicFramePr>
        <p:xfrm>
          <a:off x="414338" y="1214438"/>
          <a:ext cx="11487150" cy="387191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6005">
                  <a:extLst>
                    <a:ext uri="{9D8B030D-6E8A-4147-A177-3AD203B41FA5}">
                      <a16:colId xmlns:a16="http://schemas.microsoft.com/office/drawing/2014/main" val="2030181410"/>
                    </a:ext>
                  </a:extLst>
                </a:gridCol>
                <a:gridCol w="2720286">
                  <a:extLst>
                    <a:ext uri="{9D8B030D-6E8A-4147-A177-3AD203B41FA5}">
                      <a16:colId xmlns:a16="http://schemas.microsoft.com/office/drawing/2014/main" val="3865705090"/>
                    </a:ext>
                  </a:extLst>
                </a:gridCol>
                <a:gridCol w="1696812">
                  <a:extLst>
                    <a:ext uri="{9D8B030D-6E8A-4147-A177-3AD203B41FA5}">
                      <a16:colId xmlns:a16="http://schemas.microsoft.com/office/drawing/2014/main" val="2087272975"/>
                    </a:ext>
                  </a:extLst>
                </a:gridCol>
                <a:gridCol w="6464047">
                  <a:extLst>
                    <a:ext uri="{9D8B030D-6E8A-4147-A177-3AD203B41FA5}">
                      <a16:colId xmlns:a16="http://schemas.microsoft.com/office/drawing/2014/main" val="1703780577"/>
                    </a:ext>
                  </a:extLst>
                </a:gridCol>
              </a:tblGrid>
              <a:tr h="2957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No.</a:t>
                      </a:r>
                      <a:endParaRPr lang="en-US" sz="1200" b="1" i="0" u="none" strike="noStrike" dirty="0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Title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Category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Summary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extLst>
                  <a:ext uri="{0D108BD9-81ED-4DB2-BD59-A6C34878D82A}">
                    <a16:rowId xmlns:a16="http://schemas.microsoft.com/office/drawing/2014/main" val="385009930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Setup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functions which will be used to initialize and build up the basic processes and master data of the supplier portal;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35087116"/>
                  </a:ext>
                </a:extLst>
              </a:tr>
              <a:tr h="27874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Advanced Settings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advanced configurations will be done in this function, including supplier management, PPAP level setup, PPAP/PPQP/APQP template configuration and workflow management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9476973"/>
                  </a:ext>
                </a:extLst>
              </a:tr>
              <a:tr h="27874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Project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core function of supplier portal, to trigger and manage all QA processes, and to interact with other functions(Issue/Risk management, meeting management, Document management, Task management, etc);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03392711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Supplier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manage the supplier information and the demostrate the supplier statistics;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70014097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Report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Provide multi dimension reports for different user and user groups;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63943944"/>
                  </a:ext>
                </a:extLst>
              </a:tr>
              <a:tr h="29575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Account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functions of user self-service;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41135446"/>
                  </a:ext>
                </a:extLst>
              </a:tr>
              <a:tr h="29575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Integration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Backend &amp; Master Data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abilities of interaction with other external systems; To extract and store the external data into supplier portal local database;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75922595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FrontEnd UI/UX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UI/UX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user interface and good experience to end users;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86831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56465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Approval Request – Request Detail – “Approved”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Events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246692"/>
            <a:chOff x="520700" y="3380828"/>
            <a:chExt cx="10437990" cy="3246692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Approval Events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07058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94834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3222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788588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822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Event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Request From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E0000001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2018/05/29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2018/05/28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E0000005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Tom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2018/05/27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Rejected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43832" y="3362832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493917" y="3358766"/>
            <a:ext cx="414484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512778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200025" y="2278692"/>
            <a:ext cx="11744325" cy="3929064"/>
          </a:xfrm>
          <a:prstGeom prst="rect">
            <a:avLst/>
          </a:prstGeom>
          <a:solidFill>
            <a:srgbClr val="E1E0E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8" name="组合 47"/>
          <p:cNvGrpSpPr/>
          <p:nvPr/>
        </p:nvGrpSpPr>
        <p:grpSpPr>
          <a:xfrm>
            <a:off x="546794" y="1961986"/>
            <a:ext cx="10873662" cy="4082754"/>
            <a:chOff x="-43736" y="836951"/>
            <a:chExt cx="10873662" cy="4082754"/>
          </a:xfrm>
        </p:grpSpPr>
        <p:grpSp>
          <p:nvGrpSpPr>
            <p:cNvPr id="49" name="组合 48"/>
            <p:cNvGrpSpPr/>
            <p:nvPr/>
          </p:nvGrpSpPr>
          <p:grpSpPr>
            <a:xfrm>
              <a:off x="-43736" y="836951"/>
              <a:ext cx="10873662" cy="4082754"/>
              <a:chOff x="-43736" y="836951"/>
              <a:chExt cx="10873662" cy="4082754"/>
            </a:xfrm>
          </p:grpSpPr>
          <p:grpSp>
            <p:nvGrpSpPr>
              <p:cNvPr id="54" name="组合 53"/>
              <p:cNvGrpSpPr/>
              <p:nvPr/>
            </p:nvGrpSpPr>
            <p:grpSpPr>
              <a:xfrm>
                <a:off x="-43736" y="836951"/>
                <a:ext cx="10873662" cy="4082754"/>
                <a:chOff x="1803643" y="780260"/>
                <a:chExt cx="8397632" cy="3696487"/>
              </a:xfrm>
            </p:grpSpPr>
            <p:sp>
              <p:nvSpPr>
                <p:cNvPr id="56" name="流程图: 过程 55"/>
                <p:cNvSpPr/>
                <p:nvPr/>
              </p:nvSpPr>
              <p:spPr>
                <a:xfrm>
                  <a:off x="1803644" y="780260"/>
                  <a:ext cx="8397631" cy="3696487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7" name="流程图: 过程 56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Request Details</a:t>
                  </a:r>
                  <a:endParaRPr lang="zh-CN" altLang="en-US" sz="1400" dirty="0"/>
                </a:p>
              </p:txBody>
            </p:sp>
          </p:grpSp>
          <p:sp>
            <p:nvSpPr>
              <p:cNvPr id="55" name="十字形 54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2" name="圆角矩形 51"/>
            <p:cNvSpPr/>
            <p:nvPr/>
          </p:nvSpPr>
          <p:spPr>
            <a:xfrm>
              <a:off x="3749614" y="44554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Confirm</a:t>
              </a:r>
              <a:endParaRPr lang="zh-CN" altLang="en-US" sz="1400" dirty="0"/>
            </a:p>
          </p:txBody>
        </p:sp>
        <p:sp>
          <p:nvSpPr>
            <p:cNvPr id="53" name="圆角矩形 52"/>
            <p:cNvSpPr/>
            <p:nvPr/>
          </p:nvSpPr>
          <p:spPr>
            <a:xfrm>
              <a:off x="5497154" y="44466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1055355" y="2435983"/>
            <a:ext cx="2674466" cy="261610"/>
            <a:chOff x="2928016" y="2724666"/>
            <a:chExt cx="2674466" cy="371894"/>
          </a:xfrm>
        </p:grpSpPr>
        <p:sp>
          <p:nvSpPr>
            <p:cNvPr id="59" name="流程图: 过程 58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R</a:t>
              </a:r>
              <a:r>
                <a:rPr lang="en-US" altLang="zh-CN" sz="1050" dirty="0" smtClean="0">
                  <a:solidFill>
                    <a:schemeClr val="tx1"/>
                  </a:solidFill>
                </a:rPr>
                <a:t>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928016" y="2724666"/>
              <a:ext cx="96024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ID :</a:t>
              </a:r>
              <a:endParaRPr lang="zh-CN" altLang="en-US" sz="11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3964779" y="2414292"/>
            <a:ext cx="7160557" cy="659762"/>
            <a:chOff x="3312097" y="2731847"/>
            <a:chExt cx="7160557" cy="206344"/>
          </a:xfrm>
        </p:grpSpPr>
        <p:sp>
          <p:nvSpPr>
            <p:cNvPr id="78" name="流程图: 过程 77"/>
            <p:cNvSpPr/>
            <p:nvPr/>
          </p:nvSpPr>
          <p:spPr>
            <a:xfrm>
              <a:off x="4211832" y="2761111"/>
              <a:ext cx="6260822" cy="177080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900" dirty="0">
                  <a:solidFill>
                    <a:schemeClr val="tx1"/>
                  </a:solidFill>
                </a:rPr>
                <a:t>Project Name + Part + APQP/PPAP + APQP/PPAP Task Name</a:t>
              </a:r>
              <a:endParaRPr lang="zh-CN" altLang="en-US" sz="900" dirty="0">
                <a:solidFill>
                  <a:schemeClr val="tx1"/>
                </a:solidFill>
              </a:endParaRPr>
            </a:p>
            <a:p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3312097" y="2731847"/>
              <a:ext cx="843441" cy="81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 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876375" y="2813390"/>
            <a:ext cx="2853446" cy="261610"/>
            <a:chOff x="2749036" y="2702094"/>
            <a:chExt cx="2853446" cy="371893"/>
          </a:xfrm>
        </p:grpSpPr>
        <p:sp>
          <p:nvSpPr>
            <p:cNvPr id="81" name="流程图: 过程 80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R</a:t>
              </a:r>
              <a:r>
                <a:rPr lang="en-US" altLang="zh-CN" sz="1050" dirty="0" smtClean="0">
                  <a:solidFill>
                    <a:schemeClr val="tx1"/>
                  </a:solidFill>
                </a:rPr>
                <a:t>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749036" y="2702094"/>
              <a:ext cx="1158277" cy="371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From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1152613" y="3245218"/>
            <a:ext cx="2581972" cy="261610"/>
            <a:chOff x="3020510" y="2702094"/>
            <a:chExt cx="2581972" cy="371893"/>
          </a:xfrm>
        </p:grpSpPr>
        <p:sp>
          <p:nvSpPr>
            <p:cNvPr id="87" name="流程图: 过程 86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020510" y="2702094"/>
              <a:ext cx="758296" cy="371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Approval :</a:t>
              </a:r>
              <a:endParaRPr lang="zh-CN" altLang="en-US" sz="1100" dirty="0"/>
            </a:p>
          </p:txBody>
        </p:sp>
      </p:grpSp>
      <p:sp>
        <p:nvSpPr>
          <p:cNvPr id="89" name="流程图: 合并 88"/>
          <p:cNvSpPr/>
          <p:nvPr/>
        </p:nvSpPr>
        <p:spPr>
          <a:xfrm>
            <a:off x="3541241" y="3348252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3" name="组合 92"/>
          <p:cNvGrpSpPr/>
          <p:nvPr/>
        </p:nvGrpSpPr>
        <p:grpSpPr>
          <a:xfrm>
            <a:off x="709107" y="3994069"/>
            <a:ext cx="10437990" cy="1423432"/>
            <a:chOff x="520700" y="3380828"/>
            <a:chExt cx="10437990" cy="1423432"/>
          </a:xfrm>
        </p:grpSpPr>
        <p:sp>
          <p:nvSpPr>
            <p:cNvPr id="94" name="矩形 93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Approval Content</a:t>
              </a:r>
              <a:endParaRPr lang="zh-CN" altLang="en-US" sz="1200" dirty="0"/>
            </a:p>
          </p:txBody>
        </p:sp>
        <p:sp>
          <p:nvSpPr>
            <p:cNvPr id="95" name="矩形 94"/>
            <p:cNvSpPr/>
            <p:nvPr/>
          </p:nvSpPr>
          <p:spPr>
            <a:xfrm>
              <a:off x="520700" y="3556940"/>
              <a:ext cx="10437990" cy="124732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96" name="表格 9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7863700"/>
              </p:ext>
            </p:extLst>
          </p:nvPr>
        </p:nvGraphicFramePr>
        <p:xfrm>
          <a:off x="816281" y="4241306"/>
          <a:ext cx="10309055" cy="529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54141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93885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660006">
                  <a:extLst>
                    <a:ext uri="{9D8B030D-6E8A-4147-A177-3AD203B41FA5}">
                      <a16:colId xmlns:a16="http://schemas.microsoft.com/office/drawing/2014/main" val="1938862401"/>
                    </a:ext>
                  </a:extLst>
                </a:gridCol>
                <a:gridCol w="1654997">
                  <a:extLst>
                    <a:ext uri="{9D8B030D-6E8A-4147-A177-3AD203B41FA5}">
                      <a16:colId xmlns:a16="http://schemas.microsoft.com/office/drawing/2014/main" val="3852863601"/>
                    </a:ext>
                  </a:extLst>
                </a:gridCol>
                <a:gridCol w="194175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96049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59880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</a:tblGrid>
              <a:tr h="16559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Documents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Engine Program Eagle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Engine Fuel Oil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baseline="0" dirty="0" smtClean="0"/>
                        <a:t>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</a:tbl>
          </a:graphicData>
        </a:graphic>
      </p:graphicFrame>
      <p:sp>
        <p:nvSpPr>
          <p:cNvPr id="11" name="文本框 10"/>
          <p:cNvSpPr txBox="1"/>
          <p:nvPr/>
        </p:nvSpPr>
        <p:spPr>
          <a:xfrm>
            <a:off x="4862383" y="3319253"/>
            <a:ext cx="5333448" cy="369332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Hide “Reason of Rejection” If user selected “Approved”</a:t>
            </a:r>
            <a:endParaRPr lang="zh-CN" altLang="en-US" dirty="0"/>
          </a:p>
        </p:txBody>
      </p:sp>
      <p:sp>
        <p:nvSpPr>
          <p:cNvPr id="83" name="矩形 82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</p:spTree>
    <p:extLst>
      <p:ext uri="{BB962C8B-B14F-4D97-AF65-F5344CB8AC3E}">
        <p14:creationId xmlns:p14="http://schemas.microsoft.com/office/powerpoint/2010/main" val="3122677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Group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7" cy="1113727"/>
            <a:chOff x="2815946" y="2699489"/>
            <a:chExt cx="3744614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0875" y="2715904"/>
              <a:ext cx="2989685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672136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6098400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1" name="文本框 130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sp>
        <p:nvSpPr>
          <p:cNvPr id="132" name="矩形 131"/>
          <p:cNvSpPr/>
          <p:nvPr/>
        </p:nvSpPr>
        <p:spPr>
          <a:xfrm>
            <a:off x="-2" y="956159"/>
            <a:ext cx="640483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Create New Group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8356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54708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1" name="圆角矩形 130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2" name="圆角矩形 131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3" name="圆角矩形 132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96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7" cy="1113727"/>
            <a:chOff x="2815946" y="2699489"/>
            <a:chExt cx="3744614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0875" y="2715904"/>
              <a:ext cx="2989685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1" name="文本框 130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sp>
        <p:nvSpPr>
          <p:cNvPr id="132" name="矩形 131"/>
          <p:cNvSpPr/>
          <p:nvPr/>
        </p:nvSpPr>
        <p:spPr>
          <a:xfrm>
            <a:off x="-2" y="956159"/>
            <a:ext cx="654708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</a:t>
            </a:r>
            <a:endParaRPr lang="zh-CN" altLang="en-US" dirty="0"/>
          </a:p>
        </p:txBody>
      </p:sp>
      <p:sp>
        <p:nvSpPr>
          <p:cNvPr id="133" name="圆角矩形 132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4" name="圆角矩形 133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5" name="圆角矩形 134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88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4370189"/>
              </p:ext>
            </p:extLst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9" name="组合 168"/>
          <p:cNvGrpSpPr/>
          <p:nvPr/>
        </p:nvGrpSpPr>
        <p:grpSpPr>
          <a:xfrm>
            <a:off x="3928453" y="3799584"/>
            <a:ext cx="640372" cy="185164"/>
            <a:chOff x="5799158" y="3516230"/>
            <a:chExt cx="640372" cy="185164"/>
          </a:xfrm>
        </p:grpSpPr>
        <p:sp>
          <p:nvSpPr>
            <p:cNvPr id="170" name="流程图: 过程 16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1" name="流程图: 合并 17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26256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/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9" name="组合 168"/>
          <p:cNvGrpSpPr/>
          <p:nvPr/>
        </p:nvGrpSpPr>
        <p:grpSpPr>
          <a:xfrm>
            <a:off x="3928453" y="3799584"/>
            <a:ext cx="640372" cy="185164"/>
            <a:chOff x="5799158" y="3516230"/>
            <a:chExt cx="640372" cy="185164"/>
          </a:xfrm>
        </p:grpSpPr>
        <p:sp>
          <p:nvSpPr>
            <p:cNvPr id="170" name="流程图: 过程 16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1" name="流程图: 合并 17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42" name="组合 141"/>
          <p:cNvGrpSpPr/>
          <p:nvPr/>
        </p:nvGrpSpPr>
        <p:grpSpPr>
          <a:xfrm>
            <a:off x="1099386" y="2476507"/>
            <a:ext cx="9474110" cy="3479705"/>
            <a:chOff x="1437149" y="2037453"/>
            <a:chExt cx="9474110" cy="3479705"/>
          </a:xfrm>
        </p:grpSpPr>
        <p:grpSp>
          <p:nvGrpSpPr>
            <p:cNvPr id="181" name="组合 18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83" name="流程图: 过程 182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流程图: 过程 183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Users</a:t>
                </a:r>
                <a:endParaRPr lang="zh-CN" altLang="en-US" sz="1400" dirty="0"/>
              </a:p>
            </p:txBody>
          </p:sp>
        </p:grpSp>
        <p:sp>
          <p:nvSpPr>
            <p:cNvPr id="182" name="十字形 181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1172228" y="2868839"/>
            <a:ext cx="9381265" cy="3025347"/>
            <a:chOff x="2197497" y="2513350"/>
            <a:chExt cx="9381265" cy="347750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94" name="组合 193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01" name="流程图: 合并 200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2" name="矩形 201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5" name="流程图: 合并 194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96" name="流程图: 过程 195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97" name="组合 196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99" name="流程图: 合并 19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0" name="矩形 19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8" name="流程图: 合并 197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88" name="组合 187"/>
            <p:cNvGrpSpPr/>
            <p:nvPr/>
          </p:nvGrpSpPr>
          <p:grpSpPr>
            <a:xfrm>
              <a:off x="2197497" y="2513350"/>
              <a:ext cx="9381265" cy="3477500"/>
              <a:chOff x="520700" y="3380828"/>
              <a:chExt cx="9381265" cy="3477500"/>
            </a:xfrm>
          </p:grpSpPr>
          <p:sp>
            <p:nvSpPr>
              <p:cNvPr id="190" name="矩形 189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User List</a:t>
                </a:r>
                <a:endParaRPr lang="zh-CN" altLang="en-US" sz="1200" dirty="0"/>
              </a:p>
            </p:txBody>
          </p:sp>
          <p:sp>
            <p:nvSpPr>
              <p:cNvPr id="191" name="圆角矩形 190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Complete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520700" y="3556939"/>
                <a:ext cx="9381265" cy="3301389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203" name="圆角矩形 202"/>
          <p:cNvSpPr/>
          <p:nvPr/>
        </p:nvSpPr>
        <p:spPr>
          <a:xfrm>
            <a:off x="2763000" y="3103188"/>
            <a:ext cx="1428648" cy="1838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Cancel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204" name="表格 20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3721568"/>
              </p:ext>
            </p:extLst>
          </p:nvPr>
        </p:nvGraphicFramePr>
        <p:xfrm>
          <a:off x="1251723" y="33964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205" name="矩形 204"/>
          <p:cNvSpPr/>
          <p:nvPr/>
        </p:nvSpPr>
        <p:spPr>
          <a:xfrm>
            <a:off x="1417900" y="34764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矩形 205"/>
          <p:cNvSpPr/>
          <p:nvPr/>
        </p:nvSpPr>
        <p:spPr>
          <a:xfrm>
            <a:off x="1419140" y="51723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矩形 206"/>
          <p:cNvSpPr/>
          <p:nvPr/>
        </p:nvSpPr>
        <p:spPr>
          <a:xfrm>
            <a:off x="1417900" y="40462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1417900" y="43307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1417900" y="46149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矩形 209"/>
          <p:cNvSpPr/>
          <p:nvPr/>
        </p:nvSpPr>
        <p:spPr>
          <a:xfrm>
            <a:off x="1417900" y="48936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流程图: 过程 210"/>
          <p:cNvSpPr/>
          <p:nvPr/>
        </p:nvSpPr>
        <p:spPr>
          <a:xfrm>
            <a:off x="1804121" y="37106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12" name="组合 211"/>
          <p:cNvGrpSpPr/>
          <p:nvPr/>
        </p:nvGrpSpPr>
        <p:grpSpPr>
          <a:xfrm>
            <a:off x="4741253" y="3710684"/>
            <a:ext cx="640372" cy="185164"/>
            <a:chOff x="5799158" y="3516230"/>
            <a:chExt cx="640372" cy="185164"/>
          </a:xfrm>
        </p:grpSpPr>
        <p:sp>
          <p:nvSpPr>
            <p:cNvPr id="213" name="流程图: 过程 212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4" name="流程图: 合并 213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5" name="流程图: 过程 214"/>
          <p:cNvSpPr/>
          <p:nvPr/>
        </p:nvSpPr>
        <p:spPr>
          <a:xfrm>
            <a:off x="3567005" y="37106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16" name="流程图: 过程 215"/>
          <p:cNvSpPr/>
          <p:nvPr/>
        </p:nvSpPr>
        <p:spPr>
          <a:xfrm>
            <a:off x="5656568" y="37106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17" name="组合 216"/>
          <p:cNvGrpSpPr/>
          <p:nvPr/>
        </p:nvGrpSpPr>
        <p:grpSpPr>
          <a:xfrm>
            <a:off x="7082740" y="3710684"/>
            <a:ext cx="640372" cy="185164"/>
            <a:chOff x="5799158" y="3516230"/>
            <a:chExt cx="640372" cy="185164"/>
          </a:xfrm>
        </p:grpSpPr>
        <p:sp>
          <p:nvSpPr>
            <p:cNvPr id="218" name="流程图: 过程 2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0" name="组合 219"/>
          <p:cNvGrpSpPr/>
          <p:nvPr/>
        </p:nvGrpSpPr>
        <p:grpSpPr>
          <a:xfrm>
            <a:off x="9444565" y="3710684"/>
            <a:ext cx="640372" cy="185164"/>
            <a:chOff x="5799158" y="3516230"/>
            <a:chExt cx="640372" cy="185164"/>
          </a:xfrm>
        </p:grpSpPr>
        <p:sp>
          <p:nvSpPr>
            <p:cNvPr id="221" name="流程图: 过程 220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2" name="流程图: 合并 221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3" name="流程图: 过程 222"/>
          <p:cNvSpPr/>
          <p:nvPr/>
        </p:nvSpPr>
        <p:spPr>
          <a:xfrm>
            <a:off x="7971850" y="37106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335785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744419"/>
              </p:ext>
            </p:extLst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42" name="文本框 141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291640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/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42" name="文本框 141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grpSp>
        <p:nvGrpSpPr>
          <p:cNvPr id="135" name="组合 134"/>
          <p:cNvGrpSpPr/>
          <p:nvPr/>
        </p:nvGrpSpPr>
        <p:grpSpPr>
          <a:xfrm>
            <a:off x="1099386" y="2476507"/>
            <a:ext cx="9474110" cy="3479705"/>
            <a:chOff x="1437149" y="2037453"/>
            <a:chExt cx="9474110" cy="3479705"/>
          </a:xfrm>
        </p:grpSpPr>
        <p:grpSp>
          <p:nvGrpSpPr>
            <p:cNvPr id="169" name="组合 168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71" name="流程图: 过程 170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流程图: 过程 18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Users</a:t>
                </a:r>
                <a:endParaRPr lang="zh-CN" altLang="en-US" sz="1400" dirty="0"/>
              </a:p>
            </p:txBody>
          </p:sp>
        </p:grpSp>
        <p:sp>
          <p:nvSpPr>
            <p:cNvPr id="170" name="十字形 169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1172228" y="2868839"/>
            <a:ext cx="9381265" cy="3025347"/>
            <a:chOff x="2197497" y="2513350"/>
            <a:chExt cx="9381265" cy="3477500"/>
          </a:xfrm>
        </p:grpSpPr>
        <p:grpSp>
          <p:nvGrpSpPr>
            <p:cNvPr id="183" name="组合 182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88" name="组合 187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95" name="流程图: 合并 19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6" name="矩形 19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89" name="流程图: 合并 188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90" name="流程图: 过程 189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91" name="组合 190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93" name="流程图: 合并 192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4" name="矩形 193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2" name="流程图: 合并 19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84" name="组合 183"/>
            <p:cNvGrpSpPr/>
            <p:nvPr/>
          </p:nvGrpSpPr>
          <p:grpSpPr>
            <a:xfrm>
              <a:off x="2197497" y="2513350"/>
              <a:ext cx="9381265" cy="3477500"/>
              <a:chOff x="520700" y="3380828"/>
              <a:chExt cx="9381265" cy="3477500"/>
            </a:xfrm>
          </p:grpSpPr>
          <p:sp>
            <p:nvSpPr>
              <p:cNvPr id="185" name="矩形 18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User List</a:t>
                </a:r>
                <a:endParaRPr lang="zh-CN" altLang="en-US" sz="1200" dirty="0"/>
              </a:p>
            </p:txBody>
          </p:sp>
          <p:sp>
            <p:nvSpPr>
              <p:cNvPr id="186" name="圆角矩形 18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Complete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7" name="矩形 186"/>
              <p:cNvSpPr/>
              <p:nvPr/>
            </p:nvSpPr>
            <p:spPr>
              <a:xfrm>
                <a:off x="520700" y="3556939"/>
                <a:ext cx="9381265" cy="3301389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97" name="圆角矩形 196"/>
          <p:cNvSpPr/>
          <p:nvPr/>
        </p:nvSpPr>
        <p:spPr>
          <a:xfrm>
            <a:off x="2763000" y="3103188"/>
            <a:ext cx="1428648" cy="1838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Cancel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198" name="表格 19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3074255"/>
              </p:ext>
            </p:extLst>
          </p:nvPr>
        </p:nvGraphicFramePr>
        <p:xfrm>
          <a:off x="1226323" y="3358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99" name="矩形 198"/>
          <p:cNvSpPr/>
          <p:nvPr/>
        </p:nvSpPr>
        <p:spPr>
          <a:xfrm>
            <a:off x="1392500" y="3438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/>
        </p:nvSpPr>
        <p:spPr>
          <a:xfrm>
            <a:off x="1393740" y="5134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/>
          <p:cNvSpPr/>
          <p:nvPr/>
        </p:nvSpPr>
        <p:spPr>
          <a:xfrm>
            <a:off x="1392500" y="4008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/>
          <p:cNvSpPr/>
          <p:nvPr/>
        </p:nvSpPr>
        <p:spPr>
          <a:xfrm>
            <a:off x="1392500" y="4292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矩形 202"/>
          <p:cNvSpPr/>
          <p:nvPr/>
        </p:nvSpPr>
        <p:spPr>
          <a:xfrm>
            <a:off x="1392500" y="4576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矩形 203"/>
          <p:cNvSpPr/>
          <p:nvPr/>
        </p:nvSpPr>
        <p:spPr>
          <a:xfrm>
            <a:off x="1392500" y="4855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过程 204"/>
          <p:cNvSpPr/>
          <p:nvPr/>
        </p:nvSpPr>
        <p:spPr>
          <a:xfrm>
            <a:off x="1778721" y="3672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06" name="流程图: 过程 205"/>
          <p:cNvSpPr/>
          <p:nvPr/>
        </p:nvSpPr>
        <p:spPr>
          <a:xfrm>
            <a:off x="3541605" y="3672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07" name="流程图: 过程 206"/>
          <p:cNvSpPr/>
          <p:nvPr/>
        </p:nvSpPr>
        <p:spPr>
          <a:xfrm>
            <a:off x="5631168" y="3672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08" name="组合 207"/>
          <p:cNvGrpSpPr/>
          <p:nvPr/>
        </p:nvGrpSpPr>
        <p:grpSpPr>
          <a:xfrm>
            <a:off x="7057340" y="3672584"/>
            <a:ext cx="640372" cy="185164"/>
            <a:chOff x="5799158" y="3516230"/>
            <a:chExt cx="640372" cy="185164"/>
          </a:xfrm>
        </p:grpSpPr>
        <p:sp>
          <p:nvSpPr>
            <p:cNvPr id="209" name="流程图: 过程 2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9419165" y="3672584"/>
            <a:ext cx="640372" cy="185164"/>
            <a:chOff x="5799158" y="3516230"/>
            <a:chExt cx="640372" cy="185164"/>
          </a:xfrm>
        </p:grpSpPr>
        <p:sp>
          <p:nvSpPr>
            <p:cNvPr id="212" name="流程图: 过程 211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3" name="流程图: 合并 212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4" name="流程图: 过程 213"/>
          <p:cNvSpPr/>
          <p:nvPr/>
        </p:nvSpPr>
        <p:spPr>
          <a:xfrm>
            <a:off x="7946450" y="3672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31051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User Role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Role management (crud)</a:t>
            </a:r>
          </a:p>
          <a:p>
            <a:r>
              <a:rPr lang="en-US" altLang="zh-CN" dirty="0" smtClean="0"/>
              <a:t>Right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913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Go to System Setup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Go to User Role Management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36933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>
            <a:off x="1321899" y="1888078"/>
            <a:ext cx="705495" cy="1611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Roles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4704155" y="1978821"/>
            <a:ext cx="1603056" cy="52203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4711297" y="2961812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2239839"/>
            <a:ext cx="1067990" cy="35453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3224436"/>
            <a:ext cx="1075132" cy="25607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6730841" y="1846938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role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6730841" y="2815641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Role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6307211" y="2239839"/>
            <a:ext cx="423630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 flipV="1">
            <a:off x="6314354" y="3208542"/>
            <a:ext cx="416487" cy="1589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126854" y="5326639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Roles List</a:t>
            </a:r>
            <a:endParaRPr lang="zh-CN" altLang="en-US" dirty="0"/>
          </a:p>
        </p:txBody>
      </p:sp>
      <p:sp>
        <p:nvSpPr>
          <p:cNvPr id="74" name="流程图: 终止 73"/>
          <p:cNvSpPr/>
          <p:nvPr/>
        </p:nvSpPr>
        <p:spPr>
          <a:xfrm>
            <a:off x="6519026" y="5406423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 flipV="1">
            <a:off x="7592018" y="5622783"/>
            <a:ext cx="153483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  <p:cxnSp>
        <p:nvCxnSpPr>
          <p:cNvPr id="20" name="肘形连接符 19"/>
          <p:cNvCxnSpPr>
            <a:stCxn id="59" idx="3"/>
            <a:endCxn id="26" idx="1"/>
          </p:cNvCxnSpPr>
          <p:nvPr/>
        </p:nvCxnSpPr>
        <p:spPr>
          <a:xfrm>
            <a:off x="8502491" y="2239839"/>
            <a:ext cx="864390" cy="47541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/>
          <p:cNvCxnSpPr>
            <a:stCxn id="60" idx="3"/>
            <a:endCxn id="26" idx="1"/>
          </p:cNvCxnSpPr>
          <p:nvPr/>
        </p:nvCxnSpPr>
        <p:spPr>
          <a:xfrm flipV="1">
            <a:off x="8502491" y="2715253"/>
            <a:ext cx="864390" cy="49328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流程图: 决策 25"/>
          <p:cNvSpPr/>
          <p:nvPr/>
        </p:nvSpPr>
        <p:spPr>
          <a:xfrm>
            <a:off x="9366881" y="2376086"/>
            <a:ext cx="1543050" cy="678334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update Rights?</a:t>
            </a:r>
            <a:endParaRPr lang="zh-CN" altLang="en-US" sz="1400" dirty="0"/>
          </a:p>
        </p:txBody>
      </p:sp>
      <p:sp>
        <p:nvSpPr>
          <p:cNvPr id="42" name="流程图: 预定义过程 41"/>
          <p:cNvSpPr/>
          <p:nvPr/>
        </p:nvSpPr>
        <p:spPr>
          <a:xfrm>
            <a:off x="9252585" y="376715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Rights</a:t>
            </a:r>
            <a:endParaRPr lang="zh-CN" altLang="en-US" dirty="0"/>
          </a:p>
        </p:txBody>
      </p:sp>
      <p:cxnSp>
        <p:nvCxnSpPr>
          <p:cNvPr id="39" name="肘形连接符 38"/>
          <p:cNvCxnSpPr>
            <a:stCxn id="26" idx="2"/>
            <a:endCxn id="42" idx="0"/>
          </p:cNvCxnSpPr>
          <p:nvPr/>
        </p:nvCxnSpPr>
        <p:spPr>
          <a:xfrm rot="16200000" flipH="1">
            <a:off x="9782042" y="3410784"/>
            <a:ext cx="712732" cy="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肘形连接符 44"/>
          <p:cNvCxnSpPr>
            <a:stCxn id="42" idx="2"/>
            <a:endCxn id="69" idx="0"/>
          </p:cNvCxnSpPr>
          <p:nvPr/>
        </p:nvCxnSpPr>
        <p:spPr>
          <a:xfrm rot="16200000" flipH="1">
            <a:off x="9752996" y="4938367"/>
            <a:ext cx="773685" cy="285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26" idx="3"/>
            <a:endCxn id="69" idx="3"/>
          </p:cNvCxnSpPr>
          <p:nvPr/>
        </p:nvCxnSpPr>
        <p:spPr>
          <a:xfrm>
            <a:off x="10909931" y="2715253"/>
            <a:ext cx="245749" cy="2907531"/>
          </a:xfrm>
          <a:prstGeom prst="bentConnector3">
            <a:avLst>
              <a:gd name="adj1" fmla="val 19302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10086024" y="3199861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Yes</a:t>
            </a:r>
            <a:endParaRPr lang="zh-CN" altLang="en-US" dirty="0"/>
          </a:p>
        </p:txBody>
      </p:sp>
      <p:sp>
        <p:nvSpPr>
          <p:cNvPr id="58" name="文本框 57"/>
          <p:cNvSpPr txBox="1"/>
          <p:nvPr/>
        </p:nvSpPr>
        <p:spPr>
          <a:xfrm>
            <a:off x="11373802" y="4183621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No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1832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0297143"/>
              </p:ext>
            </p:extLst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501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Approval Request – Request Detail – “Rejected”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Events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246692"/>
            <a:chOff x="520700" y="3380828"/>
            <a:chExt cx="10437990" cy="3246692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Approval Events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07058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94834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3222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788588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822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Event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Request From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E0000001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2018/05/29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2018/05/28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E0000005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Tom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2018/05/27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Rejected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43832" y="3362832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493917" y="3358766"/>
            <a:ext cx="414484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512778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200025" y="2278692"/>
            <a:ext cx="11744325" cy="3929064"/>
          </a:xfrm>
          <a:prstGeom prst="rect">
            <a:avLst/>
          </a:prstGeom>
          <a:solidFill>
            <a:srgbClr val="E1E0E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8" name="组合 47"/>
          <p:cNvGrpSpPr/>
          <p:nvPr/>
        </p:nvGrpSpPr>
        <p:grpSpPr>
          <a:xfrm>
            <a:off x="546794" y="1961986"/>
            <a:ext cx="10873662" cy="4082754"/>
            <a:chOff x="-43736" y="836951"/>
            <a:chExt cx="10873662" cy="4082754"/>
          </a:xfrm>
        </p:grpSpPr>
        <p:grpSp>
          <p:nvGrpSpPr>
            <p:cNvPr id="49" name="组合 48"/>
            <p:cNvGrpSpPr/>
            <p:nvPr/>
          </p:nvGrpSpPr>
          <p:grpSpPr>
            <a:xfrm>
              <a:off x="-43736" y="836951"/>
              <a:ext cx="10873662" cy="4082754"/>
              <a:chOff x="-43736" y="836951"/>
              <a:chExt cx="10873662" cy="4082754"/>
            </a:xfrm>
          </p:grpSpPr>
          <p:grpSp>
            <p:nvGrpSpPr>
              <p:cNvPr id="54" name="组合 53"/>
              <p:cNvGrpSpPr/>
              <p:nvPr/>
            </p:nvGrpSpPr>
            <p:grpSpPr>
              <a:xfrm>
                <a:off x="-43736" y="836951"/>
                <a:ext cx="10873662" cy="4082754"/>
                <a:chOff x="1803643" y="780260"/>
                <a:chExt cx="8397632" cy="3696487"/>
              </a:xfrm>
            </p:grpSpPr>
            <p:sp>
              <p:nvSpPr>
                <p:cNvPr id="56" name="流程图: 过程 55"/>
                <p:cNvSpPr/>
                <p:nvPr/>
              </p:nvSpPr>
              <p:spPr>
                <a:xfrm>
                  <a:off x="1803644" y="780260"/>
                  <a:ext cx="8397631" cy="3696487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7" name="流程图: 过程 56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Request Details</a:t>
                  </a:r>
                  <a:endParaRPr lang="zh-CN" altLang="en-US" sz="1400" dirty="0"/>
                </a:p>
              </p:txBody>
            </p:sp>
          </p:grpSp>
          <p:sp>
            <p:nvSpPr>
              <p:cNvPr id="55" name="十字形 54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2" name="圆角矩形 51"/>
            <p:cNvSpPr/>
            <p:nvPr/>
          </p:nvSpPr>
          <p:spPr>
            <a:xfrm>
              <a:off x="3749614" y="44554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Confirm</a:t>
              </a:r>
              <a:endParaRPr lang="zh-CN" altLang="en-US" sz="1400" dirty="0"/>
            </a:p>
          </p:txBody>
        </p:sp>
        <p:sp>
          <p:nvSpPr>
            <p:cNvPr id="53" name="圆角矩形 52"/>
            <p:cNvSpPr/>
            <p:nvPr/>
          </p:nvSpPr>
          <p:spPr>
            <a:xfrm>
              <a:off x="5497154" y="44466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1055355" y="2435983"/>
            <a:ext cx="2674466" cy="261610"/>
            <a:chOff x="2928016" y="2724666"/>
            <a:chExt cx="2674466" cy="371894"/>
          </a:xfrm>
        </p:grpSpPr>
        <p:sp>
          <p:nvSpPr>
            <p:cNvPr id="59" name="流程图: 过程 58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R</a:t>
              </a:r>
              <a:r>
                <a:rPr lang="en-US" altLang="zh-CN" sz="1050" dirty="0" smtClean="0">
                  <a:solidFill>
                    <a:schemeClr val="tx1"/>
                  </a:solidFill>
                </a:rPr>
                <a:t>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928016" y="2724666"/>
              <a:ext cx="96024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ID :</a:t>
              </a:r>
              <a:endParaRPr lang="zh-CN" altLang="en-US" sz="11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3964779" y="2414292"/>
            <a:ext cx="7160557" cy="659762"/>
            <a:chOff x="3312097" y="2731847"/>
            <a:chExt cx="7160557" cy="206344"/>
          </a:xfrm>
        </p:grpSpPr>
        <p:sp>
          <p:nvSpPr>
            <p:cNvPr id="78" name="流程图: 过程 77"/>
            <p:cNvSpPr/>
            <p:nvPr/>
          </p:nvSpPr>
          <p:spPr>
            <a:xfrm>
              <a:off x="4211832" y="2761111"/>
              <a:ext cx="6260822" cy="177080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900" dirty="0">
                  <a:solidFill>
                    <a:schemeClr val="tx1"/>
                  </a:solidFill>
                </a:rPr>
                <a:t>Project Name + Part + APQP/PPAP + APQP/PPAP Task Name</a:t>
              </a:r>
              <a:endParaRPr lang="zh-CN" altLang="en-US" sz="900" dirty="0">
                <a:solidFill>
                  <a:schemeClr val="tx1"/>
                </a:solidFill>
              </a:endParaRPr>
            </a:p>
            <a:p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3312097" y="2731847"/>
              <a:ext cx="843441" cy="81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 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876375" y="2813390"/>
            <a:ext cx="2853446" cy="261610"/>
            <a:chOff x="2749036" y="2702094"/>
            <a:chExt cx="2853446" cy="371893"/>
          </a:xfrm>
        </p:grpSpPr>
        <p:sp>
          <p:nvSpPr>
            <p:cNvPr id="81" name="流程图: 过程 80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R</a:t>
              </a:r>
              <a:r>
                <a:rPr lang="en-US" altLang="zh-CN" sz="1050" dirty="0" smtClean="0">
                  <a:solidFill>
                    <a:schemeClr val="tx1"/>
                  </a:solidFill>
                </a:rPr>
                <a:t>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749036" y="2702094"/>
              <a:ext cx="1158277" cy="371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From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1152613" y="3245218"/>
            <a:ext cx="2581972" cy="261610"/>
            <a:chOff x="3020510" y="2702094"/>
            <a:chExt cx="2581972" cy="371893"/>
          </a:xfrm>
        </p:grpSpPr>
        <p:sp>
          <p:nvSpPr>
            <p:cNvPr id="87" name="流程图: 过程 86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Rejected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020510" y="2702094"/>
              <a:ext cx="758296" cy="371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Approval :</a:t>
              </a:r>
              <a:endParaRPr lang="zh-CN" altLang="en-US" sz="1100" dirty="0"/>
            </a:p>
          </p:txBody>
        </p:sp>
      </p:grpSp>
      <p:sp>
        <p:nvSpPr>
          <p:cNvPr id="89" name="流程图: 合并 88"/>
          <p:cNvSpPr/>
          <p:nvPr/>
        </p:nvSpPr>
        <p:spPr>
          <a:xfrm>
            <a:off x="3541241" y="3348252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/>
          <p:cNvGrpSpPr/>
          <p:nvPr/>
        </p:nvGrpSpPr>
        <p:grpSpPr>
          <a:xfrm>
            <a:off x="3987334" y="3251499"/>
            <a:ext cx="7151031" cy="659762"/>
            <a:chOff x="3321623" y="2731847"/>
            <a:chExt cx="7151031" cy="206344"/>
          </a:xfrm>
        </p:grpSpPr>
        <p:sp>
          <p:nvSpPr>
            <p:cNvPr id="91" name="流程图: 过程 90"/>
            <p:cNvSpPr/>
            <p:nvPr/>
          </p:nvSpPr>
          <p:spPr>
            <a:xfrm>
              <a:off x="4211832" y="2761111"/>
              <a:ext cx="6260822" cy="177080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3321623" y="2731847"/>
              <a:ext cx="843441" cy="1347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Rejection :</a:t>
              </a:r>
              <a:endParaRPr lang="zh-CN" altLang="en-US" sz="11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09107" y="3994069"/>
            <a:ext cx="10437990" cy="1423432"/>
            <a:chOff x="520700" y="3380828"/>
            <a:chExt cx="10437990" cy="1423432"/>
          </a:xfrm>
        </p:grpSpPr>
        <p:sp>
          <p:nvSpPr>
            <p:cNvPr id="94" name="矩形 93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Approval Content</a:t>
              </a:r>
              <a:endParaRPr lang="zh-CN" altLang="en-US" sz="1200" dirty="0"/>
            </a:p>
          </p:txBody>
        </p:sp>
        <p:sp>
          <p:nvSpPr>
            <p:cNvPr id="95" name="矩形 94"/>
            <p:cNvSpPr/>
            <p:nvPr/>
          </p:nvSpPr>
          <p:spPr>
            <a:xfrm>
              <a:off x="520700" y="3556940"/>
              <a:ext cx="10437990" cy="124732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96" name="表格 9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7191025"/>
              </p:ext>
            </p:extLst>
          </p:nvPr>
        </p:nvGraphicFramePr>
        <p:xfrm>
          <a:off x="816281" y="4241306"/>
          <a:ext cx="10294836" cy="529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17219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938862401"/>
                    </a:ext>
                  </a:extLst>
                </a:gridCol>
                <a:gridCol w="1544725">
                  <a:extLst>
                    <a:ext uri="{9D8B030D-6E8A-4147-A177-3AD203B41FA5}">
                      <a16:colId xmlns:a16="http://schemas.microsoft.com/office/drawing/2014/main" val="3852863601"/>
                    </a:ext>
                  </a:extLst>
                </a:gridCol>
                <a:gridCol w="1812379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44349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51000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90031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16559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Documents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Engine Program Eagle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Engine Fuel Oil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baseline="0" dirty="0" smtClean="0"/>
                        <a:t>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 Processing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</a:tbl>
          </a:graphicData>
        </a:graphic>
      </p:graphicFrame>
      <p:sp>
        <p:nvSpPr>
          <p:cNvPr id="97" name="六角星 96"/>
          <p:cNvSpPr/>
          <p:nvPr/>
        </p:nvSpPr>
        <p:spPr>
          <a:xfrm>
            <a:off x="3948645" y="343805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</p:spTree>
    <p:extLst>
      <p:ext uri="{BB962C8B-B14F-4D97-AF65-F5344CB8AC3E}">
        <p14:creationId xmlns:p14="http://schemas.microsoft.com/office/powerpoint/2010/main" val="2185120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Create New Role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Role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950093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6376357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9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Information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0878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5457142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6941238" y="5107584"/>
            <a:ext cx="1409012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009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68016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Information – Rights Info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0878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5457142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6941238" y="5107584"/>
            <a:ext cx="1409012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09" name="组合 108"/>
          <p:cNvGrpSpPr/>
          <p:nvPr/>
        </p:nvGrpSpPr>
        <p:grpSpPr>
          <a:xfrm>
            <a:off x="334325" y="1860825"/>
            <a:ext cx="9695234" cy="3877267"/>
            <a:chOff x="1216025" y="2037453"/>
            <a:chExt cx="9695234" cy="3877267"/>
          </a:xfrm>
        </p:grpSpPr>
        <p:grpSp>
          <p:nvGrpSpPr>
            <p:cNvPr id="110" name="组合 109"/>
            <p:cNvGrpSpPr/>
            <p:nvPr/>
          </p:nvGrpSpPr>
          <p:grpSpPr>
            <a:xfrm>
              <a:off x="1216025" y="2037453"/>
              <a:ext cx="9695234" cy="3877267"/>
              <a:chOff x="1955231" y="1671638"/>
              <a:chExt cx="8864699" cy="374507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2" name="流程图: 过程 111"/>
              <p:cNvSpPr/>
              <p:nvPr/>
            </p:nvSpPr>
            <p:spPr>
              <a:xfrm>
                <a:off x="1958134" y="1671638"/>
                <a:ext cx="8861796" cy="3745071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流程图: 过程 112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Rights Information</a:t>
                </a:r>
                <a:endParaRPr lang="zh-CN" altLang="en-US" sz="1400" dirty="0"/>
              </a:p>
            </p:txBody>
          </p:sp>
        </p:grpSp>
        <p:sp>
          <p:nvSpPr>
            <p:cNvPr id="111" name="十字形 110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511628" y="2233808"/>
            <a:ext cx="9381265" cy="2998592"/>
            <a:chOff x="2197497" y="2513350"/>
            <a:chExt cx="9381265" cy="2998592"/>
          </a:xfrm>
        </p:grpSpPr>
        <p:grpSp>
          <p:nvGrpSpPr>
            <p:cNvPr id="115" name="组合 114"/>
            <p:cNvGrpSpPr/>
            <p:nvPr/>
          </p:nvGrpSpPr>
          <p:grpSpPr>
            <a:xfrm>
              <a:off x="2197497" y="2513350"/>
              <a:ext cx="9381265" cy="2998592"/>
              <a:chOff x="520700" y="3380828"/>
              <a:chExt cx="9381265" cy="2998592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Rights List</a:t>
                </a:r>
                <a:endParaRPr lang="zh-CN" altLang="en-US" sz="1200" dirty="0"/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圆角矩形 137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矩形 138"/>
              <p:cNvSpPr/>
              <p:nvPr/>
            </p:nvSpPr>
            <p:spPr>
              <a:xfrm>
                <a:off x="520700" y="3556940"/>
                <a:ext cx="9381265" cy="2822480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16" name="圆角矩形 115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40" name="表格 1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2987272"/>
              </p:ext>
            </p:extLst>
          </p:nvPr>
        </p:nvGraphicFramePr>
        <p:xfrm>
          <a:off x="579180" y="2939102"/>
          <a:ext cx="9218473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7504">
                  <a:extLst>
                    <a:ext uri="{9D8B030D-6E8A-4147-A177-3AD203B41FA5}">
                      <a16:colId xmlns:a16="http://schemas.microsoft.com/office/drawing/2014/main" val="3036583813"/>
                    </a:ext>
                  </a:extLst>
                </a:gridCol>
                <a:gridCol w="137991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0370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3905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47110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112540">
                  <a:extLst>
                    <a:ext uri="{9D8B030D-6E8A-4147-A177-3AD203B41FA5}">
                      <a16:colId xmlns:a16="http://schemas.microsoft.com/office/drawing/2014/main" val="880478023"/>
                    </a:ext>
                  </a:extLst>
                </a:gridCol>
                <a:gridCol w="1034653">
                  <a:extLst>
                    <a:ext uri="{9D8B030D-6E8A-4147-A177-3AD203B41FA5}">
                      <a16:colId xmlns:a16="http://schemas.microsoft.com/office/drawing/2014/main" val="274454047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Full Control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Read</a:t>
                      </a:r>
                      <a:r>
                        <a:rPr lang="en-US" altLang="zh-CN" sz="1200" baseline="0" dirty="0" smtClean="0"/>
                        <a:t> Only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Organization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Role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Mail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Notification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41" name="组合 140"/>
          <p:cNvGrpSpPr/>
          <p:nvPr/>
        </p:nvGrpSpPr>
        <p:grpSpPr>
          <a:xfrm>
            <a:off x="7018902" y="4985859"/>
            <a:ext cx="2778752" cy="144007"/>
            <a:chOff x="8151178" y="3979211"/>
            <a:chExt cx="2778752" cy="144007"/>
          </a:xfrm>
        </p:grpSpPr>
        <p:grpSp>
          <p:nvGrpSpPr>
            <p:cNvPr id="142" name="组合 141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4" name="流程图: 过程 143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5" name="组合 144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5265186" y="539854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52" name="矩形 151"/>
          <p:cNvSpPr/>
          <p:nvPr/>
        </p:nvSpPr>
        <p:spPr>
          <a:xfrm>
            <a:off x="671557" y="301177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/>
        </p:nvSpPr>
        <p:spPr>
          <a:xfrm>
            <a:off x="671557" y="326307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671557" y="351437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671557" y="376567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671557" y="40169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671557" y="42682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圆角矩形 157"/>
          <p:cNvSpPr/>
          <p:nvPr/>
        </p:nvSpPr>
        <p:spPr>
          <a:xfrm>
            <a:off x="4037870" y="5404821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62" name="椭圆 161"/>
          <p:cNvSpPr/>
          <p:nvPr/>
        </p:nvSpPr>
        <p:spPr>
          <a:xfrm>
            <a:off x="8119844" y="3234148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119844" y="3733772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8" name="组合 167"/>
          <p:cNvGrpSpPr/>
          <p:nvPr/>
        </p:nvGrpSpPr>
        <p:grpSpPr>
          <a:xfrm>
            <a:off x="9198952" y="3220821"/>
            <a:ext cx="171450" cy="166152"/>
            <a:chOff x="7586663" y="4277261"/>
            <a:chExt cx="171450" cy="166152"/>
          </a:xfrm>
        </p:grpSpPr>
        <p:sp>
          <p:nvSpPr>
            <p:cNvPr id="175" name="椭圆 174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9" name="椭圆 168"/>
          <p:cNvSpPr/>
          <p:nvPr/>
        </p:nvSpPr>
        <p:spPr>
          <a:xfrm>
            <a:off x="9198952" y="3461938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9198952" y="3944172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9198952" y="4185289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9198952" y="3703055"/>
            <a:ext cx="171450" cy="166152"/>
            <a:chOff x="7586663" y="4277261"/>
            <a:chExt cx="171450" cy="166152"/>
          </a:xfrm>
        </p:grpSpPr>
        <p:sp>
          <p:nvSpPr>
            <p:cNvPr id="173" name="椭圆 172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/>
            <p:nvPr/>
          </p:nvSpPr>
          <p:spPr>
            <a:xfrm>
              <a:off x="7647530" y="4335445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119844" y="3483960"/>
            <a:ext cx="171450" cy="166152"/>
            <a:chOff x="7586663" y="4277261"/>
            <a:chExt cx="171450" cy="166152"/>
          </a:xfrm>
        </p:grpSpPr>
        <p:sp>
          <p:nvSpPr>
            <p:cNvPr id="178" name="椭圆 177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119844" y="3983584"/>
            <a:ext cx="171450" cy="166152"/>
            <a:chOff x="7586663" y="4277261"/>
            <a:chExt cx="171450" cy="166152"/>
          </a:xfrm>
        </p:grpSpPr>
        <p:sp>
          <p:nvSpPr>
            <p:cNvPr id="181" name="椭圆 180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19844" y="4233396"/>
            <a:ext cx="171450" cy="166152"/>
            <a:chOff x="7586663" y="4277261"/>
            <a:chExt cx="171450" cy="166152"/>
          </a:xfrm>
        </p:grpSpPr>
        <p:sp>
          <p:nvSpPr>
            <p:cNvPr id="184" name="椭圆 183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96500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68016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Information – Add Rights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0878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5457142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6941238" y="5107584"/>
            <a:ext cx="1409012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09" name="组合 108"/>
          <p:cNvGrpSpPr/>
          <p:nvPr/>
        </p:nvGrpSpPr>
        <p:grpSpPr>
          <a:xfrm>
            <a:off x="334325" y="1860825"/>
            <a:ext cx="9695234" cy="3877267"/>
            <a:chOff x="1216025" y="2037453"/>
            <a:chExt cx="9695234" cy="3877267"/>
          </a:xfrm>
        </p:grpSpPr>
        <p:grpSp>
          <p:nvGrpSpPr>
            <p:cNvPr id="110" name="组合 109"/>
            <p:cNvGrpSpPr/>
            <p:nvPr/>
          </p:nvGrpSpPr>
          <p:grpSpPr>
            <a:xfrm>
              <a:off x="1216025" y="2037453"/>
              <a:ext cx="9695234" cy="3877267"/>
              <a:chOff x="1955231" y="1671638"/>
              <a:chExt cx="8864699" cy="374507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2" name="流程图: 过程 111"/>
              <p:cNvSpPr/>
              <p:nvPr/>
            </p:nvSpPr>
            <p:spPr>
              <a:xfrm>
                <a:off x="1958134" y="1671638"/>
                <a:ext cx="8861796" cy="3745071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流程图: 过程 112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Rights Information</a:t>
                </a:r>
                <a:endParaRPr lang="zh-CN" altLang="en-US" sz="1400" dirty="0"/>
              </a:p>
            </p:txBody>
          </p:sp>
        </p:grpSp>
        <p:sp>
          <p:nvSpPr>
            <p:cNvPr id="111" name="十字形 110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511628" y="2233808"/>
            <a:ext cx="9381265" cy="2998592"/>
            <a:chOff x="2197497" y="2513350"/>
            <a:chExt cx="9381265" cy="2998592"/>
          </a:xfrm>
        </p:grpSpPr>
        <p:grpSp>
          <p:nvGrpSpPr>
            <p:cNvPr id="115" name="组合 114"/>
            <p:cNvGrpSpPr/>
            <p:nvPr/>
          </p:nvGrpSpPr>
          <p:grpSpPr>
            <a:xfrm>
              <a:off x="2197497" y="2513350"/>
              <a:ext cx="9381265" cy="2998592"/>
              <a:chOff x="520700" y="3380828"/>
              <a:chExt cx="9381265" cy="2998592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Rights List</a:t>
                </a:r>
                <a:endParaRPr lang="zh-CN" altLang="en-US" sz="1200" dirty="0"/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圆角矩形 137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矩形 138"/>
              <p:cNvSpPr/>
              <p:nvPr/>
            </p:nvSpPr>
            <p:spPr>
              <a:xfrm>
                <a:off x="520700" y="3556940"/>
                <a:ext cx="9381265" cy="2822480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16" name="圆角矩形 115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40" name="表格 139"/>
          <p:cNvGraphicFramePr>
            <a:graphicFrameLocks noGrp="1"/>
          </p:cNvGraphicFramePr>
          <p:nvPr>
            <p:extLst/>
          </p:nvPr>
        </p:nvGraphicFramePr>
        <p:xfrm>
          <a:off x="579180" y="2939102"/>
          <a:ext cx="9218473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7504">
                  <a:extLst>
                    <a:ext uri="{9D8B030D-6E8A-4147-A177-3AD203B41FA5}">
                      <a16:colId xmlns:a16="http://schemas.microsoft.com/office/drawing/2014/main" val="3036583813"/>
                    </a:ext>
                  </a:extLst>
                </a:gridCol>
                <a:gridCol w="137991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0370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3905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47110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112540">
                  <a:extLst>
                    <a:ext uri="{9D8B030D-6E8A-4147-A177-3AD203B41FA5}">
                      <a16:colId xmlns:a16="http://schemas.microsoft.com/office/drawing/2014/main" val="880478023"/>
                    </a:ext>
                  </a:extLst>
                </a:gridCol>
                <a:gridCol w="1034653">
                  <a:extLst>
                    <a:ext uri="{9D8B030D-6E8A-4147-A177-3AD203B41FA5}">
                      <a16:colId xmlns:a16="http://schemas.microsoft.com/office/drawing/2014/main" val="274454047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Full Control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Read</a:t>
                      </a:r>
                      <a:r>
                        <a:rPr lang="en-US" altLang="zh-CN" sz="1200" baseline="0" dirty="0" smtClean="0"/>
                        <a:t> Only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Organization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Role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Mail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Notification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41" name="组合 140"/>
          <p:cNvGrpSpPr/>
          <p:nvPr/>
        </p:nvGrpSpPr>
        <p:grpSpPr>
          <a:xfrm>
            <a:off x="7018902" y="4985859"/>
            <a:ext cx="2778752" cy="144007"/>
            <a:chOff x="8151178" y="3979211"/>
            <a:chExt cx="2778752" cy="144007"/>
          </a:xfrm>
        </p:grpSpPr>
        <p:grpSp>
          <p:nvGrpSpPr>
            <p:cNvPr id="142" name="组合 141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4" name="流程图: 过程 143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5" name="组合 144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5265186" y="539854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52" name="矩形 151"/>
          <p:cNvSpPr/>
          <p:nvPr/>
        </p:nvSpPr>
        <p:spPr>
          <a:xfrm>
            <a:off x="671557" y="301177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/>
        </p:nvSpPr>
        <p:spPr>
          <a:xfrm>
            <a:off x="671557" y="326307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671557" y="351437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671557" y="376567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671557" y="40169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671557" y="42682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圆角矩形 157"/>
          <p:cNvSpPr/>
          <p:nvPr/>
        </p:nvSpPr>
        <p:spPr>
          <a:xfrm>
            <a:off x="4037870" y="5404821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62" name="椭圆 161"/>
          <p:cNvSpPr/>
          <p:nvPr/>
        </p:nvSpPr>
        <p:spPr>
          <a:xfrm>
            <a:off x="8119844" y="3234148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119844" y="3733772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8" name="组合 167"/>
          <p:cNvGrpSpPr/>
          <p:nvPr/>
        </p:nvGrpSpPr>
        <p:grpSpPr>
          <a:xfrm>
            <a:off x="9198952" y="3220821"/>
            <a:ext cx="171450" cy="166152"/>
            <a:chOff x="7586663" y="4277261"/>
            <a:chExt cx="171450" cy="166152"/>
          </a:xfrm>
        </p:grpSpPr>
        <p:sp>
          <p:nvSpPr>
            <p:cNvPr id="175" name="椭圆 174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9" name="椭圆 168"/>
          <p:cNvSpPr/>
          <p:nvPr/>
        </p:nvSpPr>
        <p:spPr>
          <a:xfrm>
            <a:off x="9198952" y="3461938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9198952" y="3944172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9198952" y="4185289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9198952" y="3703055"/>
            <a:ext cx="171450" cy="166152"/>
            <a:chOff x="7586663" y="4277261"/>
            <a:chExt cx="171450" cy="166152"/>
          </a:xfrm>
        </p:grpSpPr>
        <p:sp>
          <p:nvSpPr>
            <p:cNvPr id="173" name="椭圆 172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/>
            <p:nvPr/>
          </p:nvSpPr>
          <p:spPr>
            <a:xfrm>
              <a:off x="7647530" y="4335445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119844" y="3483960"/>
            <a:ext cx="171450" cy="166152"/>
            <a:chOff x="7586663" y="4277261"/>
            <a:chExt cx="171450" cy="166152"/>
          </a:xfrm>
        </p:grpSpPr>
        <p:sp>
          <p:nvSpPr>
            <p:cNvPr id="178" name="椭圆 177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119844" y="3983584"/>
            <a:ext cx="171450" cy="166152"/>
            <a:chOff x="7586663" y="4277261"/>
            <a:chExt cx="171450" cy="166152"/>
          </a:xfrm>
        </p:grpSpPr>
        <p:sp>
          <p:nvSpPr>
            <p:cNvPr id="181" name="椭圆 180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19844" y="4233396"/>
            <a:ext cx="171450" cy="166152"/>
            <a:chOff x="7586663" y="4277261"/>
            <a:chExt cx="171450" cy="166152"/>
          </a:xfrm>
        </p:grpSpPr>
        <p:sp>
          <p:nvSpPr>
            <p:cNvPr id="184" name="椭圆 183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974342" y="1973415"/>
            <a:ext cx="9695234" cy="3877267"/>
            <a:chOff x="1216025" y="2037453"/>
            <a:chExt cx="9695234" cy="3877267"/>
          </a:xfrm>
        </p:grpSpPr>
        <p:grpSp>
          <p:nvGrpSpPr>
            <p:cNvPr id="160" name="组合 159"/>
            <p:cNvGrpSpPr/>
            <p:nvPr/>
          </p:nvGrpSpPr>
          <p:grpSpPr>
            <a:xfrm>
              <a:off x="1216025" y="2037453"/>
              <a:ext cx="9695234" cy="3877267"/>
              <a:chOff x="1955231" y="1671638"/>
              <a:chExt cx="8864699" cy="374507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63" name="流程图: 过程 162"/>
              <p:cNvSpPr/>
              <p:nvPr/>
            </p:nvSpPr>
            <p:spPr>
              <a:xfrm>
                <a:off x="1958134" y="1671638"/>
                <a:ext cx="8861796" cy="3745071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流程图: 过程 163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Rights</a:t>
                </a:r>
                <a:endParaRPr lang="zh-CN" altLang="en-US" sz="1400" dirty="0"/>
              </a:p>
            </p:txBody>
          </p:sp>
        </p:grpSp>
        <p:sp>
          <p:nvSpPr>
            <p:cNvPr id="161" name="十字形 160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5" name="圆角矩形 164"/>
          <p:cNvSpPr/>
          <p:nvPr/>
        </p:nvSpPr>
        <p:spPr>
          <a:xfrm>
            <a:off x="5611594" y="552466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67" name="圆角矩形 166"/>
          <p:cNvSpPr/>
          <p:nvPr/>
        </p:nvSpPr>
        <p:spPr>
          <a:xfrm>
            <a:off x="4384278" y="5530941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Complete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86" name="组合 185"/>
          <p:cNvGrpSpPr/>
          <p:nvPr/>
        </p:nvGrpSpPr>
        <p:grpSpPr>
          <a:xfrm>
            <a:off x="1120772" y="2386169"/>
            <a:ext cx="9381265" cy="2998592"/>
            <a:chOff x="2197497" y="2513350"/>
            <a:chExt cx="9381265" cy="2998592"/>
          </a:xfrm>
        </p:grpSpPr>
        <p:grpSp>
          <p:nvGrpSpPr>
            <p:cNvPr id="187" name="组合 186"/>
            <p:cNvGrpSpPr/>
            <p:nvPr/>
          </p:nvGrpSpPr>
          <p:grpSpPr>
            <a:xfrm>
              <a:off x="2197497" y="2513350"/>
              <a:ext cx="9381265" cy="2998592"/>
              <a:chOff x="520700" y="3380828"/>
              <a:chExt cx="9381265" cy="2998592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Rights List</a:t>
                </a:r>
                <a:endParaRPr lang="zh-CN" altLang="en-US" sz="1200" dirty="0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520700" y="3556940"/>
                <a:ext cx="9381265" cy="2822480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88" name="圆角矩形 187"/>
            <p:cNvSpPr/>
            <p:nvPr/>
          </p:nvSpPr>
          <p:spPr>
            <a:xfrm>
              <a:off x="2319119" y="2792442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7589170" y="5100777"/>
            <a:ext cx="2778752" cy="144007"/>
            <a:chOff x="8151178" y="3979211"/>
            <a:chExt cx="2778752" cy="144007"/>
          </a:xfrm>
        </p:grpSpPr>
        <p:grpSp>
          <p:nvGrpSpPr>
            <p:cNvPr id="194" name="组合 19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201" name="流程图: 合并 20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矩形 20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5" name="流程图: 合并 19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6" name="流程图: 过程 19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7" name="组合 19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8" name="流程图: 合并 19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03" name="表格 20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207074"/>
              </p:ext>
            </p:extLst>
          </p:nvPr>
        </p:nvGraphicFramePr>
        <p:xfrm>
          <a:off x="1216025" y="3065203"/>
          <a:ext cx="9195512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60867">
                  <a:extLst>
                    <a:ext uri="{9D8B030D-6E8A-4147-A177-3AD203B41FA5}">
                      <a16:colId xmlns:a16="http://schemas.microsoft.com/office/drawing/2014/main" val="3036583813"/>
                    </a:ext>
                  </a:extLst>
                </a:gridCol>
                <a:gridCol w="179444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21549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611272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3213432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Menu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8861149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Organization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Role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Mail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Notification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204" name="矩形 203"/>
          <p:cNvSpPr/>
          <p:nvPr/>
        </p:nvSpPr>
        <p:spPr>
          <a:xfrm>
            <a:off x="1308402" y="313787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矩形 204"/>
          <p:cNvSpPr/>
          <p:nvPr/>
        </p:nvSpPr>
        <p:spPr>
          <a:xfrm>
            <a:off x="1308402" y="360507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矩形 205"/>
          <p:cNvSpPr/>
          <p:nvPr/>
        </p:nvSpPr>
        <p:spPr>
          <a:xfrm>
            <a:off x="1308402" y="385637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矩形 206"/>
          <p:cNvSpPr/>
          <p:nvPr/>
        </p:nvSpPr>
        <p:spPr>
          <a:xfrm>
            <a:off x="1308402" y="41076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1308402" y="435897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1308402" y="461027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流程图: 过程 209"/>
          <p:cNvSpPr/>
          <p:nvPr/>
        </p:nvSpPr>
        <p:spPr>
          <a:xfrm>
            <a:off x="1657933" y="336935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11" name="流程图: 过程 210"/>
          <p:cNvSpPr/>
          <p:nvPr/>
        </p:nvSpPr>
        <p:spPr>
          <a:xfrm>
            <a:off x="3569334" y="336935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539560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06924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191254"/>
            <a:chOff x="1216025" y="2037453"/>
            <a:chExt cx="10956128" cy="4191254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191254"/>
              <a:chOff x="1955231" y="1671638"/>
              <a:chExt cx="10017580" cy="404835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048353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230240" y="563588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35348" y="2176208"/>
            <a:ext cx="10437990" cy="589510"/>
            <a:chOff x="735348" y="2176208"/>
            <a:chExt cx="10437990" cy="589510"/>
          </a:xfrm>
        </p:grpSpPr>
        <p:grpSp>
          <p:nvGrpSpPr>
            <p:cNvPr id="73" name="组合 72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6" name="流程图: 合并 135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35348" y="3038798"/>
            <a:ext cx="10437990" cy="589510"/>
            <a:chOff x="735348" y="2176208"/>
            <a:chExt cx="10437990" cy="589510"/>
          </a:xfrm>
        </p:grpSpPr>
        <p:grpSp>
          <p:nvGrpSpPr>
            <p:cNvPr id="138" name="组合 137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40" name="矩形 139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141" name="矩形 140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9" name="流程图: 合并 138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11249463" y="2072908"/>
            <a:ext cx="142435" cy="3889013"/>
            <a:chOff x="11805090" y="2274599"/>
            <a:chExt cx="142435" cy="3889013"/>
          </a:xfrm>
        </p:grpSpPr>
        <p:sp>
          <p:nvSpPr>
            <p:cNvPr id="143" name="流程图: 过程 142"/>
            <p:cNvSpPr/>
            <p:nvPr/>
          </p:nvSpPr>
          <p:spPr>
            <a:xfrm>
              <a:off x="11805090" y="2274599"/>
              <a:ext cx="142435" cy="3889013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44" name="矩形 143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45" name="流程图: 合并 144"/>
            <p:cNvSpPr/>
            <p:nvPr/>
          </p:nvSpPr>
          <p:spPr>
            <a:xfrm>
              <a:off x="11819734" y="6084771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46" name="流程图: 合并 145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1842854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191254"/>
            <a:chOff x="1216025" y="2037453"/>
            <a:chExt cx="10956128" cy="4191254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191254"/>
              <a:chOff x="1955231" y="1671638"/>
              <a:chExt cx="10017580" cy="404835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048353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735348" y="2176208"/>
            <a:ext cx="10437990" cy="3623640"/>
            <a:chOff x="2197497" y="2513350"/>
            <a:chExt cx="10437990" cy="3623640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3623640"/>
              <a:chOff x="520700" y="3380828"/>
              <a:chExt cx="10437990" cy="3623640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Menu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Menu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61" name="矩形 160"/>
          <p:cNvSpPr/>
          <p:nvPr/>
        </p:nvSpPr>
        <p:spPr>
          <a:xfrm>
            <a:off x="854624" y="2844072"/>
            <a:ext cx="2830705" cy="2847149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3" name="组合 162"/>
          <p:cNvGrpSpPr/>
          <p:nvPr/>
        </p:nvGrpSpPr>
        <p:grpSpPr>
          <a:xfrm>
            <a:off x="3545205" y="2844072"/>
            <a:ext cx="142435" cy="2847149"/>
            <a:chOff x="11805090" y="2274599"/>
            <a:chExt cx="142435" cy="2847149"/>
          </a:xfrm>
        </p:grpSpPr>
        <p:sp>
          <p:nvSpPr>
            <p:cNvPr id="164" name="流程图: 过程 163"/>
            <p:cNvSpPr/>
            <p:nvPr/>
          </p:nvSpPr>
          <p:spPr>
            <a:xfrm>
              <a:off x="11805090" y="2274599"/>
              <a:ext cx="142435" cy="2847149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6" name="流程图: 合并 165"/>
            <p:cNvSpPr/>
            <p:nvPr/>
          </p:nvSpPr>
          <p:spPr>
            <a:xfrm>
              <a:off x="11818409" y="5035907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流程图: 合并 166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980795" y="2854438"/>
            <a:ext cx="1651369" cy="246221"/>
            <a:chOff x="1154108" y="2001903"/>
            <a:chExt cx="1651369" cy="246221"/>
          </a:xfrm>
        </p:grpSpPr>
        <p:sp>
          <p:nvSpPr>
            <p:cNvPr id="169" name="流程图: 过程 168"/>
            <p:cNvSpPr/>
            <p:nvPr/>
          </p:nvSpPr>
          <p:spPr>
            <a:xfrm>
              <a:off x="1852815" y="2055427"/>
              <a:ext cx="952662" cy="15464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M100001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1154108" y="2001903"/>
              <a:ext cx="6655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Menu ID:</a:t>
              </a:r>
              <a:endParaRPr lang="zh-CN" altLang="en-US" sz="10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5970632" y="2854438"/>
            <a:ext cx="2592920" cy="246221"/>
            <a:chOff x="932888" y="2001903"/>
            <a:chExt cx="2592920" cy="246221"/>
          </a:xfrm>
        </p:grpSpPr>
        <p:sp>
          <p:nvSpPr>
            <p:cNvPr id="172" name="流程图: 过程 171"/>
            <p:cNvSpPr/>
            <p:nvPr/>
          </p:nvSpPr>
          <p:spPr>
            <a:xfrm>
              <a:off x="1798831" y="2036753"/>
              <a:ext cx="1726977" cy="184367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932888" y="2001903"/>
              <a:ext cx="8659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Menu Name:</a:t>
              </a:r>
              <a:endParaRPr lang="zh-CN" altLang="en-US" sz="10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894954" y="2929942"/>
            <a:ext cx="2540587" cy="1970297"/>
            <a:chOff x="655446" y="4160129"/>
            <a:chExt cx="2540587" cy="1970297"/>
          </a:xfrm>
        </p:grpSpPr>
        <p:sp>
          <p:nvSpPr>
            <p:cNvPr id="175" name="文本框 174"/>
            <p:cNvSpPr txBox="1"/>
            <p:nvPr/>
          </p:nvSpPr>
          <p:spPr>
            <a:xfrm>
              <a:off x="655446" y="4160129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Root</a:t>
              </a:r>
              <a:endParaRPr lang="zh-CN" altLang="en-US" sz="105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028272" y="4394777"/>
              <a:ext cx="139012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Project Management</a:t>
              </a:r>
              <a:endParaRPr lang="zh-CN" altLang="en-US" sz="105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021967" y="4649554"/>
              <a:ext cx="14109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Activity Management</a:t>
              </a:r>
              <a:endParaRPr lang="zh-CN" altLang="en-US" sz="105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014050" y="4957616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System Setup</a:t>
              </a:r>
              <a:endParaRPr lang="zh-CN" altLang="en-US" sz="105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480499" y="5265688"/>
              <a:ext cx="1715534" cy="261610"/>
            </a:xfrm>
            <a:prstGeom prst="rect">
              <a:avLst/>
            </a:prstGeom>
            <a:solidFill>
              <a:srgbClr val="00B0F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Organization Management</a:t>
              </a:r>
              <a:endParaRPr lang="zh-CN" altLang="en-US" sz="1050" dirty="0"/>
            </a:p>
          </p:txBody>
        </p:sp>
        <p:sp>
          <p:nvSpPr>
            <p:cNvPr id="180" name="文本框 179"/>
            <p:cNvSpPr txBox="1"/>
            <p:nvPr/>
          </p:nvSpPr>
          <p:spPr>
            <a:xfrm>
              <a:off x="1466824" y="5572052"/>
              <a:ext cx="124906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User Management</a:t>
              </a:r>
              <a:endParaRPr lang="zh-CN" altLang="en-US" sz="1050" dirty="0"/>
            </a:p>
          </p:txBody>
        </p:sp>
        <p:sp>
          <p:nvSpPr>
            <p:cNvPr id="181" name="文本框 180"/>
            <p:cNvSpPr txBox="1"/>
            <p:nvPr/>
          </p:nvSpPr>
          <p:spPr>
            <a:xfrm>
              <a:off x="1476764" y="586881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User Role Management</a:t>
              </a:r>
              <a:endParaRPr lang="zh-CN" altLang="en-US" sz="1050" dirty="0"/>
            </a:p>
          </p:txBody>
        </p:sp>
        <p:cxnSp>
          <p:nvCxnSpPr>
            <p:cNvPr id="182" name="直接连接符 181"/>
            <p:cNvCxnSpPr/>
            <p:nvPr/>
          </p:nvCxnSpPr>
          <p:spPr>
            <a:xfrm>
              <a:off x="865983" y="4437128"/>
              <a:ext cx="0" cy="6589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接连接符 182"/>
            <p:cNvCxnSpPr>
              <a:endCxn id="176" idx="1"/>
            </p:cNvCxnSpPr>
            <p:nvPr/>
          </p:nvCxnSpPr>
          <p:spPr>
            <a:xfrm>
              <a:off x="865392" y="4523456"/>
              <a:ext cx="162880" cy="21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接连接符 183"/>
            <p:cNvCxnSpPr>
              <a:endCxn id="177" idx="1"/>
            </p:cNvCxnSpPr>
            <p:nvPr/>
          </p:nvCxnSpPr>
          <p:spPr>
            <a:xfrm flipV="1">
              <a:off x="865392" y="4780359"/>
              <a:ext cx="156575" cy="90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直接连接符 184"/>
            <p:cNvCxnSpPr>
              <a:endCxn id="178" idx="1"/>
            </p:cNvCxnSpPr>
            <p:nvPr/>
          </p:nvCxnSpPr>
          <p:spPr>
            <a:xfrm flipV="1">
              <a:off x="865392" y="5088421"/>
              <a:ext cx="148658" cy="17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直接连接符 185"/>
            <p:cNvCxnSpPr/>
            <p:nvPr/>
          </p:nvCxnSpPr>
          <p:spPr>
            <a:xfrm>
              <a:off x="1268804" y="5225128"/>
              <a:ext cx="0" cy="7800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直接连接符 186"/>
            <p:cNvCxnSpPr>
              <a:endCxn id="179" idx="1"/>
            </p:cNvCxnSpPr>
            <p:nvPr/>
          </p:nvCxnSpPr>
          <p:spPr>
            <a:xfrm flipV="1">
              <a:off x="1268804" y="5396493"/>
              <a:ext cx="211695" cy="76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接连接符 187"/>
            <p:cNvCxnSpPr>
              <a:endCxn id="180" idx="1"/>
            </p:cNvCxnSpPr>
            <p:nvPr/>
          </p:nvCxnSpPr>
          <p:spPr>
            <a:xfrm flipV="1">
              <a:off x="1273726" y="5702857"/>
              <a:ext cx="193098" cy="76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接连接符 188"/>
            <p:cNvCxnSpPr>
              <a:endCxn id="181" idx="1"/>
            </p:cNvCxnSpPr>
            <p:nvPr/>
          </p:nvCxnSpPr>
          <p:spPr>
            <a:xfrm flipV="1">
              <a:off x="1275558" y="5999621"/>
              <a:ext cx="201206" cy="221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0" name="组合 189"/>
          <p:cNvGrpSpPr/>
          <p:nvPr/>
        </p:nvGrpSpPr>
        <p:grpSpPr>
          <a:xfrm>
            <a:off x="8698916" y="2854438"/>
            <a:ext cx="2328772" cy="246221"/>
            <a:chOff x="7530097" y="1643529"/>
            <a:chExt cx="2328772" cy="246221"/>
          </a:xfrm>
        </p:grpSpPr>
        <p:grpSp>
          <p:nvGrpSpPr>
            <p:cNvPr id="191" name="组合 190"/>
            <p:cNvGrpSpPr/>
            <p:nvPr/>
          </p:nvGrpSpPr>
          <p:grpSpPr>
            <a:xfrm>
              <a:off x="7530097" y="1643529"/>
              <a:ext cx="2328772" cy="246221"/>
              <a:chOff x="1076739" y="2508235"/>
              <a:chExt cx="2328772" cy="246221"/>
            </a:xfrm>
          </p:grpSpPr>
          <p:sp>
            <p:nvSpPr>
              <p:cNvPr id="193" name="流程图: 过程 192"/>
              <p:cNvSpPr/>
              <p:nvPr/>
            </p:nvSpPr>
            <p:spPr>
              <a:xfrm>
                <a:off x="2016346" y="2553250"/>
                <a:ext cx="1389165" cy="190501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Root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文本框 193"/>
              <p:cNvSpPr txBox="1"/>
              <p:nvPr/>
            </p:nvSpPr>
            <p:spPr>
              <a:xfrm>
                <a:off x="1076739" y="2508235"/>
                <a:ext cx="901209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dirty="0" smtClean="0"/>
                  <a:t>Parent Menu:</a:t>
                </a:r>
                <a:endParaRPr lang="zh-CN" altLang="en-US" sz="1000" dirty="0"/>
              </a:p>
            </p:txBody>
          </p:sp>
        </p:grpSp>
        <p:sp>
          <p:nvSpPr>
            <p:cNvPr id="192" name="流程图: 合并 191"/>
            <p:cNvSpPr/>
            <p:nvPr/>
          </p:nvSpPr>
          <p:spPr>
            <a:xfrm>
              <a:off x="9690526" y="1743670"/>
              <a:ext cx="108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114202" y="3234929"/>
            <a:ext cx="1517963" cy="246221"/>
            <a:chOff x="1450036" y="2453211"/>
            <a:chExt cx="1517963" cy="246221"/>
          </a:xfrm>
        </p:grpSpPr>
        <p:sp>
          <p:nvSpPr>
            <p:cNvPr id="196" name="流程图: 过程 195"/>
            <p:cNvSpPr/>
            <p:nvPr/>
          </p:nvSpPr>
          <p:spPr>
            <a:xfrm>
              <a:off x="2016347" y="2494410"/>
              <a:ext cx="951652" cy="167816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1450036" y="2453211"/>
              <a:ext cx="52450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Order:</a:t>
              </a:r>
              <a:endParaRPr lang="zh-CN" altLang="en-US" sz="1000" dirty="0"/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3789379" y="3586100"/>
            <a:ext cx="7233113" cy="635371"/>
            <a:chOff x="4280549" y="2459561"/>
            <a:chExt cx="7233113" cy="635371"/>
          </a:xfrm>
        </p:grpSpPr>
        <p:sp>
          <p:nvSpPr>
            <p:cNvPr id="202" name="流程图: 过程 201"/>
            <p:cNvSpPr/>
            <p:nvPr/>
          </p:nvSpPr>
          <p:spPr>
            <a:xfrm>
              <a:off x="5177754" y="2494409"/>
              <a:ext cx="6335908" cy="60052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 Setup is Level 1 menu in this system, will be displayed as a tab in supplier portal main pages;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3" name="文本框 202"/>
            <p:cNvSpPr txBox="1"/>
            <p:nvPr/>
          </p:nvSpPr>
          <p:spPr>
            <a:xfrm>
              <a:off x="4280549" y="2459561"/>
              <a:ext cx="8130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Description:</a:t>
              </a:r>
              <a:endParaRPr lang="zh-CN" altLang="en-US" sz="1000" dirty="0"/>
            </a:p>
          </p:txBody>
        </p:sp>
      </p:grpSp>
      <p:grpSp>
        <p:nvGrpSpPr>
          <p:cNvPr id="204" name="组合 203"/>
          <p:cNvGrpSpPr/>
          <p:nvPr/>
        </p:nvGrpSpPr>
        <p:grpSpPr>
          <a:xfrm>
            <a:off x="5899368" y="3212161"/>
            <a:ext cx="2664184" cy="246221"/>
            <a:chOff x="1081476" y="2478611"/>
            <a:chExt cx="2664184" cy="246221"/>
          </a:xfrm>
        </p:grpSpPr>
        <p:sp>
          <p:nvSpPr>
            <p:cNvPr id="205" name="流程图: 过程 204"/>
            <p:cNvSpPr/>
            <p:nvPr/>
          </p:nvSpPr>
          <p:spPr>
            <a:xfrm>
              <a:off x="2011539" y="2539272"/>
              <a:ext cx="1734121" cy="170434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Setup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6" name="文本框 205"/>
            <p:cNvSpPr txBox="1"/>
            <p:nvPr/>
          </p:nvSpPr>
          <p:spPr>
            <a:xfrm>
              <a:off x="1081476" y="2478611"/>
              <a:ext cx="93006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Display Name:</a:t>
              </a:r>
              <a:endParaRPr lang="zh-CN" altLang="en-US" sz="1000" dirty="0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9055712" y="3245417"/>
            <a:ext cx="1966780" cy="246221"/>
            <a:chOff x="7957373" y="1594855"/>
            <a:chExt cx="1966780" cy="246221"/>
          </a:xfrm>
        </p:grpSpPr>
        <p:grpSp>
          <p:nvGrpSpPr>
            <p:cNvPr id="208" name="组合 207"/>
            <p:cNvGrpSpPr/>
            <p:nvPr/>
          </p:nvGrpSpPr>
          <p:grpSpPr>
            <a:xfrm>
              <a:off x="7957373" y="1594855"/>
              <a:ext cx="1966780" cy="246221"/>
              <a:chOff x="1504015" y="2459561"/>
              <a:chExt cx="1966780" cy="246221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2102072" y="2480122"/>
                <a:ext cx="1368723" cy="187721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1504015" y="2459561"/>
                <a:ext cx="54213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dirty="0" smtClean="0"/>
                  <a:t>Status:</a:t>
                </a:r>
                <a:endParaRPr lang="zh-CN" altLang="en-US" sz="1000" dirty="0"/>
              </a:p>
            </p:txBody>
          </p:sp>
        </p:grpSp>
        <p:sp>
          <p:nvSpPr>
            <p:cNvPr id="209" name="流程图: 合并 208"/>
            <p:cNvSpPr/>
            <p:nvPr/>
          </p:nvSpPr>
          <p:spPr>
            <a:xfrm>
              <a:off x="9755560" y="1679057"/>
              <a:ext cx="108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213" name="圆角矩形 212"/>
          <p:cNvSpPr/>
          <p:nvPr/>
        </p:nvSpPr>
        <p:spPr>
          <a:xfrm>
            <a:off x="6794817" y="4453607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3889013"/>
            <a:chOff x="11805090" y="2274599"/>
            <a:chExt cx="142435" cy="3889013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3889013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9734" y="6084771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220" name="流程图: 合并 219"/>
          <p:cNvSpPr/>
          <p:nvPr/>
        </p:nvSpPr>
        <p:spPr>
          <a:xfrm>
            <a:off x="788062" y="2237606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845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509820"/>
            <a:chOff x="1216025" y="2037453"/>
            <a:chExt cx="10956128" cy="4286309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286309"/>
              <a:chOff x="1955231" y="1671638"/>
              <a:chExt cx="10017580" cy="414016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140167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597588" y="2940182"/>
            <a:ext cx="10437990" cy="2931377"/>
            <a:chOff x="2197497" y="2513350"/>
            <a:chExt cx="10437990" cy="2931377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2931377"/>
              <a:chOff x="520700" y="3380828"/>
              <a:chExt cx="10437990" cy="2931377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2755265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129853" y="598719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4113580"/>
            <a:chOff x="11805090" y="2274599"/>
            <a:chExt cx="142435" cy="4113580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411358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8409" y="6309338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595648" y="2176208"/>
            <a:ext cx="10437990" cy="589510"/>
            <a:chOff x="735348" y="2176208"/>
            <a:chExt cx="10437990" cy="58951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8" name="流程图: 合并 137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流程图: 合并 140"/>
          <p:cNvSpPr/>
          <p:nvPr/>
        </p:nvSpPr>
        <p:spPr>
          <a:xfrm>
            <a:off x="641943" y="2996211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42" name="表格 1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3924572"/>
              </p:ext>
            </p:extLst>
          </p:nvPr>
        </p:nvGraphicFramePr>
        <p:xfrm>
          <a:off x="694950" y="3500996"/>
          <a:ext cx="10285980" cy="1630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5372">
                  <a:extLst>
                    <a:ext uri="{9D8B030D-6E8A-4147-A177-3AD203B41FA5}">
                      <a16:colId xmlns:a16="http://schemas.microsoft.com/office/drawing/2014/main" val="1447977758"/>
                    </a:ext>
                  </a:extLst>
                </a:gridCol>
                <a:gridCol w="1051180">
                  <a:extLst>
                    <a:ext uri="{9D8B030D-6E8A-4147-A177-3AD203B41FA5}">
                      <a16:colId xmlns:a16="http://schemas.microsoft.com/office/drawing/2014/main" val="259233183"/>
                    </a:ext>
                  </a:extLst>
                </a:gridCol>
                <a:gridCol w="125684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71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84910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0198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08275118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2452012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ID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Parent Menu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Relative </a:t>
                      </a:r>
                      <a:r>
                        <a:rPr lang="en-US" altLang="zh-CN" sz="1100" dirty="0" err="1" smtClean="0"/>
                        <a:t>Url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</a:t>
                      </a:r>
                      <a:r>
                        <a:rPr lang="en-US" altLang="zh-CN" sz="1100" baseline="0" dirty="0" smtClean="0"/>
                        <a:t> Main Page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1471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P000001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Org</a:t>
                      </a:r>
                      <a:r>
                        <a:rPr lang="en-US" altLang="zh-CN" sz="900" u="sng" baseline="0" dirty="0" smtClean="0">
                          <a:solidFill>
                            <a:srgbClr val="0070C0"/>
                          </a:solidFill>
                        </a:rPr>
                        <a:t> home page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Organization </a:t>
                      </a:r>
                      <a:r>
                        <a:rPr lang="en-US" altLang="zh-CN" sz="900" u="none" dirty="0" err="1" smtClean="0">
                          <a:solidFill>
                            <a:schemeClr val="tx1"/>
                          </a:solidFill>
                        </a:rPr>
                        <a:t>Mgt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</a:t>
                      </a:r>
                      <a:r>
                        <a:rPr lang="en-US" altLang="zh-CN" sz="900" baseline="0" dirty="0" err="1" smtClean="0"/>
                        <a:t>_setup</a:t>
                      </a:r>
                      <a:r>
                        <a:rPr lang="en-US" altLang="zh-CN" sz="900" baseline="0" dirty="0" smtClean="0"/>
                        <a:t>/</a:t>
                      </a:r>
                      <a:r>
                        <a:rPr lang="en-US" altLang="zh-CN" sz="900" baseline="0" dirty="0" err="1" smtClean="0"/>
                        <a:t>org_mgt</a:t>
                      </a:r>
                      <a:r>
                        <a:rPr lang="en-US" altLang="zh-CN" sz="900" baseline="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P000002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Org list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/list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P000003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 Detail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690376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P000004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</a:t>
                      </a:r>
                      <a:r>
                        <a:rPr kumimoji="0" lang="en-US" altLang="zh-CN" sz="9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Mgt</a:t>
                      </a: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 Home page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User Management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8671924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P000005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Detail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User Management</a:t>
                      </a:r>
                      <a:endParaRPr lang="zh-CN" altLang="en-US" sz="9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/detail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Sample</a:t>
                      </a:r>
                      <a:r>
                        <a:rPr lang="en-US" altLang="zh-CN" sz="900" baseline="0" dirty="0" smtClean="0"/>
                        <a:t> of </a:t>
                      </a:r>
                      <a:r>
                        <a:rPr lang="en-US" altLang="zh-CN" sz="900" baseline="0" dirty="0" err="1" smtClean="0"/>
                        <a:t>url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6633792"/>
                  </a:ext>
                </a:extLst>
              </a:tr>
            </a:tbl>
          </a:graphicData>
        </a:graphic>
      </p:graphicFrame>
      <p:grpSp>
        <p:nvGrpSpPr>
          <p:cNvPr id="143" name="组合 142"/>
          <p:cNvGrpSpPr/>
          <p:nvPr/>
        </p:nvGrpSpPr>
        <p:grpSpPr>
          <a:xfrm>
            <a:off x="8134816" y="5608034"/>
            <a:ext cx="2778752" cy="144007"/>
            <a:chOff x="8151178" y="3979211"/>
            <a:chExt cx="2778752" cy="144007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51" name="流程图: 合并 15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5" name="流程图: 合并 14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6" name="流程图: 过程 14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7" name="组合 14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3" name="矩形 152"/>
          <p:cNvSpPr/>
          <p:nvPr/>
        </p:nvSpPr>
        <p:spPr>
          <a:xfrm>
            <a:off x="813186" y="357443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813186" y="405519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813186" y="4278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814549" y="451150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813186" y="473711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/>
          <p:cNvSpPr/>
          <p:nvPr/>
        </p:nvSpPr>
        <p:spPr>
          <a:xfrm>
            <a:off x="813186" y="49627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流程图: 过程 158"/>
          <p:cNvSpPr/>
          <p:nvPr/>
        </p:nvSpPr>
        <p:spPr>
          <a:xfrm>
            <a:off x="1080841" y="3809944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0" name="组合 159"/>
          <p:cNvGrpSpPr/>
          <p:nvPr/>
        </p:nvGrpSpPr>
        <p:grpSpPr>
          <a:xfrm>
            <a:off x="8759825" y="3817017"/>
            <a:ext cx="705926" cy="138634"/>
            <a:chOff x="5134608" y="3516230"/>
            <a:chExt cx="1304922" cy="185164"/>
          </a:xfrm>
        </p:grpSpPr>
        <p:sp>
          <p:nvSpPr>
            <p:cNvPr id="162" name="流程图: 过程 161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0" name="流程图: 合并 219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3" name="流程图: 过程 232"/>
          <p:cNvSpPr/>
          <p:nvPr/>
        </p:nvSpPr>
        <p:spPr>
          <a:xfrm>
            <a:off x="2205338" y="3800699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4" name="流程图: 过程 233"/>
          <p:cNvSpPr/>
          <p:nvPr/>
        </p:nvSpPr>
        <p:spPr>
          <a:xfrm>
            <a:off x="3507367" y="3807908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5" name="流程图: 过程 234"/>
          <p:cNvSpPr/>
          <p:nvPr/>
        </p:nvSpPr>
        <p:spPr>
          <a:xfrm>
            <a:off x="4814158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6" name="流程图: 过程 235"/>
          <p:cNvSpPr/>
          <p:nvPr/>
        </p:nvSpPr>
        <p:spPr>
          <a:xfrm>
            <a:off x="6724084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37" name="组合 236"/>
          <p:cNvGrpSpPr/>
          <p:nvPr/>
        </p:nvGrpSpPr>
        <p:grpSpPr>
          <a:xfrm>
            <a:off x="9956270" y="3810313"/>
            <a:ext cx="705926" cy="138634"/>
            <a:chOff x="5134608" y="3516230"/>
            <a:chExt cx="1304922" cy="185164"/>
          </a:xfrm>
        </p:grpSpPr>
        <p:sp>
          <p:nvSpPr>
            <p:cNvPr id="238" name="流程图: 过程 237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39" name="流程图: 合并 238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75527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509820"/>
            <a:chOff x="1216025" y="2037453"/>
            <a:chExt cx="10956128" cy="4286309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286309"/>
              <a:chOff x="1955231" y="1671638"/>
              <a:chExt cx="10017580" cy="414016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140167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597588" y="2940182"/>
            <a:ext cx="10437990" cy="2931377"/>
            <a:chOff x="2197497" y="2513350"/>
            <a:chExt cx="10437990" cy="2931377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2931377"/>
              <a:chOff x="520700" y="3380828"/>
              <a:chExt cx="10437990" cy="2931377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2755265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129853" y="598719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4113580"/>
            <a:chOff x="11805090" y="2274599"/>
            <a:chExt cx="142435" cy="4113580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411358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8409" y="6309338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595648" y="2176208"/>
            <a:ext cx="10437990" cy="589510"/>
            <a:chOff x="735348" y="2176208"/>
            <a:chExt cx="10437990" cy="58951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8" name="流程图: 合并 137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流程图: 合并 140"/>
          <p:cNvSpPr/>
          <p:nvPr/>
        </p:nvSpPr>
        <p:spPr>
          <a:xfrm>
            <a:off x="641943" y="2996211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42" name="表格 141"/>
          <p:cNvGraphicFramePr>
            <a:graphicFrameLocks noGrp="1"/>
          </p:cNvGraphicFramePr>
          <p:nvPr>
            <p:extLst/>
          </p:nvPr>
        </p:nvGraphicFramePr>
        <p:xfrm>
          <a:off x="694950" y="3500996"/>
          <a:ext cx="10285980" cy="1630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5372">
                  <a:extLst>
                    <a:ext uri="{9D8B030D-6E8A-4147-A177-3AD203B41FA5}">
                      <a16:colId xmlns:a16="http://schemas.microsoft.com/office/drawing/2014/main" val="1447977758"/>
                    </a:ext>
                  </a:extLst>
                </a:gridCol>
                <a:gridCol w="1051180">
                  <a:extLst>
                    <a:ext uri="{9D8B030D-6E8A-4147-A177-3AD203B41FA5}">
                      <a16:colId xmlns:a16="http://schemas.microsoft.com/office/drawing/2014/main" val="259233183"/>
                    </a:ext>
                  </a:extLst>
                </a:gridCol>
                <a:gridCol w="125684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71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84910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0198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08275118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2452012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ID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Parent Menu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Relative </a:t>
                      </a:r>
                      <a:r>
                        <a:rPr lang="en-US" altLang="zh-CN" sz="1100" dirty="0" err="1" smtClean="0"/>
                        <a:t>Url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</a:t>
                      </a:r>
                      <a:r>
                        <a:rPr lang="en-US" altLang="zh-CN" sz="1100" baseline="0" dirty="0" smtClean="0"/>
                        <a:t> Main Page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1471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P000001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</a:t>
                      </a:r>
                      <a:r>
                        <a:rPr lang="en-US" altLang="zh-CN" sz="900" u="none" baseline="0" dirty="0" smtClean="0">
                          <a:solidFill>
                            <a:srgbClr val="0070C0"/>
                          </a:solidFill>
                        </a:rPr>
                        <a:t> home page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/>
                        <a:t>Organization </a:t>
                      </a:r>
                      <a:r>
                        <a:rPr lang="en-US" altLang="zh-CN" sz="900" u="sng" dirty="0" err="1" smtClean="0"/>
                        <a:t>Mgt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</a:t>
                      </a:r>
                      <a:r>
                        <a:rPr lang="en-US" altLang="zh-CN" sz="900" baseline="0" dirty="0" err="1" smtClean="0"/>
                        <a:t>_setup</a:t>
                      </a:r>
                      <a:r>
                        <a:rPr lang="en-US" altLang="zh-CN" sz="900" baseline="0" dirty="0" smtClean="0"/>
                        <a:t>/</a:t>
                      </a:r>
                      <a:r>
                        <a:rPr lang="en-US" altLang="zh-CN" sz="900" baseline="0" dirty="0" err="1" smtClean="0"/>
                        <a:t>org_mgt</a:t>
                      </a:r>
                      <a:r>
                        <a:rPr lang="en-US" altLang="zh-CN" sz="900" baseline="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P000002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 list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/list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P000003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690376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P000004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 Home page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8671924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P000005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/detail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Sample</a:t>
                      </a:r>
                      <a:r>
                        <a:rPr lang="en-US" altLang="zh-CN" sz="900" baseline="0" dirty="0" smtClean="0"/>
                        <a:t> of </a:t>
                      </a:r>
                      <a:r>
                        <a:rPr lang="en-US" altLang="zh-CN" sz="900" baseline="0" dirty="0" err="1" smtClean="0"/>
                        <a:t>url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6633792"/>
                  </a:ext>
                </a:extLst>
              </a:tr>
            </a:tbl>
          </a:graphicData>
        </a:graphic>
      </p:graphicFrame>
      <p:grpSp>
        <p:nvGrpSpPr>
          <p:cNvPr id="143" name="组合 142"/>
          <p:cNvGrpSpPr/>
          <p:nvPr/>
        </p:nvGrpSpPr>
        <p:grpSpPr>
          <a:xfrm>
            <a:off x="8134816" y="5608034"/>
            <a:ext cx="2778752" cy="144007"/>
            <a:chOff x="8151178" y="3979211"/>
            <a:chExt cx="2778752" cy="144007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51" name="流程图: 合并 15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5" name="流程图: 合并 14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6" name="流程图: 过程 14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7" name="组合 14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3" name="矩形 152"/>
          <p:cNvSpPr/>
          <p:nvPr/>
        </p:nvSpPr>
        <p:spPr>
          <a:xfrm>
            <a:off x="813186" y="357443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813186" y="405519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813186" y="4278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814549" y="451150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813186" y="473711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/>
          <p:cNvSpPr/>
          <p:nvPr/>
        </p:nvSpPr>
        <p:spPr>
          <a:xfrm>
            <a:off x="813186" y="49627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流程图: 过程 158"/>
          <p:cNvSpPr/>
          <p:nvPr/>
        </p:nvSpPr>
        <p:spPr>
          <a:xfrm>
            <a:off x="1080841" y="3809944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0" name="组合 159"/>
          <p:cNvGrpSpPr/>
          <p:nvPr/>
        </p:nvGrpSpPr>
        <p:grpSpPr>
          <a:xfrm>
            <a:off x="8759825" y="3817017"/>
            <a:ext cx="705926" cy="138634"/>
            <a:chOff x="5134608" y="3516230"/>
            <a:chExt cx="1304922" cy="185164"/>
          </a:xfrm>
        </p:grpSpPr>
        <p:sp>
          <p:nvSpPr>
            <p:cNvPr id="162" name="流程图: 过程 161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0" name="流程图: 合并 219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3" name="流程图: 过程 232"/>
          <p:cNvSpPr/>
          <p:nvPr/>
        </p:nvSpPr>
        <p:spPr>
          <a:xfrm>
            <a:off x="2205338" y="3800699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4" name="流程图: 过程 233"/>
          <p:cNvSpPr/>
          <p:nvPr/>
        </p:nvSpPr>
        <p:spPr>
          <a:xfrm>
            <a:off x="3507367" y="3807908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5" name="流程图: 过程 234"/>
          <p:cNvSpPr/>
          <p:nvPr/>
        </p:nvSpPr>
        <p:spPr>
          <a:xfrm>
            <a:off x="4814158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6" name="流程图: 过程 235"/>
          <p:cNvSpPr/>
          <p:nvPr/>
        </p:nvSpPr>
        <p:spPr>
          <a:xfrm>
            <a:off x="6724084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37" name="组合 236"/>
          <p:cNvGrpSpPr/>
          <p:nvPr/>
        </p:nvGrpSpPr>
        <p:grpSpPr>
          <a:xfrm>
            <a:off x="9956270" y="3810313"/>
            <a:ext cx="705926" cy="138634"/>
            <a:chOff x="5134608" y="3516230"/>
            <a:chExt cx="1304922" cy="185164"/>
          </a:xfrm>
        </p:grpSpPr>
        <p:sp>
          <p:nvSpPr>
            <p:cNvPr id="238" name="流程图: 过程 237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39" name="流程图: 合并 238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1011926" y="1608485"/>
            <a:ext cx="9133784" cy="3684620"/>
            <a:chOff x="981931" y="2037453"/>
            <a:chExt cx="9133784" cy="3502007"/>
          </a:xfrm>
        </p:grpSpPr>
        <p:grpSp>
          <p:nvGrpSpPr>
            <p:cNvPr id="161" name="组合 160"/>
            <p:cNvGrpSpPr/>
            <p:nvPr/>
          </p:nvGrpSpPr>
          <p:grpSpPr>
            <a:xfrm>
              <a:off x="981931" y="2037453"/>
              <a:ext cx="9133784" cy="3502007"/>
              <a:chOff x="1741191" y="1671638"/>
              <a:chExt cx="8351345" cy="33826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64" name="流程图: 过程 163"/>
              <p:cNvSpPr/>
              <p:nvPr/>
            </p:nvSpPr>
            <p:spPr>
              <a:xfrm>
                <a:off x="1741191" y="1671638"/>
                <a:ext cx="8351345" cy="3382606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流程图: 过程 164"/>
              <p:cNvSpPr/>
              <p:nvPr/>
            </p:nvSpPr>
            <p:spPr>
              <a:xfrm>
                <a:off x="1741191" y="1675375"/>
                <a:ext cx="8351345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New Page</a:t>
                </a:r>
                <a:endParaRPr lang="zh-CN" altLang="en-US" sz="1400" dirty="0"/>
              </a:p>
            </p:txBody>
          </p:sp>
        </p:grpSp>
        <p:sp>
          <p:nvSpPr>
            <p:cNvPr id="163" name="十字形 162"/>
            <p:cNvSpPr/>
            <p:nvPr/>
          </p:nvSpPr>
          <p:spPr>
            <a:xfrm rot="18798906">
              <a:off x="9873095" y="2089001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1394643" y="2050190"/>
            <a:ext cx="2444037" cy="276999"/>
            <a:chOff x="1225548" y="2001903"/>
            <a:chExt cx="2444037" cy="276999"/>
          </a:xfrm>
        </p:grpSpPr>
        <p:sp>
          <p:nvSpPr>
            <p:cNvPr id="167" name="流程图: 过程 16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8" name="文本框 167"/>
            <p:cNvSpPr txBox="1"/>
            <p:nvPr/>
          </p:nvSpPr>
          <p:spPr>
            <a:xfrm>
              <a:off x="1225548" y="2001903"/>
              <a:ext cx="6930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ID:</a:t>
              </a:r>
              <a:endParaRPr lang="zh-CN" altLang="en-US" sz="1200" dirty="0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078352" y="2067133"/>
            <a:ext cx="2767573" cy="276999"/>
            <a:chOff x="975752" y="2001903"/>
            <a:chExt cx="2767573" cy="276999"/>
          </a:xfrm>
        </p:grpSpPr>
        <p:sp>
          <p:nvSpPr>
            <p:cNvPr id="170" name="流程图: 过程 169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75752" y="2001903"/>
              <a:ext cx="933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Name:</a:t>
              </a:r>
              <a:endParaRPr lang="zh-CN" altLang="en-US" sz="12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1052980" y="2889056"/>
            <a:ext cx="5764343" cy="292776"/>
            <a:chOff x="934093" y="2459561"/>
            <a:chExt cx="5764343" cy="292776"/>
          </a:xfrm>
        </p:grpSpPr>
        <p:sp>
          <p:nvSpPr>
            <p:cNvPr id="173" name="流程图: 过程 172"/>
            <p:cNvSpPr/>
            <p:nvPr/>
          </p:nvSpPr>
          <p:spPr>
            <a:xfrm>
              <a:off x="1997295" y="2494410"/>
              <a:ext cx="4701141" cy="25792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/Relative/Page/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Url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934093" y="2459561"/>
              <a:ext cx="9453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Relative Url:</a:t>
              </a:r>
              <a:endParaRPr lang="zh-CN" altLang="en-US" sz="1200" dirty="0"/>
            </a:p>
          </p:txBody>
        </p:sp>
      </p:grpSp>
      <p:grpSp>
        <p:nvGrpSpPr>
          <p:cNvPr id="175" name="组合 174"/>
          <p:cNvGrpSpPr/>
          <p:nvPr/>
        </p:nvGrpSpPr>
        <p:grpSpPr>
          <a:xfrm>
            <a:off x="1149844" y="3343351"/>
            <a:ext cx="8674991" cy="635371"/>
            <a:chOff x="4156724" y="2459561"/>
            <a:chExt cx="8674991" cy="635371"/>
          </a:xfrm>
        </p:grpSpPr>
        <p:sp>
          <p:nvSpPr>
            <p:cNvPr id="176" name="流程图: 过程 175"/>
            <p:cNvSpPr/>
            <p:nvPr/>
          </p:nvSpPr>
          <p:spPr>
            <a:xfrm>
              <a:off x="5134890" y="2494409"/>
              <a:ext cx="7696825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the first page of System setup functions. It contains the sub menu of system setup in the left panel, and view area in the right panel.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78" name="组合 177"/>
          <p:cNvGrpSpPr/>
          <p:nvPr/>
        </p:nvGrpSpPr>
        <p:grpSpPr>
          <a:xfrm>
            <a:off x="7072342" y="2072228"/>
            <a:ext cx="2752493" cy="284191"/>
            <a:chOff x="7423964" y="1594855"/>
            <a:chExt cx="2752493" cy="284191"/>
          </a:xfrm>
        </p:grpSpPr>
        <p:grpSp>
          <p:nvGrpSpPr>
            <p:cNvPr id="179" name="组合 178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81" name="流程图: 过程 180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2" name="文本框 181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80" name="流程图: 合并 17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1469375" y="2450477"/>
            <a:ext cx="2352434" cy="284191"/>
            <a:chOff x="7824023" y="1594855"/>
            <a:chExt cx="2352434" cy="284191"/>
          </a:xfrm>
        </p:grpSpPr>
        <p:grpSp>
          <p:nvGrpSpPr>
            <p:cNvPr id="184" name="组合 183"/>
            <p:cNvGrpSpPr/>
            <p:nvPr/>
          </p:nvGrpSpPr>
          <p:grpSpPr>
            <a:xfrm>
              <a:off x="7824023" y="1594855"/>
              <a:ext cx="2352434" cy="284191"/>
              <a:chOff x="1370665" y="2459561"/>
              <a:chExt cx="2352434" cy="284191"/>
            </a:xfrm>
          </p:grpSpPr>
          <p:sp>
            <p:nvSpPr>
              <p:cNvPr id="186" name="流程图: 过程 185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85" name="流程图: 合并 184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8" name="圆角矩形 187"/>
          <p:cNvSpPr/>
          <p:nvPr/>
        </p:nvSpPr>
        <p:spPr>
          <a:xfrm>
            <a:off x="3927753" y="484571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89" name="圆角矩形 188"/>
          <p:cNvSpPr/>
          <p:nvPr/>
        </p:nvSpPr>
        <p:spPr>
          <a:xfrm>
            <a:off x="6031220" y="484925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3999400" y="2452375"/>
            <a:ext cx="2846525" cy="284191"/>
            <a:chOff x="7354114" y="1594855"/>
            <a:chExt cx="2846525" cy="284191"/>
          </a:xfrm>
        </p:grpSpPr>
        <p:grpSp>
          <p:nvGrpSpPr>
            <p:cNvPr id="191" name="组合 190"/>
            <p:cNvGrpSpPr/>
            <p:nvPr/>
          </p:nvGrpSpPr>
          <p:grpSpPr>
            <a:xfrm>
              <a:off x="7354114" y="1594855"/>
              <a:ext cx="2846525" cy="284191"/>
              <a:chOff x="900756" y="2459561"/>
              <a:chExt cx="2846525" cy="284191"/>
            </a:xfrm>
          </p:grpSpPr>
          <p:sp>
            <p:nvSpPr>
              <p:cNvPr id="193" name="流程图: 过程 192"/>
              <p:cNvSpPr/>
              <p:nvPr/>
            </p:nvSpPr>
            <p:spPr>
              <a:xfrm>
                <a:off x="2016346" y="2494410"/>
                <a:ext cx="1730935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文本框 193"/>
              <p:cNvSpPr txBox="1"/>
              <p:nvPr/>
            </p:nvSpPr>
            <p:spPr>
              <a:xfrm>
                <a:off x="900756" y="2459561"/>
                <a:ext cx="101521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Is Main Page:</a:t>
                </a:r>
                <a:endParaRPr lang="zh-CN" altLang="en-US" sz="1200" dirty="0"/>
              </a:p>
            </p:txBody>
          </p:sp>
        </p:grpSp>
        <p:sp>
          <p:nvSpPr>
            <p:cNvPr id="192" name="流程图: 合并 191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374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509820"/>
            <a:chOff x="1216025" y="2037453"/>
            <a:chExt cx="10956128" cy="4286309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286309"/>
              <a:chOff x="1955231" y="1671638"/>
              <a:chExt cx="10017580" cy="414016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140167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597588" y="2940182"/>
            <a:ext cx="10437990" cy="2931377"/>
            <a:chOff x="2197497" y="2513350"/>
            <a:chExt cx="10437990" cy="2931377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2931377"/>
              <a:chOff x="520700" y="3380828"/>
              <a:chExt cx="10437990" cy="2931377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2755265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129853" y="598719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4113580"/>
            <a:chOff x="11805090" y="2274599"/>
            <a:chExt cx="142435" cy="4113580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411358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8409" y="6309338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595648" y="2176208"/>
            <a:ext cx="10437990" cy="589510"/>
            <a:chOff x="735348" y="2176208"/>
            <a:chExt cx="10437990" cy="58951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8" name="流程图: 合并 137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流程图: 合并 140"/>
          <p:cNvSpPr/>
          <p:nvPr/>
        </p:nvSpPr>
        <p:spPr>
          <a:xfrm>
            <a:off x="641943" y="2996211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42" name="表格 141"/>
          <p:cNvGraphicFramePr>
            <a:graphicFrameLocks noGrp="1"/>
          </p:cNvGraphicFramePr>
          <p:nvPr>
            <p:extLst/>
          </p:nvPr>
        </p:nvGraphicFramePr>
        <p:xfrm>
          <a:off x="694950" y="3500996"/>
          <a:ext cx="10285980" cy="1630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5372">
                  <a:extLst>
                    <a:ext uri="{9D8B030D-6E8A-4147-A177-3AD203B41FA5}">
                      <a16:colId xmlns:a16="http://schemas.microsoft.com/office/drawing/2014/main" val="1447977758"/>
                    </a:ext>
                  </a:extLst>
                </a:gridCol>
                <a:gridCol w="1051180">
                  <a:extLst>
                    <a:ext uri="{9D8B030D-6E8A-4147-A177-3AD203B41FA5}">
                      <a16:colId xmlns:a16="http://schemas.microsoft.com/office/drawing/2014/main" val="259233183"/>
                    </a:ext>
                  </a:extLst>
                </a:gridCol>
                <a:gridCol w="125684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71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84910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0198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08275118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2452012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ID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Parent Menu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Relative </a:t>
                      </a:r>
                      <a:r>
                        <a:rPr lang="en-US" altLang="zh-CN" sz="1100" dirty="0" err="1" smtClean="0"/>
                        <a:t>Url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</a:t>
                      </a:r>
                      <a:r>
                        <a:rPr lang="en-US" altLang="zh-CN" sz="1100" baseline="0" dirty="0" smtClean="0"/>
                        <a:t> Main Page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1471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P000001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</a:t>
                      </a:r>
                      <a:r>
                        <a:rPr lang="en-US" altLang="zh-CN" sz="900" u="none" baseline="0" dirty="0" smtClean="0">
                          <a:solidFill>
                            <a:srgbClr val="0070C0"/>
                          </a:solidFill>
                        </a:rPr>
                        <a:t> home page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/>
                        <a:t>Organization </a:t>
                      </a:r>
                      <a:r>
                        <a:rPr lang="en-US" altLang="zh-CN" sz="900" u="sng" dirty="0" err="1" smtClean="0"/>
                        <a:t>Mgt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</a:t>
                      </a:r>
                      <a:r>
                        <a:rPr lang="en-US" altLang="zh-CN" sz="900" baseline="0" dirty="0" err="1" smtClean="0"/>
                        <a:t>_setup</a:t>
                      </a:r>
                      <a:r>
                        <a:rPr lang="en-US" altLang="zh-CN" sz="900" baseline="0" dirty="0" smtClean="0"/>
                        <a:t>/</a:t>
                      </a:r>
                      <a:r>
                        <a:rPr lang="en-US" altLang="zh-CN" sz="900" baseline="0" dirty="0" err="1" smtClean="0"/>
                        <a:t>org_mgt</a:t>
                      </a:r>
                      <a:r>
                        <a:rPr lang="en-US" altLang="zh-CN" sz="900" baseline="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P000002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 list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/list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P000003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690376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P000004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 Home page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8671924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P000005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/detail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Sample</a:t>
                      </a:r>
                      <a:r>
                        <a:rPr lang="en-US" altLang="zh-CN" sz="900" baseline="0" dirty="0" smtClean="0"/>
                        <a:t> of </a:t>
                      </a:r>
                      <a:r>
                        <a:rPr lang="en-US" altLang="zh-CN" sz="900" baseline="0" dirty="0" err="1" smtClean="0"/>
                        <a:t>url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6633792"/>
                  </a:ext>
                </a:extLst>
              </a:tr>
            </a:tbl>
          </a:graphicData>
        </a:graphic>
      </p:graphicFrame>
      <p:grpSp>
        <p:nvGrpSpPr>
          <p:cNvPr id="143" name="组合 142"/>
          <p:cNvGrpSpPr/>
          <p:nvPr/>
        </p:nvGrpSpPr>
        <p:grpSpPr>
          <a:xfrm>
            <a:off x="8134816" y="5608034"/>
            <a:ext cx="2778752" cy="144007"/>
            <a:chOff x="8151178" y="3979211"/>
            <a:chExt cx="2778752" cy="144007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51" name="流程图: 合并 15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5" name="流程图: 合并 14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6" name="流程图: 过程 14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7" name="组合 14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3" name="矩形 152"/>
          <p:cNvSpPr/>
          <p:nvPr/>
        </p:nvSpPr>
        <p:spPr>
          <a:xfrm>
            <a:off x="813186" y="357443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813186" y="405519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813186" y="4278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814549" y="451150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813186" y="473711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/>
          <p:cNvSpPr/>
          <p:nvPr/>
        </p:nvSpPr>
        <p:spPr>
          <a:xfrm>
            <a:off x="813186" y="49627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流程图: 过程 158"/>
          <p:cNvSpPr/>
          <p:nvPr/>
        </p:nvSpPr>
        <p:spPr>
          <a:xfrm>
            <a:off x="1080841" y="3809944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0" name="组合 159"/>
          <p:cNvGrpSpPr/>
          <p:nvPr/>
        </p:nvGrpSpPr>
        <p:grpSpPr>
          <a:xfrm>
            <a:off x="8759825" y="3817017"/>
            <a:ext cx="705926" cy="138634"/>
            <a:chOff x="5134608" y="3516230"/>
            <a:chExt cx="1304922" cy="185164"/>
          </a:xfrm>
        </p:grpSpPr>
        <p:sp>
          <p:nvSpPr>
            <p:cNvPr id="162" name="流程图: 过程 161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0" name="流程图: 合并 219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3" name="流程图: 过程 232"/>
          <p:cNvSpPr/>
          <p:nvPr/>
        </p:nvSpPr>
        <p:spPr>
          <a:xfrm>
            <a:off x="2205338" y="3800699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4" name="流程图: 过程 233"/>
          <p:cNvSpPr/>
          <p:nvPr/>
        </p:nvSpPr>
        <p:spPr>
          <a:xfrm>
            <a:off x="3507367" y="3807908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5" name="流程图: 过程 234"/>
          <p:cNvSpPr/>
          <p:nvPr/>
        </p:nvSpPr>
        <p:spPr>
          <a:xfrm>
            <a:off x="4814158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6" name="流程图: 过程 235"/>
          <p:cNvSpPr/>
          <p:nvPr/>
        </p:nvSpPr>
        <p:spPr>
          <a:xfrm>
            <a:off x="6724084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37" name="组合 236"/>
          <p:cNvGrpSpPr/>
          <p:nvPr/>
        </p:nvGrpSpPr>
        <p:grpSpPr>
          <a:xfrm>
            <a:off x="9956270" y="3810313"/>
            <a:ext cx="705926" cy="138634"/>
            <a:chOff x="5134608" y="3516230"/>
            <a:chExt cx="1304922" cy="185164"/>
          </a:xfrm>
        </p:grpSpPr>
        <p:sp>
          <p:nvSpPr>
            <p:cNvPr id="238" name="流程图: 过程 237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39" name="流程图: 合并 238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1011926" y="1608485"/>
            <a:ext cx="9133784" cy="3684620"/>
            <a:chOff x="981931" y="2037453"/>
            <a:chExt cx="9133784" cy="3502007"/>
          </a:xfrm>
        </p:grpSpPr>
        <p:grpSp>
          <p:nvGrpSpPr>
            <p:cNvPr id="161" name="组合 160"/>
            <p:cNvGrpSpPr/>
            <p:nvPr/>
          </p:nvGrpSpPr>
          <p:grpSpPr>
            <a:xfrm>
              <a:off x="981931" y="2037453"/>
              <a:ext cx="9133784" cy="3502007"/>
              <a:chOff x="1741191" y="1671638"/>
              <a:chExt cx="8351345" cy="33826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64" name="流程图: 过程 163"/>
              <p:cNvSpPr/>
              <p:nvPr/>
            </p:nvSpPr>
            <p:spPr>
              <a:xfrm>
                <a:off x="1741191" y="1671638"/>
                <a:ext cx="8351345" cy="3382606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流程图: 过程 164"/>
              <p:cNvSpPr/>
              <p:nvPr/>
            </p:nvSpPr>
            <p:spPr>
              <a:xfrm>
                <a:off x="1741191" y="1675375"/>
                <a:ext cx="8351345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Page Information</a:t>
                </a:r>
                <a:endParaRPr lang="zh-CN" altLang="en-US" sz="1400" dirty="0"/>
              </a:p>
            </p:txBody>
          </p:sp>
        </p:grpSp>
        <p:sp>
          <p:nvSpPr>
            <p:cNvPr id="163" name="十字形 162"/>
            <p:cNvSpPr/>
            <p:nvPr/>
          </p:nvSpPr>
          <p:spPr>
            <a:xfrm rot="18798906">
              <a:off x="9873095" y="2089001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1394643" y="2050190"/>
            <a:ext cx="2444037" cy="276999"/>
            <a:chOff x="1225548" y="2001903"/>
            <a:chExt cx="2444037" cy="276999"/>
          </a:xfrm>
        </p:grpSpPr>
        <p:sp>
          <p:nvSpPr>
            <p:cNvPr id="167" name="流程图: 过程 16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8" name="文本框 167"/>
            <p:cNvSpPr txBox="1"/>
            <p:nvPr/>
          </p:nvSpPr>
          <p:spPr>
            <a:xfrm>
              <a:off x="1225548" y="2001903"/>
              <a:ext cx="6930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ID:</a:t>
              </a:r>
              <a:endParaRPr lang="zh-CN" altLang="en-US" sz="1200" dirty="0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078352" y="2067133"/>
            <a:ext cx="2767573" cy="276999"/>
            <a:chOff x="975752" y="2001903"/>
            <a:chExt cx="2767573" cy="276999"/>
          </a:xfrm>
        </p:grpSpPr>
        <p:sp>
          <p:nvSpPr>
            <p:cNvPr id="170" name="流程图: 过程 169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75752" y="2001903"/>
              <a:ext cx="933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Name:</a:t>
              </a:r>
              <a:endParaRPr lang="zh-CN" altLang="en-US" sz="12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1052980" y="2889056"/>
            <a:ext cx="5764343" cy="292776"/>
            <a:chOff x="934093" y="2459561"/>
            <a:chExt cx="5764343" cy="292776"/>
          </a:xfrm>
        </p:grpSpPr>
        <p:sp>
          <p:nvSpPr>
            <p:cNvPr id="173" name="流程图: 过程 172"/>
            <p:cNvSpPr/>
            <p:nvPr/>
          </p:nvSpPr>
          <p:spPr>
            <a:xfrm>
              <a:off x="1997295" y="2494410"/>
              <a:ext cx="4701141" cy="25792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/Relative/Page/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Url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934093" y="2459561"/>
              <a:ext cx="9453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Relative Url:</a:t>
              </a:r>
              <a:endParaRPr lang="zh-CN" altLang="en-US" sz="1200" dirty="0"/>
            </a:p>
          </p:txBody>
        </p:sp>
      </p:grpSp>
      <p:grpSp>
        <p:nvGrpSpPr>
          <p:cNvPr id="175" name="组合 174"/>
          <p:cNvGrpSpPr/>
          <p:nvPr/>
        </p:nvGrpSpPr>
        <p:grpSpPr>
          <a:xfrm>
            <a:off x="1149844" y="3343351"/>
            <a:ext cx="8674991" cy="635371"/>
            <a:chOff x="4156724" y="2459561"/>
            <a:chExt cx="8674991" cy="635371"/>
          </a:xfrm>
        </p:grpSpPr>
        <p:sp>
          <p:nvSpPr>
            <p:cNvPr id="176" name="流程图: 过程 175"/>
            <p:cNvSpPr/>
            <p:nvPr/>
          </p:nvSpPr>
          <p:spPr>
            <a:xfrm>
              <a:off x="5134890" y="2494409"/>
              <a:ext cx="7696825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the first page of System setup functions. It contains the sub menu of system setup in the left panel, and view area in the right panel.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78" name="组合 177"/>
          <p:cNvGrpSpPr/>
          <p:nvPr/>
        </p:nvGrpSpPr>
        <p:grpSpPr>
          <a:xfrm>
            <a:off x="7072342" y="2072228"/>
            <a:ext cx="2752493" cy="284191"/>
            <a:chOff x="7423964" y="1594855"/>
            <a:chExt cx="2752493" cy="284191"/>
          </a:xfrm>
        </p:grpSpPr>
        <p:grpSp>
          <p:nvGrpSpPr>
            <p:cNvPr id="179" name="组合 178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81" name="流程图: 过程 180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2" name="文本框 181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80" name="流程图: 合并 17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1469375" y="2450477"/>
            <a:ext cx="2352434" cy="284191"/>
            <a:chOff x="7824023" y="1594855"/>
            <a:chExt cx="2352434" cy="284191"/>
          </a:xfrm>
        </p:grpSpPr>
        <p:grpSp>
          <p:nvGrpSpPr>
            <p:cNvPr id="184" name="组合 183"/>
            <p:cNvGrpSpPr/>
            <p:nvPr/>
          </p:nvGrpSpPr>
          <p:grpSpPr>
            <a:xfrm>
              <a:off x="7824023" y="1594855"/>
              <a:ext cx="2352434" cy="284191"/>
              <a:chOff x="1370665" y="2459561"/>
              <a:chExt cx="2352434" cy="284191"/>
            </a:xfrm>
          </p:grpSpPr>
          <p:sp>
            <p:nvSpPr>
              <p:cNvPr id="186" name="流程图: 过程 185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85" name="流程图: 合并 184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8" name="圆角矩形 187"/>
          <p:cNvSpPr/>
          <p:nvPr/>
        </p:nvSpPr>
        <p:spPr>
          <a:xfrm>
            <a:off x="3927753" y="484571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89" name="圆角矩形 188"/>
          <p:cNvSpPr/>
          <p:nvPr/>
        </p:nvSpPr>
        <p:spPr>
          <a:xfrm>
            <a:off x="6031220" y="484925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3999400" y="2452375"/>
            <a:ext cx="2846525" cy="284191"/>
            <a:chOff x="7354114" y="1594855"/>
            <a:chExt cx="2846525" cy="284191"/>
          </a:xfrm>
        </p:grpSpPr>
        <p:grpSp>
          <p:nvGrpSpPr>
            <p:cNvPr id="191" name="组合 190"/>
            <p:cNvGrpSpPr/>
            <p:nvPr/>
          </p:nvGrpSpPr>
          <p:grpSpPr>
            <a:xfrm>
              <a:off x="7354114" y="1594855"/>
              <a:ext cx="2846525" cy="284191"/>
              <a:chOff x="900756" y="2459561"/>
              <a:chExt cx="2846525" cy="284191"/>
            </a:xfrm>
          </p:grpSpPr>
          <p:sp>
            <p:nvSpPr>
              <p:cNvPr id="193" name="流程图: 过程 192"/>
              <p:cNvSpPr/>
              <p:nvPr/>
            </p:nvSpPr>
            <p:spPr>
              <a:xfrm>
                <a:off x="2016346" y="2494410"/>
                <a:ext cx="1730935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文本框 193"/>
              <p:cNvSpPr txBox="1"/>
              <p:nvPr/>
            </p:nvSpPr>
            <p:spPr>
              <a:xfrm>
                <a:off x="900756" y="2459561"/>
                <a:ext cx="101521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Is Main Page:</a:t>
                </a:r>
                <a:endParaRPr lang="zh-CN" altLang="en-US" sz="1200" dirty="0"/>
              </a:p>
            </p:txBody>
          </p:sp>
        </p:grpSp>
        <p:sp>
          <p:nvSpPr>
            <p:cNvPr id="192" name="流程图: 合并 191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09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Approval Request – Request Detail – Read only mode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Events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246692"/>
            <a:chOff x="520700" y="3380828"/>
            <a:chExt cx="10437990" cy="3246692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Approval Events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07058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94834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3222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788588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822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Event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Request From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E0000001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2018/05/29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2018/05/28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E0000005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Tom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2018/05/27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Rejected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43832" y="3362832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493917" y="3358766"/>
            <a:ext cx="414484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512778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200025" y="2278692"/>
            <a:ext cx="11744325" cy="3929064"/>
          </a:xfrm>
          <a:prstGeom prst="rect">
            <a:avLst/>
          </a:prstGeom>
          <a:solidFill>
            <a:srgbClr val="E1E0E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8" name="组合 47"/>
          <p:cNvGrpSpPr/>
          <p:nvPr/>
        </p:nvGrpSpPr>
        <p:grpSpPr>
          <a:xfrm>
            <a:off x="546794" y="1961986"/>
            <a:ext cx="10873662" cy="4082754"/>
            <a:chOff x="-43736" y="836951"/>
            <a:chExt cx="10873662" cy="4082754"/>
          </a:xfrm>
        </p:grpSpPr>
        <p:grpSp>
          <p:nvGrpSpPr>
            <p:cNvPr id="49" name="组合 48"/>
            <p:cNvGrpSpPr/>
            <p:nvPr/>
          </p:nvGrpSpPr>
          <p:grpSpPr>
            <a:xfrm>
              <a:off x="-43736" y="836951"/>
              <a:ext cx="10873662" cy="4082754"/>
              <a:chOff x="-43736" y="836951"/>
              <a:chExt cx="10873662" cy="4082754"/>
            </a:xfrm>
          </p:grpSpPr>
          <p:grpSp>
            <p:nvGrpSpPr>
              <p:cNvPr id="54" name="组合 53"/>
              <p:cNvGrpSpPr/>
              <p:nvPr/>
            </p:nvGrpSpPr>
            <p:grpSpPr>
              <a:xfrm>
                <a:off x="-43736" y="836951"/>
                <a:ext cx="10873662" cy="4082754"/>
                <a:chOff x="1803643" y="780260"/>
                <a:chExt cx="8397632" cy="3696487"/>
              </a:xfrm>
            </p:grpSpPr>
            <p:sp>
              <p:nvSpPr>
                <p:cNvPr id="56" name="流程图: 过程 55"/>
                <p:cNvSpPr/>
                <p:nvPr/>
              </p:nvSpPr>
              <p:spPr>
                <a:xfrm>
                  <a:off x="1803644" y="780260"/>
                  <a:ext cx="8397631" cy="3696487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7" name="流程图: 过程 56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Request Details</a:t>
                  </a:r>
                  <a:endParaRPr lang="zh-CN" altLang="en-US" sz="1400" dirty="0"/>
                </a:p>
              </p:txBody>
            </p:sp>
          </p:grpSp>
          <p:sp>
            <p:nvSpPr>
              <p:cNvPr id="55" name="十字形 54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3" name="圆角矩形 52"/>
            <p:cNvSpPr/>
            <p:nvPr/>
          </p:nvSpPr>
          <p:spPr>
            <a:xfrm>
              <a:off x="4520146" y="453719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1055355" y="2435983"/>
            <a:ext cx="2674466" cy="261610"/>
            <a:chOff x="2928016" y="2724666"/>
            <a:chExt cx="2674466" cy="371894"/>
          </a:xfrm>
        </p:grpSpPr>
        <p:sp>
          <p:nvSpPr>
            <p:cNvPr id="59" name="流程图: 过程 58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R</a:t>
              </a:r>
              <a:r>
                <a:rPr lang="en-US" altLang="zh-CN" sz="1050" dirty="0" smtClean="0">
                  <a:solidFill>
                    <a:schemeClr val="tx1"/>
                  </a:solidFill>
                </a:rPr>
                <a:t>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928016" y="2724666"/>
              <a:ext cx="96024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ID :</a:t>
              </a:r>
              <a:endParaRPr lang="zh-CN" altLang="en-US" sz="11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3964779" y="2414292"/>
            <a:ext cx="7160557" cy="659762"/>
            <a:chOff x="3312097" y="2731847"/>
            <a:chExt cx="7160557" cy="206344"/>
          </a:xfrm>
        </p:grpSpPr>
        <p:sp>
          <p:nvSpPr>
            <p:cNvPr id="78" name="流程图: 过程 77"/>
            <p:cNvSpPr/>
            <p:nvPr/>
          </p:nvSpPr>
          <p:spPr>
            <a:xfrm>
              <a:off x="4211832" y="2761111"/>
              <a:ext cx="6260822" cy="177080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900" dirty="0">
                  <a:solidFill>
                    <a:schemeClr val="tx1"/>
                  </a:solidFill>
                </a:rPr>
                <a:t>Project Name + Part + APQP/PPAP + APQP/PPAP Task Name</a:t>
              </a:r>
              <a:endParaRPr lang="zh-CN" altLang="en-US" sz="900" dirty="0">
                <a:solidFill>
                  <a:schemeClr val="tx1"/>
                </a:solidFill>
              </a:endParaRPr>
            </a:p>
            <a:p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3312097" y="2731847"/>
              <a:ext cx="843441" cy="81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 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876375" y="2813390"/>
            <a:ext cx="2853446" cy="261610"/>
            <a:chOff x="2749036" y="2702094"/>
            <a:chExt cx="2853446" cy="371893"/>
          </a:xfrm>
        </p:grpSpPr>
        <p:sp>
          <p:nvSpPr>
            <p:cNvPr id="81" name="流程图: 过程 80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R</a:t>
              </a:r>
              <a:r>
                <a:rPr lang="en-US" altLang="zh-CN" sz="1050" dirty="0" smtClean="0">
                  <a:solidFill>
                    <a:schemeClr val="tx1"/>
                  </a:solidFill>
                </a:rPr>
                <a:t>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749036" y="2702094"/>
              <a:ext cx="1158277" cy="371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From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1152613" y="3245218"/>
            <a:ext cx="2581972" cy="261610"/>
            <a:chOff x="3020510" y="2702094"/>
            <a:chExt cx="2581972" cy="371893"/>
          </a:xfrm>
        </p:grpSpPr>
        <p:sp>
          <p:nvSpPr>
            <p:cNvPr id="87" name="流程图: 过程 86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Rejected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020510" y="2702094"/>
              <a:ext cx="758296" cy="371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Approval :</a:t>
              </a:r>
              <a:endParaRPr lang="zh-CN" altLang="en-US" sz="1100" dirty="0"/>
            </a:p>
          </p:txBody>
        </p:sp>
      </p:grpSp>
      <p:sp>
        <p:nvSpPr>
          <p:cNvPr id="89" name="流程图: 合并 88"/>
          <p:cNvSpPr/>
          <p:nvPr/>
        </p:nvSpPr>
        <p:spPr>
          <a:xfrm>
            <a:off x="3541241" y="3348252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/>
          <p:cNvGrpSpPr/>
          <p:nvPr/>
        </p:nvGrpSpPr>
        <p:grpSpPr>
          <a:xfrm>
            <a:off x="3987334" y="3251499"/>
            <a:ext cx="7151031" cy="659762"/>
            <a:chOff x="3321623" y="2731847"/>
            <a:chExt cx="7151031" cy="206344"/>
          </a:xfrm>
        </p:grpSpPr>
        <p:sp>
          <p:nvSpPr>
            <p:cNvPr id="91" name="流程图: 过程 90"/>
            <p:cNvSpPr/>
            <p:nvPr/>
          </p:nvSpPr>
          <p:spPr>
            <a:xfrm>
              <a:off x="4211832" y="2761111"/>
              <a:ext cx="6260822" cy="177080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3321623" y="2731847"/>
              <a:ext cx="843441" cy="1347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Rejection :</a:t>
              </a:r>
              <a:endParaRPr lang="zh-CN" altLang="en-US" sz="11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09107" y="3994069"/>
            <a:ext cx="10437990" cy="1423432"/>
            <a:chOff x="520700" y="3380828"/>
            <a:chExt cx="10437990" cy="1423432"/>
          </a:xfrm>
        </p:grpSpPr>
        <p:sp>
          <p:nvSpPr>
            <p:cNvPr id="94" name="矩形 93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Approval Content</a:t>
              </a:r>
              <a:endParaRPr lang="zh-CN" altLang="en-US" sz="1200" dirty="0"/>
            </a:p>
          </p:txBody>
        </p:sp>
        <p:sp>
          <p:nvSpPr>
            <p:cNvPr id="95" name="矩形 94"/>
            <p:cNvSpPr/>
            <p:nvPr/>
          </p:nvSpPr>
          <p:spPr>
            <a:xfrm>
              <a:off x="520700" y="3556940"/>
              <a:ext cx="10437990" cy="124732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96" name="表格 95"/>
          <p:cNvGraphicFramePr>
            <a:graphicFrameLocks noGrp="1"/>
          </p:cNvGraphicFramePr>
          <p:nvPr>
            <p:extLst/>
          </p:nvPr>
        </p:nvGraphicFramePr>
        <p:xfrm>
          <a:off x="816281" y="4241306"/>
          <a:ext cx="10294836" cy="529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17219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938862401"/>
                    </a:ext>
                  </a:extLst>
                </a:gridCol>
                <a:gridCol w="1544725">
                  <a:extLst>
                    <a:ext uri="{9D8B030D-6E8A-4147-A177-3AD203B41FA5}">
                      <a16:colId xmlns:a16="http://schemas.microsoft.com/office/drawing/2014/main" val="3852863601"/>
                    </a:ext>
                  </a:extLst>
                </a:gridCol>
                <a:gridCol w="1812379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44349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51000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90031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16559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Documents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Engine Program Eagle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Engine Fuel Oil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baseline="0" dirty="0" smtClean="0"/>
                        <a:t>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 Processing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</a:tbl>
          </a:graphicData>
        </a:graphic>
      </p:graphicFrame>
      <p:sp>
        <p:nvSpPr>
          <p:cNvPr id="97" name="六角星 96"/>
          <p:cNvSpPr/>
          <p:nvPr/>
        </p:nvSpPr>
        <p:spPr>
          <a:xfrm>
            <a:off x="3948645" y="343805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6676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 Role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6405630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10201275" y="3942635"/>
            <a:ext cx="1366552" cy="363007"/>
            <a:chOff x="6559748" y="5597079"/>
            <a:chExt cx="1366552" cy="363007"/>
          </a:xfrm>
        </p:grpSpPr>
        <p:sp>
          <p:nvSpPr>
            <p:cNvPr id="79" name="动作按钮: 后退或前一项 78">
              <a:hlinkClick r:id="" action="ppaction://hlinkshowjump?jump=previousslide" highlightClick="1"/>
            </p:cNvPr>
            <p:cNvSpPr/>
            <p:nvPr/>
          </p:nvSpPr>
          <p:spPr>
            <a:xfrm>
              <a:off x="6949500" y="5652534"/>
              <a:ext cx="243182" cy="252096"/>
            </a:xfrm>
            <a:prstGeom prst="actionButtonBackPreviou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动作按钮: 前进或下一项 79">
              <a:hlinkClick r:id="" action="ppaction://hlinkshowjump?jump=nextslide" highlightClick="1"/>
            </p:cNvPr>
            <p:cNvSpPr/>
            <p:nvPr/>
          </p:nvSpPr>
          <p:spPr>
            <a:xfrm>
              <a:off x="7307244" y="5597079"/>
              <a:ext cx="256287" cy="363007"/>
            </a:xfrm>
            <a:prstGeom prst="actionButtonForwardNex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动作按钮: 结束 80">
              <a:hlinkClick r:id="" action="ppaction://hlinkshowjump?jump=lastslide" highlightClick="1"/>
            </p:cNvPr>
            <p:cNvSpPr/>
            <p:nvPr/>
          </p:nvSpPr>
          <p:spPr>
            <a:xfrm>
              <a:off x="7678094" y="5648673"/>
              <a:ext cx="248206" cy="259819"/>
            </a:xfrm>
            <a:prstGeom prst="actionButtonE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动作按钮: 开始 81">
              <a:hlinkClick r:id="" action="ppaction://hlinkshowjump?jump=firstslide" highlightClick="1"/>
            </p:cNvPr>
            <p:cNvSpPr/>
            <p:nvPr/>
          </p:nvSpPr>
          <p:spPr>
            <a:xfrm>
              <a:off x="6559748" y="5644586"/>
              <a:ext cx="275190" cy="267993"/>
            </a:xfrm>
            <a:prstGeom prst="actionButtonBeginning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圆角矩形 61"/>
          <p:cNvSpPr/>
          <p:nvPr/>
        </p:nvSpPr>
        <p:spPr>
          <a:xfrm>
            <a:off x="3860479" y="2339763"/>
            <a:ext cx="2880000" cy="27056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Access Rights Management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60889" y="385763"/>
            <a:ext cx="10679646" cy="5890530"/>
            <a:chOff x="1079096" y="838299"/>
            <a:chExt cx="10679646" cy="5159926"/>
          </a:xfrm>
        </p:grpSpPr>
        <p:grpSp>
          <p:nvGrpSpPr>
            <p:cNvPr id="71" name="组合 70"/>
            <p:cNvGrpSpPr/>
            <p:nvPr/>
          </p:nvGrpSpPr>
          <p:grpSpPr>
            <a:xfrm>
              <a:off x="1079096" y="861076"/>
              <a:ext cx="10679646" cy="5137149"/>
              <a:chOff x="2157413" y="1675375"/>
              <a:chExt cx="8046095" cy="4188781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2159646" y="1692206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流程图: 过程 83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5" name="直接连接符 84"/>
              <p:cNvCxnSpPr/>
              <p:nvPr/>
            </p:nvCxnSpPr>
            <p:spPr>
              <a:xfrm>
                <a:off x="9872673" y="173346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/>
              <p:nvPr/>
            </p:nvCxnSpPr>
            <p:spPr>
              <a:xfrm flipV="1">
                <a:off x="9872673" y="1735943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1249477" y="838299"/>
              <a:ext cx="27626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503660" y="1749782"/>
              <a:ext cx="9851491" cy="20649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5596034" y="3505170"/>
              <a:ext cx="1279646" cy="22158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4" name="圆角矩形 73"/>
            <p:cNvSpPr/>
            <p:nvPr/>
          </p:nvSpPr>
          <p:spPr>
            <a:xfrm>
              <a:off x="7751119" y="3520683"/>
              <a:ext cx="1279646" cy="22158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96840" y="1597221"/>
            <a:ext cx="2515477" cy="276999"/>
            <a:chOff x="1154108" y="2001903"/>
            <a:chExt cx="2515477" cy="276999"/>
          </a:xfrm>
        </p:grpSpPr>
        <p:sp>
          <p:nvSpPr>
            <p:cNvPr id="87" name="流程图: 过程 8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154108" y="2001903"/>
              <a:ext cx="7633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 ID:</a:t>
              </a:r>
              <a:endParaRPr lang="zh-CN" altLang="en-US" sz="1200" dirty="0"/>
            </a:p>
          </p:txBody>
        </p:sp>
      </p:grpSp>
      <p:sp>
        <p:nvSpPr>
          <p:cNvPr id="17" name="圆角矩形 16"/>
          <p:cNvSpPr/>
          <p:nvPr/>
        </p:nvSpPr>
        <p:spPr>
          <a:xfrm>
            <a:off x="779820" y="1098250"/>
            <a:ext cx="1413429" cy="309184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Menu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2214961" y="1103774"/>
            <a:ext cx="1413429" cy="309184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Page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3977851" y="1616862"/>
            <a:ext cx="2810437" cy="276999"/>
            <a:chOff x="932888" y="2001903"/>
            <a:chExt cx="2810437" cy="276999"/>
          </a:xfrm>
        </p:grpSpPr>
        <p:sp>
          <p:nvSpPr>
            <p:cNvPr id="95" name="流程图: 过程 94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32888" y="2001903"/>
              <a:ext cx="10038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 Name:</a:t>
              </a:r>
              <a:endParaRPr lang="zh-CN" altLang="en-US" sz="1200" dirty="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1268804" y="2126494"/>
            <a:ext cx="2323863" cy="284191"/>
            <a:chOff x="1399236" y="2459561"/>
            <a:chExt cx="2323863" cy="284191"/>
          </a:xfrm>
        </p:grpSpPr>
        <p:sp>
          <p:nvSpPr>
            <p:cNvPr id="98" name="流程图: 过程 97"/>
            <p:cNvSpPr/>
            <p:nvPr/>
          </p:nvSpPr>
          <p:spPr>
            <a:xfrm>
              <a:off x="2016346" y="2494410"/>
              <a:ext cx="1706753" cy="24934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1399236" y="2459561"/>
              <a:ext cx="5897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Order:</a:t>
              </a:r>
              <a:endParaRPr lang="zh-CN" altLang="en-US" sz="12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965441" y="2136243"/>
            <a:ext cx="2822848" cy="288940"/>
            <a:chOff x="942029" y="2459561"/>
            <a:chExt cx="2822848" cy="288940"/>
          </a:xfrm>
        </p:grpSpPr>
        <p:sp>
          <p:nvSpPr>
            <p:cNvPr id="102" name="流程图: 过程 101"/>
            <p:cNvSpPr/>
            <p:nvPr/>
          </p:nvSpPr>
          <p:spPr>
            <a:xfrm>
              <a:off x="2016347" y="2494410"/>
              <a:ext cx="1748530" cy="2540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942029" y="2459561"/>
              <a:ext cx="997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Linked Page :</a:t>
              </a:r>
              <a:endParaRPr lang="zh-CN" altLang="en-US" sz="12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918354" y="2635823"/>
            <a:ext cx="6182547" cy="635371"/>
            <a:chOff x="4156724" y="2459561"/>
            <a:chExt cx="6182547" cy="635371"/>
          </a:xfrm>
        </p:grpSpPr>
        <p:sp>
          <p:nvSpPr>
            <p:cNvPr id="105" name="流程图: 过程 104"/>
            <p:cNvSpPr/>
            <p:nvPr/>
          </p:nvSpPr>
          <p:spPr>
            <a:xfrm>
              <a:off x="5177754" y="2494409"/>
              <a:ext cx="5161517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System Setup is Level 1 menu in this system, will be displayed as a tab in supplier portal main pages;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7423964" y="1594855"/>
            <a:ext cx="2752493" cy="284191"/>
            <a:chOff x="7423964" y="1594855"/>
            <a:chExt cx="2752493" cy="284191"/>
          </a:xfrm>
        </p:grpSpPr>
        <p:grpSp>
          <p:nvGrpSpPr>
            <p:cNvPr id="107" name="组合 106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08" name="流程图: 过程 107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Root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10" name="流程图: 合并 10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17173" y="3828703"/>
            <a:ext cx="4826353" cy="2437731"/>
            <a:chOff x="517173" y="4509350"/>
            <a:chExt cx="2362101" cy="1757084"/>
          </a:xfrm>
        </p:grpSpPr>
        <p:sp>
          <p:nvSpPr>
            <p:cNvPr id="19" name="矩形 18"/>
            <p:cNvSpPr/>
            <p:nvPr/>
          </p:nvSpPr>
          <p:spPr>
            <a:xfrm>
              <a:off x="566667" y="4744718"/>
              <a:ext cx="2312607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17173" y="450935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Menus:</a:t>
              </a:r>
              <a:endParaRPr lang="zh-CN" altLang="en-US" dirty="0"/>
            </a:p>
          </p:txBody>
        </p:sp>
      </p:grpSp>
      <p:sp>
        <p:nvSpPr>
          <p:cNvPr id="120" name="流程图: 合并 119"/>
          <p:cNvSpPr/>
          <p:nvPr/>
        </p:nvSpPr>
        <p:spPr>
          <a:xfrm>
            <a:off x="6541179" y="2252646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7292031" y="2142619"/>
            <a:ext cx="2882923" cy="284191"/>
            <a:chOff x="840176" y="2459561"/>
            <a:chExt cx="2882923" cy="284191"/>
          </a:xfrm>
        </p:grpSpPr>
        <p:sp>
          <p:nvSpPr>
            <p:cNvPr id="126" name="流程图: 过程 125"/>
            <p:cNvSpPr/>
            <p:nvPr/>
          </p:nvSpPr>
          <p:spPr>
            <a:xfrm>
              <a:off x="2016346" y="2494410"/>
              <a:ext cx="1706753" cy="24934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Setup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840176" y="2459561"/>
              <a:ext cx="10810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Display Name:</a:t>
              </a:r>
              <a:endParaRPr lang="zh-CN" altLang="en-US" sz="1200" dirty="0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55446" y="4160129"/>
            <a:ext cx="2673188" cy="1985686"/>
            <a:chOff x="655446" y="4160129"/>
            <a:chExt cx="2673188" cy="1985686"/>
          </a:xfrm>
        </p:grpSpPr>
        <p:sp>
          <p:nvSpPr>
            <p:cNvPr id="21" name="文本框 20"/>
            <p:cNvSpPr txBox="1"/>
            <p:nvPr/>
          </p:nvSpPr>
          <p:spPr>
            <a:xfrm>
              <a:off x="655446" y="4160129"/>
              <a:ext cx="4796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Root</a:t>
              </a:r>
              <a:endParaRPr lang="zh-CN" altLang="en-US" sz="12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1028272" y="4394777"/>
              <a:ext cx="15003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Management</a:t>
              </a:r>
              <a:endParaRPr lang="zh-CN" altLang="en-US" sz="1200" dirty="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1021967" y="4649554"/>
              <a:ext cx="15236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Activity Management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014050" y="4957616"/>
              <a:ext cx="102355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System Setup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480499" y="5265688"/>
              <a:ext cx="1848135" cy="276999"/>
            </a:xfrm>
            <a:prstGeom prst="rect">
              <a:avLst/>
            </a:prstGeom>
            <a:solidFill>
              <a:srgbClr val="00B0F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Organization Management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466824" y="5572052"/>
              <a:ext cx="13473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User Management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476764" y="5868816"/>
              <a:ext cx="16568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User Role Management</a:t>
              </a:r>
              <a:endParaRPr lang="zh-CN" altLang="en-US" sz="1200" dirty="0"/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865983" y="4437128"/>
              <a:ext cx="0" cy="6589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>
              <a:endCxn id="121" idx="1"/>
            </p:cNvCxnSpPr>
            <p:nvPr/>
          </p:nvCxnSpPr>
          <p:spPr>
            <a:xfrm>
              <a:off x="865983" y="4533276"/>
              <a:ext cx="162289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>
              <a:endCxn id="122" idx="1"/>
            </p:cNvCxnSpPr>
            <p:nvPr/>
          </p:nvCxnSpPr>
          <p:spPr>
            <a:xfrm>
              <a:off x="865983" y="4788053"/>
              <a:ext cx="155984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>
              <a:endCxn id="128" idx="1"/>
            </p:cNvCxnSpPr>
            <p:nvPr/>
          </p:nvCxnSpPr>
          <p:spPr>
            <a:xfrm>
              <a:off x="890087" y="5091362"/>
              <a:ext cx="123963" cy="475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/>
            <p:nvPr/>
          </p:nvCxnSpPr>
          <p:spPr>
            <a:xfrm>
              <a:off x="1268804" y="5225128"/>
              <a:ext cx="0" cy="7800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接连接符 135"/>
            <p:cNvCxnSpPr>
              <a:endCxn id="129" idx="1"/>
            </p:cNvCxnSpPr>
            <p:nvPr/>
          </p:nvCxnSpPr>
          <p:spPr>
            <a:xfrm>
              <a:off x="1268804" y="5404187"/>
              <a:ext cx="211695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接连接符 137"/>
            <p:cNvCxnSpPr>
              <a:endCxn id="130" idx="1"/>
            </p:cNvCxnSpPr>
            <p:nvPr/>
          </p:nvCxnSpPr>
          <p:spPr>
            <a:xfrm>
              <a:off x="1273726" y="5710551"/>
              <a:ext cx="193098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1275558" y="6001836"/>
              <a:ext cx="201206" cy="54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3" name="组合 142"/>
          <p:cNvGrpSpPr/>
          <p:nvPr/>
        </p:nvGrpSpPr>
        <p:grpSpPr>
          <a:xfrm>
            <a:off x="5631051" y="3845118"/>
            <a:ext cx="4970363" cy="2430403"/>
            <a:chOff x="5631051" y="4521587"/>
            <a:chExt cx="4970363" cy="1753934"/>
          </a:xfrm>
        </p:grpSpPr>
        <p:sp>
          <p:nvSpPr>
            <p:cNvPr id="144" name="矩形 143"/>
            <p:cNvSpPr/>
            <p:nvPr/>
          </p:nvSpPr>
          <p:spPr>
            <a:xfrm>
              <a:off x="5694809" y="4753805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5631051" y="4521587"/>
              <a:ext cx="585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Pages:</a:t>
              </a:r>
              <a:endParaRPr lang="zh-CN" altLang="en-US" dirty="0"/>
            </a:p>
          </p:txBody>
        </p:sp>
      </p:grpSp>
      <p:graphicFrame>
        <p:nvGraphicFramePr>
          <p:cNvPr id="146" name="表格 1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276599"/>
              </p:ext>
            </p:extLst>
          </p:nvPr>
        </p:nvGraphicFramePr>
        <p:xfrm>
          <a:off x="5724986" y="4242444"/>
          <a:ext cx="4866980" cy="762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167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Organization </a:t>
                      </a:r>
                      <a:r>
                        <a:rPr lang="en-US" altLang="zh-CN" sz="1000" u="sng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sng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Mgt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47" name="圆角矩形 146"/>
          <p:cNvSpPr/>
          <p:nvPr/>
        </p:nvSpPr>
        <p:spPr>
          <a:xfrm>
            <a:off x="1227909" y="3869183"/>
            <a:ext cx="1279646" cy="2529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Menu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9" name="组合 148"/>
          <p:cNvGrpSpPr/>
          <p:nvPr/>
        </p:nvGrpSpPr>
        <p:grpSpPr>
          <a:xfrm>
            <a:off x="7758404" y="2690365"/>
            <a:ext cx="2438160" cy="276999"/>
            <a:chOff x="7824023" y="1594855"/>
            <a:chExt cx="2438160" cy="276999"/>
          </a:xfrm>
        </p:grpSpPr>
        <p:grpSp>
          <p:nvGrpSpPr>
            <p:cNvPr id="150" name="组合 149"/>
            <p:cNvGrpSpPr/>
            <p:nvPr/>
          </p:nvGrpSpPr>
          <p:grpSpPr>
            <a:xfrm>
              <a:off x="7824023" y="1594855"/>
              <a:ext cx="2438160" cy="276999"/>
              <a:chOff x="1370665" y="2459561"/>
              <a:chExt cx="2438160" cy="276999"/>
            </a:xfrm>
          </p:grpSpPr>
          <p:sp>
            <p:nvSpPr>
              <p:cNvPr id="152" name="流程图: 过程 151"/>
              <p:cNvSpPr/>
              <p:nvPr/>
            </p:nvSpPr>
            <p:spPr>
              <a:xfrm>
                <a:off x="2102072" y="2480122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文本框 152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2" name="矩形 131"/>
          <p:cNvSpPr/>
          <p:nvPr/>
        </p:nvSpPr>
        <p:spPr>
          <a:xfrm>
            <a:off x="9413806" y="34472"/>
            <a:ext cx="2659673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2224582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 Role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6252478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10201275" y="3942635"/>
            <a:ext cx="1366552" cy="363007"/>
            <a:chOff x="6559748" y="5597079"/>
            <a:chExt cx="1366552" cy="363007"/>
          </a:xfrm>
        </p:grpSpPr>
        <p:sp>
          <p:nvSpPr>
            <p:cNvPr id="79" name="动作按钮: 后退或前一项 78">
              <a:hlinkClick r:id="" action="ppaction://hlinkshowjump?jump=previousslide" highlightClick="1"/>
            </p:cNvPr>
            <p:cNvSpPr/>
            <p:nvPr/>
          </p:nvSpPr>
          <p:spPr>
            <a:xfrm>
              <a:off x="6949500" y="5652534"/>
              <a:ext cx="243182" cy="252096"/>
            </a:xfrm>
            <a:prstGeom prst="actionButtonBackPreviou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动作按钮: 前进或下一项 79">
              <a:hlinkClick r:id="" action="ppaction://hlinkshowjump?jump=nextslide" highlightClick="1"/>
            </p:cNvPr>
            <p:cNvSpPr/>
            <p:nvPr/>
          </p:nvSpPr>
          <p:spPr>
            <a:xfrm>
              <a:off x="7307244" y="5597079"/>
              <a:ext cx="256287" cy="363007"/>
            </a:xfrm>
            <a:prstGeom prst="actionButtonForwardNex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动作按钮: 结束 80">
              <a:hlinkClick r:id="" action="ppaction://hlinkshowjump?jump=lastslide" highlightClick="1"/>
            </p:cNvPr>
            <p:cNvSpPr/>
            <p:nvPr/>
          </p:nvSpPr>
          <p:spPr>
            <a:xfrm>
              <a:off x="7678094" y="5648673"/>
              <a:ext cx="248206" cy="259819"/>
            </a:xfrm>
            <a:prstGeom prst="actionButtonE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动作按钮: 开始 81">
              <a:hlinkClick r:id="" action="ppaction://hlinkshowjump?jump=firstslide" highlightClick="1"/>
            </p:cNvPr>
            <p:cNvSpPr/>
            <p:nvPr/>
          </p:nvSpPr>
          <p:spPr>
            <a:xfrm>
              <a:off x="6559748" y="5644586"/>
              <a:ext cx="275190" cy="267993"/>
            </a:xfrm>
            <a:prstGeom prst="actionButtonBeginning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圆角矩形 61"/>
          <p:cNvSpPr/>
          <p:nvPr/>
        </p:nvSpPr>
        <p:spPr>
          <a:xfrm>
            <a:off x="3860479" y="2339763"/>
            <a:ext cx="2880000" cy="27056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Access Rights Management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60889" y="385763"/>
            <a:ext cx="10679646" cy="5890530"/>
            <a:chOff x="1079096" y="838299"/>
            <a:chExt cx="10679646" cy="5159926"/>
          </a:xfrm>
        </p:grpSpPr>
        <p:grpSp>
          <p:nvGrpSpPr>
            <p:cNvPr id="71" name="组合 70"/>
            <p:cNvGrpSpPr/>
            <p:nvPr/>
          </p:nvGrpSpPr>
          <p:grpSpPr>
            <a:xfrm>
              <a:off x="1079096" y="861076"/>
              <a:ext cx="10679646" cy="5137149"/>
              <a:chOff x="2157413" y="1675375"/>
              <a:chExt cx="8046095" cy="4188781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2159646" y="1692206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流程图: 过程 83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5" name="直接连接符 84"/>
              <p:cNvCxnSpPr/>
              <p:nvPr/>
            </p:nvCxnSpPr>
            <p:spPr>
              <a:xfrm>
                <a:off x="9872673" y="173346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/>
              <p:nvPr/>
            </p:nvCxnSpPr>
            <p:spPr>
              <a:xfrm flipV="1">
                <a:off x="9872673" y="1735943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1249477" y="838299"/>
              <a:ext cx="27626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503660" y="1749782"/>
              <a:ext cx="9851491" cy="20649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5726330" y="3512300"/>
              <a:ext cx="1279646" cy="20057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4" name="圆角矩形 73"/>
            <p:cNvSpPr/>
            <p:nvPr/>
          </p:nvSpPr>
          <p:spPr>
            <a:xfrm>
              <a:off x="7881415" y="3527813"/>
              <a:ext cx="1279646" cy="20057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168280" y="1597221"/>
            <a:ext cx="2444037" cy="276999"/>
            <a:chOff x="1225548" y="2001903"/>
            <a:chExt cx="2444037" cy="276999"/>
          </a:xfrm>
        </p:grpSpPr>
        <p:sp>
          <p:nvSpPr>
            <p:cNvPr id="87" name="流程图: 过程 8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225548" y="2001903"/>
              <a:ext cx="6930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ID:</a:t>
              </a:r>
              <a:endParaRPr lang="zh-CN" altLang="en-US" sz="1200" dirty="0"/>
            </a:p>
          </p:txBody>
        </p:sp>
      </p:grpSp>
      <p:sp>
        <p:nvSpPr>
          <p:cNvPr id="17" name="圆角矩形 16"/>
          <p:cNvSpPr/>
          <p:nvPr/>
        </p:nvSpPr>
        <p:spPr>
          <a:xfrm>
            <a:off x="779820" y="1098250"/>
            <a:ext cx="1413429" cy="309184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Menu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2214961" y="1103774"/>
            <a:ext cx="1413429" cy="309184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Page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4020715" y="1616862"/>
            <a:ext cx="2767573" cy="276999"/>
            <a:chOff x="975752" y="2001903"/>
            <a:chExt cx="2767573" cy="276999"/>
          </a:xfrm>
        </p:grpSpPr>
        <p:sp>
          <p:nvSpPr>
            <p:cNvPr id="95" name="流程图: 过程 94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75752" y="2001903"/>
              <a:ext cx="933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Name:</a:t>
              </a:r>
              <a:endParaRPr lang="zh-CN" altLang="en-US" sz="12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922190" y="2136243"/>
            <a:ext cx="5866098" cy="292776"/>
            <a:chOff x="984893" y="2459561"/>
            <a:chExt cx="5866098" cy="292776"/>
          </a:xfrm>
        </p:grpSpPr>
        <p:sp>
          <p:nvSpPr>
            <p:cNvPr id="102" name="流程图: 过程 101"/>
            <p:cNvSpPr/>
            <p:nvPr/>
          </p:nvSpPr>
          <p:spPr>
            <a:xfrm>
              <a:off x="1959195" y="2494410"/>
              <a:ext cx="4891796" cy="25792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/Relative/Page/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Url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984893" y="2459561"/>
              <a:ext cx="9453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Relative Url:</a:t>
              </a:r>
              <a:endParaRPr lang="zh-CN" altLang="en-US" sz="12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918354" y="2635823"/>
            <a:ext cx="6139683" cy="635371"/>
            <a:chOff x="4156724" y="2459561"/>
            <a:chExt cx="6139683" cy="635371"/>
          </a:xfrm>
        </p:grpSpPr>
        <p:sp>
          <p:nvSpPr>
            <p:cNvPr id="105" name="流程图: 过程 104"/>
            <p:cNvSpPr/>
            <p:nvPr/>
          </p:nvSpPr>
          <p:spPr>
            <a:xfrm>
              <a:off x="5134890" y="2494409"/>
              <a:ext cx="5161517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the first page of System setup functions. It contains the sub menu of system setup in the left panel, and view area in the right panel.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7423964" y="1594855"/>
            <a:ext cx="2752493" cy="284191"/>
            <a:chOff x="7423964" y="1594855"/>
            <a:chExt cx="2752493" cy="284191"/>
          </a:xfrm>
        </p:grpSpPr>
        <p:grpSp>
          <p:nvGrpSpPr>
            <p:cNvPr id="107" name="组合 106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08" name="流程图: 过程 107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10" name="流程图: 合并 10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0794723" y="1563251"/>
            <a:ext cx="252564" cy="4713042"/>
            <a:chOff x="11444288" y="2527588"/>
            <a:chExt cx="220742" cy="296581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流程图: 过程 112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过程 113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矩形 114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流程图: 合并 116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17173" y="3828703"/>
            <a:ext cx="4956099" cy="2437731"/>
            <a:chOff x="517173" y="4509350"/>
            <a:chExt cx="4956099" cy="1757084"/>
          </a:xfrm>
        </p:grpSpPr>
        <p:sp>
          <p:nvSpPr>
            <p:cNvPr id="19" name="矩形 18"/>
            <p:cNvSpPr/>
            <p:nvPr/>
          </p:nvSpPr>
          <p:spPr>
            <a:xfrm>
              <a:off x="566667" y="4744718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17173" y="450935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Menus:</a:t>
              </a:r>
              <a:endParaRPr lang="zh-CN" altLang="en-US" dirty="0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631051" y="3845118"/>
            <a:ext cx="4970363" cy="2430403"/>
            <a:chOff x="5631051" y="4521587"/>
            <a:chExt cx="4970363" cy="1753934"/>
          </a:xfrm>
        </p:grpSpPr>
        <p:sp>
          <p:nvSpPr>
            <p:cNvPr id="118" name="矩形 117"/>
            <p:cNvSpPr/>
            <p:nvPr/>
          </p:nvSpPr>
          <p:spPr>
            <a:xfrm>
              <a:off x="5694809" y="4753805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5631051" y="4521587"/>
              <a:ext cx="585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Pages:</a:t>
              </a:r>
              <a:endParaRPr lang="zh-CN" altLang="en-US" dirty="0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655446" y="4160129"/>
            <a:ext cx="4796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Root</a:t>
            </a:r>
            <a:endParaRPr lang="zh-CN" altLang="en-US" sz="1200" dirty="0"/>
          </a:p>
        </p:txBody>
      </p:sp>
      <p:sp>
        <p:nvSpPr>
          <p:cNvPr id="121" name="文本框 120"/>
          <p:cNvSpPr txBox="1"/>
          <p:nvPr/>
        </p:nvSpPr>
        <p:spPr>
          <a:xfrm>
            <a:off x="1028272" y="4394777"/>
            <a:ext cx="15003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Project Management</a:t>
            </a:r>
            <a:endParaRPr lang="zh-CN" altLang="en-US" sz="1200" dirty="0"/>
          </a:p>
        </p:txBody>
      </p:sp>
      <p:sp>
        <p:nvSpPr>
          <p:cNvPr id="122" name="文本框 121"/>
          <p:cNvSpPr txBox="1"/>
          <p:nvPr/>
        </p:nvSpPr>
        <p:spPr>
          <a:xfrm>
            <a:off x="1021967" y="4649554"/>
            <a:ext cx="1523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Activity Management</a:t>
            </a:r>
            <a:endParaRPr lang="zh-CN" altLang="en-US" sz="1200" dirty="0"/>
          </a:p>
        </p:txBody>
      </p:sp>
      <p:sp>
        <p:nvSpPr>
          <p:cNvPr id="128" name="文本框 127"/>
          <p:cNvSpPr txBox="1"/>
          <p:nvPr/>
        </p:nvSpPr>
        <p:spPr>
          <a:xfrm>
            <a:off x="1014050" y="4957616"/>
            <a:ext cx="10235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System Setup</a:t>
            </a:r>
            <a:endParaRPr lang="zh-CN" altLang="en-US" sz="1200" dirty="0"/>
          </a:p>
        </p:txBody>
      </p:sp>
      <p:sp>
        <p:nvSpPr>
          <p:cNvPr id="129" name="文本框 128"/>
          <p:cNvSpPr txBox="1"/>
          <p:nvPr/>
        </p:nvSpPr>
        <p:spPr>
          <a:xfrm>
            <a:off x="1480499" y="5265688"/>
            <a:ext cx="1848135" cy="276999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Organization Management</a:t>
            </a:r>
            <a:endParaRPr lang="zh-CN" altLang="en-US" sz="1200" dirty="0"/>
          </a:p>
        </p:txBody>
      </p:sp>
      <p:sp>
        <p:nvSpPr>
          <p:cNvPr id="130" name="文本框 129"/>
          <p:cNvSpPr txBox="1"/>
          <p:nvPr/>
        </p:nvSpPr>
        <p:spPr>
          <a:xfrm>
            <a:off x="1466824" y="5572052"/>
            <a:ext cx="13473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Management</a:t>
            </a:r>
            <a:endParaRPr lang="zh-CN" altLang="en-US" sz="1200" dirty="0"/>
          </a:p>
        </p:txBody>
      </p:sp>
      <p:sp>
        <p:nvSpPr>
          <p:cNvPr id="131" name="文本框 130"/>
          <p:cNvSpPr txBox="1"/>
          <p:nvPr/>
        </p:nvSpPr>
        <p:spPr>
          <a:xfrm>
            <a:off x="1476764" y="5868816"/>
            <a:ext cx="16568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Role Management</a:t>
            </a:r>
            <a:endParaRPr lang="zh-CN" altLang="en-US" sz="1200" dirty="0"/>
          </a:p>
        </p:txBody>
      </p:sp>
      <p:cxnSp>
        <p:nvCxnSpPr>
          <p:cNvPr id="25" name="直接连接符 24"/>
          <p:cNvCxnSpPr/>
          <p:nvPr/>
        </p:nvCxnSpPr>
        <p:spPr>
          <a:xfrm>
            <a:off x="865983" y="4437128"/>
            <a:ext cx="0" cy="6589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endCxn id="121" idx="1"/>
          </p:cNvCxnSpPr>
          <p:nvPr/>
        </p:nvCxnSpPr>
        <p:spPr>
          <a:xfrm>
            <a:off x="865983" y="4533276"/>
            <a:ext cx="162289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>
            <a:endCxn id="122" idx="1"/>
          </p:cNvCxnSpPr>
          <p:nvPr/>
        </p:nvCxnSpPr>
        <p:spPr>
          <a:xfrm>
            <a:off x="865983" y="4788053"/>
            <a:ext cx="15598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>
            <a:endCxn id="128" idx="1"/>
          </p:cNvCxnSpPr>
          <p:nvPr/>
        </p:nvCxnSpPr>
        <p:spPr>
          <a:xfrm>
            <a:off x="865983" y="5096115"/>
            <a:ext cx="14806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/>
          <p:cNvCxnSpPr/>
          <p:nvPr/>
        </p:nvCxnSpPr>
        <p:spPr>
          <a:xfrm>
            <a:off x="1268804" y="5225128"/>
            <a:ext cx="0" cy="7800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>
            <a:endCxn id="129" idx="1"/>
          </p:cNvCxnSpPr>
          <p:nvPr/>
        </p:nvCxnSpPr>
        <p:spPr>
          <a:xfrm>
            <a:off x="1268804" y="5404187"/>
            <a:ext cx="211695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>
            <a:endCxn id="130" idx="1"/>
          </p:cNvCxnSpPr>
          <p:nvPr/>
        </p:nvCxnSpPr>
        <p:spPr>
          <a:xfrm>
            <a:off x="1273726" y="5710551"/>
            <a:ext cx="19309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>
            <a:endCxn id="131" idx="1"/>
          </p:cNvCxnSpPr>
          <p:nvPr/>
        </p:nvCxnSpPr>
        <p:spPr>
          <a:xfrm>
            <a:off x="1275558" y="6001836"/>
            <a:ext cx="201206" cy="54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3" name="表格 1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196643"/>
              </p:ext>
            </p:extLst>
          </p:nvPr>
        </p:nvGraphicFramePr>
        <p:xfrm>
          <a:off x="5724986" y="4242444"/>
          <a:ext cx="4866980" cy="762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167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/>
                        <a:t>Organization </a:t>
                      </a:r>
                      <a:r>
                        <a:rPr lang="en-US" altLang="zh-CN" sz="1000" u="none" dirty="0" err="1" smtClean="0"/>
                        <a:t>Mgt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1000" u="none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25" name="圆角矩形 124"/>
          <p:cNvSpPr/>
          <p:nvPr/>
        </p:nvSpPr>
        <p:spPr>
          <a:xfrm>
            <a:off x="6248838" y="3910853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Page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3" name="组合 132"/>
          <p:cNvGrpSpPr/>
          <p:nvPr/>
        </p:nvGrpSpPr>
        <p:grpSpPr>
          <a:xfrm>
            <a:off x="7829844" y="2047423"/>
            <a:ext cx="2352434" cy="284191"/>
            <a:chOff x="7824023" y="1594855"/>
            <a:chExt cx="2352434" cy="284191"/>
          </a:xfrm>
        </p:grpSpPr>
        <p:grpSp>
          <p:nvGrpSpPr>
            <p:cNvPr id="135" name="组合 134"/>
            <p:cNvGrpSpPr/>
            <p:nvPr/>
          </p:nvGrpSpPr>
          <p:grpSpPr>
            <a:xfrm>
              <a:off x="7824023" y="1594855"/>
              <a:ext cx="2352434" cy="284191"/>
              <a:chOff x="1370665" y="2459561"/>
              <a:chExt cx="2352434" cy="284191"/>
            </a:xfrm>
          </p:grpSpPr>
          <p:sp>
            <p:nvSpPr>
              <p:cNvPr id="139" name="流程图: 过程 138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37" name="流程图: 合并 136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4" name="矩形 12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411164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Mail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Mail basic setup</a:t>
            </a:r>
          </a:p>
          <a:p>
            <a:r>
              <a:rPr lang="en-US" altLang="zh-CN" strike="sngStrike" dirty="0" smtClean="0"/>
              <a:t>Mail template management</a:t>
            </a:r>
            <a:endParaRPr lang="zh-CN" altLang="en-US" strike="sngStrike" dirty="0"/>
          </a:p>
        </p:txBody>
      </p:sp>
    </p:spTree>
    <p:extLst>
      <p:ext uri="{BB962C8B-B14F-4D97-AF65-F5344CB8AC3E}">
        <p14:creationId xmlns:p14="http://schemas.microsoft.com/office/powerpoint/2010/main" val="236505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5544" y="2268466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805519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24288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4243182" y="466336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110190" y="2800349"/>
            <a:ext cx="4348385" cy="21833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>
            <a:off x="8942545" y="4529188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Test Mail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855162" y="3356229"/>
            <a:ext cx="3872983" cy="307777"/>
            <a:chOff x="3044551" y="2713777"/>
            <a:chExt cx="3872983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44551" y="2713777"/>
              <a:ext cx="10646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Mail Server: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7811022" y="3356229"/>
            <a:ext cx="2826172" cy="307777"/>
            <a:chOff x="3101709" y="2699489"/>
            <a:chExt cx="2826172" cy="307777"/>
          </a:xfrm>
        </p:grpSpPr>
        <p:sp>
          <p:nvSpPr>
            <p:cNvPr id="73" name="流程图: 过程 72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3101709" y="2699489"/>
              <a:ext cx="924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Password:</a:t>
              </a:r>
              <a:endParaRPr lang="zh-CN" altLang="en-US" sz="1400" dirty="0"/>
            </a:p>
          </p:txBody>
        </p:sp>
      </p:grpSp>
      <p:sp>
        <p:nvSpPr>
          <p:cNvPr id="84" name="文本框 83"/>
          <p:cNvSpPr txBox="1"/>
          <p:nvPr/>
        </p:nvSpPr>
        <p:spPr>
          <a:xfrm>
            <a:off x="2826925" y="2809093"/>
            <a:ext cx="2149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Use System Default Server: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983497" y="2883546"/>
            <a:ext cx="180000" cy="180000"/>
            <a:chOff x="7926380" y="4254077"/>
            <a:chExt cx="144000" cy="148934"/>
          </a:xfrm>
        </p:grpSpPr>
        <p:sp>
          <p:nvSpPr>
            <p:cNvPr id="86" name="矩形 85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88" name="直接连接符 87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0" name="组合 89"/>
          <p:cNvGrpSpPr/>
          <p:nvPr/>
        </p:nvGrpSpPr>
        <p:grpSpPr>
          <a:xfrm>
            <a:off x="7510982" y="2806396"/>
            <a:ext cx="3126212" cy="307777"/>
            <a:chOff x="2801669" y="2699489"/>
            <a:chExt cx="3126212" cy="307777"/>
          </a:xfrm>
        </p:grpSpPr>
        <p:sp>
          <p:nvSpPr>
            <p:cNvPr id="91" name="流程图: 过程 9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Suite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801669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394479" y="3903615"/>
            <a:ext cx="3240516" cy="307777"/>
            <a:chOff x="2687365" y="2699489"/>
            <a:chExt cx="3240516" cy="307777"/>
          </a:xfrm>
        </p:grpSpPr>
        <p:sp>
          <p:nvSpPr>
            <p:cNvPr id="94" name="流程图: 过程 9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Suite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687365" y="2699489"/>
              <a:ext cx="13307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Receiver Name:</a:t>
              </a:r>
              <a:endParaRPr lang="zh-CN" altLang="en-US" sz="1400" dirty="0"/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0353904" y="2799251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96" name="文本框 95"/>
          <p:cNvSpPr txBox="1"/>
          <p:nvPr/>
        </p:nvSpPr>
        <p:spPr>
          <a:xfrm>
            <a:off x="10348327" y="3940524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60" name="矩形 5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7" name="流程图: 合并 66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9705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5544" y="2268466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805519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24288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4243182" y="466336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110190" y="2800349"/>
            <a:ext cx="4348385" cy="21833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>
            <a:off x="8942545" y="4529188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Test Mail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855162" y="3356229"/>
            <a:ext cx="3872983" cy="307777"/>
            <a:chOff x="3044551" y="2713777"/>
            <a:chExt cx="3872983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44551" y="2713777"/>
              <a:ext cx="10646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Mail Server: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7811022" y="3356229"/>
            <a:ext cx="2826172" cy="307777"/>
            <a:chOff x="3101709" y="2699489"/>
            <a:chExt cx="2826172" cy="307777"/>
          </a:xfrm>
        </p:grpSpPr>
        <p:sp>
          <p:nvSpPr>
            <p:cNvPr id="73" name="流程图: 过程 72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3101709" y="2699489"/>
              <a:ext cx="924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Password:</a:t>
              </a:r>
              <a:endParaRPr lang="zh-CN" altLang="en-US" sz="1400" dirty="0"/>
            </a:p>
          </p:txBody>
        </p:sp>
      </p:grpSp>
      <p:sp>
        <p:nvSpPr>
          <p:cNvPr id="84" name="文本框 83"/>
          <p:cNvSpPr txBox="1"/>
          <p:nvPr/>
        </p:nvSpPr>
        <p:spPr>
          <a:xfrm>
            <a:off x="2826925" y="2809093"/>
            <a:ext cx="2149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Use System Default Server: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983497" y="2883546"/>
            <a:ext cx="180000" cy="180000"/>
            <a:chOff x="7926380" y="4254077"/>
            <a:chExt cx="144000" cy="148934"/>
          </a:xfrm>
        </p:grpSpPr>
        <p:sp>
          <p:nvSpPr>
            <p:cNvPr id="86" name="矩形 85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88" name="直接连接符 87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0" name="组合 89"/>
          <p:cNvGrpSpPr/>
          <p:nvPr/>
        </p:nvGrpSpPr>
        <p:grpSpPr>
          <a:xfrm>
            <a:off x="7510982" y="2806396"/>
            <a:ext cx="3126212" cy="307777"/>
            <a:chOff x="2801669" y="2699489"/>
            <a:chExt cx="3126212" cy="307777"/>
          </a:xfrm>
        </p:grpSpPr>
        <p:sp>
          <p:nvSpPr>
            <p:cNvPr id="91" name="流程图: 过程 9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801669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394479" y="3903615"/>
            <a:ext cx="3240516" cy="307777"/>
            <a:chOff x="2687365" y="2699489"/>
            <a:chExt cx="3240516" cy="307777"/>
          </a:xfrm>
        </p:grpSpPr>
        <p:sp>
          <p:nvSpPr>
            <p:cNvPr id="94" name="流程图: 过程 9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687365" y="2699489"/>
              <a:ext cx="13307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Receiver Name:</a:t>
              </a:r>
              <a:endParaRPr lang="zh-CN" altLang="en-US" sz="1400" dirty="0"/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0353904" y="2799251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96" name="文本框 95"/>
          <p:cNvSpPr txBox="1"/>
          <p:nvPr/>
        </p:nvSpPr>
        <p:spPr>
          <a:xfrm>
            <a:off x="10348327" y="3940524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60" name="矩形 5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21524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958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072212"/>
              </p:ext>
            </p:extLst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Reset to Default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24" name="组合 123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6" name="文本框 155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57" name="流程图: 合并 156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8" name="矩形 15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2829757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Reset to Default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56" name="文本框 155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8" name="矩形 15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3656650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0960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 – Severity Level setup – Task color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00025" y="2286000"/>
            <a:ext cx="1730375" cy="2055496"/>
            <a:chOff x="200025" y="2286000"/>
            <a:chExt cx="2336006" cy="2055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7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4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 Default Settings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124" name="图片 1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6952" y="3622649"/>
            <a:ext cx="1647619" cy="233333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grpSp>
        <p:nvGrpSpPr>
          <p:cNvPr id="156" name="组合 155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7" name="文本框 156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58" name="流程图: 合并 157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9" name="矩形 15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301013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0960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 – Severity Level setup – Task color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00025" y="2286000"/>
            <a:ext cx="1730375" cy="2055496"/>
            <a:chOff x="200025" y="2286000"/>
            <a:chExt cx="2336006" cy="2055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7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4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 Default Settings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124" name="图片 1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6952" y="3622649"/>
            <a:ext cx="1647619" cy="233333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sp>
        <p:nvSpPr>
          <p:cNvPr id="156" name="文本框 155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7" name="矩形 156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89503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853906"/>
            <a:ext cx="12192000" cy="3243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Approval events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Meetings</a:t>
            </a:r>
          </a:p>
          <a:p>
            <a:r>
              <a:rPr lang="en-US" altLang="zh-CN" dirty="0" smtClean="0"/>
              <a:t>Issues</a:t>
            </a:r>
          </a:p>
          <a:p>
            <a:r>
              <a:rPr lang="en-US" altLang="zh-CN" dirty="0" smtClean="0"/>
              <a:t>Messages</a:t>
            </a:r>
          </a:p>
          <a:p>
            <a:r>
              <a:rPr lang="en-US" altLang="zh-CN" dirty="0" smtClean="0">
                <a:solidFill>
                  <a:srgbClr val="FF0000"/>
                </a:solidFill>
              </a:rPr>
              <a:t>documents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3144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  </a:t>
            </a:r>
            <a:r>
              <a:rPr lang="en-US" altLang="zh-CN" smtClean="0"/>
              <a:t>Log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1476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6821438"/>
              </p:ext>
            </p:extLst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20762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90" name="流程图: 过程 189"/>
          <p:cNvSpPr/>
          <p:nvPr/>
        </p:nvSpPr>
        <p:spPr>
          <a:xfrm>
            <a:off x="11445001" y="2597437"/>
            <a:ext cx="142435" cy="1680180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1" name="矩形 190"/>
          <p:cNvSpPr/>
          <p:nvPr/>
        </p:nvSpPr>
        <p:spPr>
          <a:xfrm>
            <a:off x="11455044" y="2878986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2" name="流程图: 合并 191"/>
          <p:cNvSpPr/>
          <p:nvPr/>
        </p:nvSpPr>
        <p:spPr>
          <a:xfrm>
            <a:off x="11456682" y="4192061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3" name="流程图: 合并 192"/>
          <p:cNvSpPr/>
          <p:nvPr/>
        </p:nvSpPr>
        <p:spPr>
          <a:xfrm flipV="1">
            <a:off x="11455044" y="2624867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1" name="组合 10"/>
          <p:cNvGrpSpPr/>
          <p:nvPr/>
        </p:nvGrpSpPr>
        <p:grpSpPr>
          <a:xfrm>
            <a:off x="8576581" y="4392372"/>
            <a:ext cx="2778752" cy="144007"/>
            <a:chOff x="8151178" y="4450708"/>
            <a:chExt cx="2778752" cy="144007"/>
          </a:xfrm>
        </p:grpSpPr>
        <p:grpSp>
          <p:nvGrpSpPr>
            <p:cNvPr id="9" name="组合 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95" name="流程图: 合并 19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6" name="流程图: 合并 19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7" name="流程图: 过程 196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8" name="组合 197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1" name="流程图: 合并 2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9" name="矩形 5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403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9631182"/>
              </p:ext>
            </p:extLst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r>
                        <a:rPr lang="en-US" altLang="zh-CN" sz="1200" baseline="0" dirty="0" err="1" smtClean="0"/>
                        <a:t>plantA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r>
                        <a:rPr lang="en-US" altLang="zh-CN" sz="1200" baseline="0" dirty="0" err="1" smtClean="0"/>
                        <a:t>plantA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plantA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plantA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20762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90" name="流程图: 过程 189"/>
          <p:cNvSpPr/>
          <p:nvPr/>
        </p:nvSpPr>
        <p:spPr>
          <a:xfrm>
            <a:off x="11445001" y="2597437"/>
            <a:ext cx="142435" cy="1680180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1" name="矩形 190"/>
          <p:cNvSpPr/>
          <p:nvPr/>
        </p:nvSpPr>
        <p:spPr>
          <a:xfrm>
            <a:off x="11455044" y="2878986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2" name="流程图: 合并 191"/>
          <p:cNvSpPr/>
          <p:nvPr/>
        </p:nvSpPr>
        <p:spPr>
          <a:xfrm>
            <a:off x="11456682" y="4192061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3" name="流程图: 合并 192"/>
          <p:cNvSpPr/>
          <p:nvPr/>
        </p:nvSpPr>
        <p:spPr>
          <a:xfrm flipV="1">
            <a:off x="11455044" y="2624867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1" name="组合 10"/>
          <p:cNvGrpSpPr/>
          <p:nvPr/>
        </p:nvGrpSpPr>
        <p:grpSpPr>
          <a:xfrm>
            <a:off x="8576581" y="4392372"/>
            <a:ext cx="2778752" cy="144007"/>
            <a:chOff x="8151178" y="4450708"/>
            <a:chExt cx="2778752" cy="144007"/>
          </a:xfrm>
        </p:grpSpPr>
        <p:grpSp>
          <p:nvGrpSpPr>
            <p:cNvPr id="9" name="组合 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95" name="流程图: 合并 19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6" name="流程图: 合并 19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7" name="流程图: 过程 196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8" name="组合 197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1" name="流程图: 合并 2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4" name="文本框 63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65" name="矩形 64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718713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30785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620359"/>
            <a:chOff x="663529" y="2126354"/>
            <a:chExt cx="10270612" cy="3620359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482931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sp>
        <p:nvSpPr>
          <p:cNvPr id="15" name="矩形 14"/>
          <p:cNvSpPr/>
          <p:nvPr/>
        </p:nvSpPr>
        <p:spPr>
          <a:xfrm>
            <a:off x="826974" y="2793696"/>
            <a:ext cx="9942626" cy="2845104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600" dirty="0">
                <a:solidFill>
                  <a:schemeClr val="tx1"/>
                </a:solidFill>
              </a:rPr>
              <a:t>01-Mar-2018 10:43:40.669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version:        Apache Tomcat/8.5.23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10:43:40.674 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built:          Sep 28 2017 10:30:11 UTC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10:43:40.674 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number:         8.5.23.0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OS Name:               Windows 10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OS Version:            10.0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Architecture:          amd64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Java Home:             C:\Program Files\Java\jdk1.8.0_152\</a:t>
            </a:r>
            <a:r>
              <a:rPr lang="en-US" altLang="zh-CN" sz="600" dirty="0" err="1">
                <a:solidFill>
                  <a:schemeClr val="tx1"/>
                </a:solidFill>
              </a:rPr>
              <a:t>jre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JVM Version:           1.8.0_152-b16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JVM Vendor:            Oracle Corporation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10:43:40.676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CATALINA_BASE:         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10:43:40.676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CATALINA_HOME:         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 smtClean="0">
                <a:solidFill>
                  <a:schemeClr val="tx1"/>
                </a:solidFill>
              </a:rPr>
              <a:t>[main] </a:t>
            </a:r>
            <a:r>
              <a:rPr lang="en-US" altLang="zh-CN" sz="600" dirty="0">
                <a:solidFill>
                  <a:schemeClr val="tx1"/>
                </a:solidFill>
              </a:rPr>
              <a:t>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Djava.util.logging.config.file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=C:\apache-tomcat-8.5.23\conf\logging.properties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Djava.util.logging.manager</a:t>
            </a:r>
            <a:r>
              <a:rPr lang="en-US" altLang="zh-CN" sz="600" dirty="0">
                <a:solidFill>
                  <a:schemeClr val="tx1"/>
                </a:solidFill>
              </a:rPr>
              <a:t>=</a:t>
            </a:r>
            <a:r>
              <a:rPr lang="en-US" altLang="zh-CN" sz="600" dirty="0" err="1">
                <a:solidFill>
                  <a:schemeClr val="tx1"/>
                </a:solidFill>
              </a:rPr>
              <a:t>org.apache.juli.ClassLoaderLogManager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Djdk.tls.ephemeralDHKeySize</a:t>
            </a:r>
            <a:r>
              <a:rPr lang="en-US" altLang="zh-CN" sz="600" dirty="0">
                <a:solidFill>
                  <a:schemeClr val="tx1"/>
                </a:solidFill>
              </a:rPr>
              <a:t>=2048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</a:t>
            </a:r>
            <a:r>
              <a:rPr lang="en-US" altLang="zh-CN" sz="600" dirty="0" smtClean="0">
                <a:solidFill>
                  <a:schemeClr val="tx1"/>
                </a:solidFill>
              </a:rPr>
              <a:t>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Djava.protocol.handler.pkgs</a:t>
            </a:r>
            <a:r>
              <a:rPr lang="en-US" altLang="zh-CN" sz="600" dirty="0">
                <a:solidFill>
                  <a:schemeClr val="tx1"/>
                </a:solidFill>
              </a:rPr>
              <a:t>=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org.apache.catalina.webresources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10:43:40.678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Dcatalina.base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10:43:40.678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Dcatalina.home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Djava.io.tmpdir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=C:\apache-tomcat-8.5.23\temp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10:43:40.680 </a:t>
            </a:r>
            <a:r>
              <a:rPr lang="en-US" altLang="zh-CN" sz="600" dirty="0" smtClean="0">
                <a:solidFill>
                  <a:schemeClr val="tx1"/>
                </a:solidFill>
              </a:rPr>
              <a:t>FATAL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Loaded APR based Apache Tomcat Native library [1.2.14] using APR version [1.6.2].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10:43:40.680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APR capabilities: IPv6 [true], </a:t>
            </a:r>
            <a:r>
              <a:rPr lang="en-US" altLang="zh-CN" sz="600" dirty="0" err="1">
                <a:solidFill>
                  <a:schemeClr val="tx1"/>
                </a:solidFill>
              </a:rPr>
              <a:t>sendfile</a:t>
            </a:r>
            <a:r>
              <a:rPr lang="en-US" altLang="zh-CN" sz="600" dirty="0">
                <a:solidFill>
                  <a:schemeClr val="tx1"/>
                </a:solidFill>
              </a:rPr>
              <a:t> [true], accept filters [false], random [true].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10:43:40.681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APR/OpenSSL configuration: </a:t>
            </a:r>
            <a:r>
              <a:rPr lang="en-US" altLang="zh-CN" sz="600" dirty="0" err="1">
                <a:solidFill>
                  <a:schemeClr val="tx1"/>
                </a:solidFill>
              </a:rPr>
              <a:t>useAprConnector</a:t>
            </a:r>
            <a:r>
              <a:rPr lang="en-US" altLang="zh-CN" sz="600" dirty="0">
                <a:solidFill>
                  <a:schemeClr val="tx1"/>
                </a:solidFill>
              </a:rPr>
              <a:t> [false], </a:t>
            </a:r>
            <a:r>
              <a:rPr lang="en-US" altLang="zh-CN" sz="600" dirty="0" err="1">
                <a:solidFill>
                  <a:schemeClr val="tx1"/>
                </a:solidFill>
              </a:rPr>
              <a:t>useOpenSSL</a:t>
            </a:r>
            <a:r>
              <a:rPr lang="en-US" altLang="zh-CN" sz="600" dirty="0">
                <a:solidFill>
                  <a:schemeClr val="tx1"/>
                </a:solidFill>
              </a:rPr>
              <a:t> [true]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10:43:41.412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org.apache.catalina.core.AprLifecycleListener.initializeSSL</a:t>
            </a:r>
            <a:r>
              <a:rPr lang="en-US" altLang="zh-CN" sz="600" dirty="0">
                <a:solidFill>
                  <a:schemeClr val="tx1"/>
                </a:solidFill>
              </a:rPr>
              <a:t> OpenSSL successfully initialized [OpenSSL 1.0.2l  25 May 2017]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10:43:41.597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 smtClean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org.apache.coyote.AbstractProtocol.init</a:t>
            </a:r>
            <a:r>
              <a:rPr lang="en-US" altLang="zh-CN" sz="600" dirty="0">
                <a:solidFill>
                  <a:schemeClr val="tx1"/>
                </a:solidFill>
              </a:rPr>
              <a:t> Initializing </a:t>
            </a:r>
            <a:r>
              <a:rPr lang="en-US" altLang="zh-CN" sz="600" dirty="0" err="1">
                <a:solidFill>
                  <a:schemeClr val="tx1"/>
                </a:solidFill>
              </a:rPr>
              <a:t>ProtocolHandler</a:t>
            </a:r>
            <a:r>
              <a:rPr lang="en-US" altLang="zh-CN" sz="600" dirty="0">
                <a:solidFill>
                  <a:schemeClr val="tx1"/>
                </a:solidFill>
              </a:rPr>
              <a:t> ["http-nio-8080"]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10:43:41.760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org.apache.tomcat.util.net.NioSelectorPool.getSharedSelector</a:t>
            </a:r>
            <a:r>
              <a:rPr lang="en-US" altLang="zh-CN" sz="600" dirty="0">
                <a:solidFill>
                  <a:schemeClr val="tx1"/>
                </a:solidFill>
              </a:rPr>
              <a:t> Using a shared selector for servlet write/read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10:43:41.764 </a:t>
            </a:r>
            <a:r>
              <a:rPr lang="en-US" altLang="zh-CN" sz="600" dirty="0" smtClean="0">
                <a:solidFill>
                  <a:schemeClr val="tx1"/>
                </a:solidFill>
              </a:rPr>
              <a:t>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org.apache.coyote.AbstractProtocol.init</a:t>
            </a:r>
            <a:r>
              <a:rPr lang="en-US" altLang="zh-CN" sz="600" dirty="0">
                <a:solidFill>
                  <a:schemeClr val="tx1"/>
                </a:solidFill>
              </a:rPr>
              <a:t> Initializing </a:t>
            </a:r>
            <a:r>
              <a:rPr lang="en-US" altLang="zh-CN" sz="600" dirty="0" err="1">
                <a:solidFill>
                  <a:schemeClr val="tx1"/>
                </a:solidFill>
              </a:rPr>
              <a:t>ProtocolHandler</a:t>
            </a:r>
            <a:r>
              <a:rPr lang="en-US" altLang="zh-CN" sz="600" dirty="0">
                <a:solidFill>
                  <a:schemeClr val="tx1"/>
                </a:solidFill>
              </a:rPr>
              <a:t> ["ajp-nio-8009"]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org.apache.tomcat.util.net.NioSelectorPool.getSharedSelector</a:t>
            </a:r>
            <a:r>
              <a:rPr lang="en-US" altLang="zh-CN" sz="600" dirty="0">
                <a:solidFill>
                  <a:schemeClr val="tx1"/>
                </a:solidFill>
              </a:rPr>
              <a:t> Using a shared selector for servlet write/read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org.apache.catalina.startup.Catalina.load</a:t>
            </a:r>
            <a:r>
              <a:rPr lang="en-US" altLang="zh-CN" sz="600" dirty="0">
                <a:solidFill>
                  <a:schemeClr val="tx1"/>
                </a:solidFill>
              </a:rPr>
              <a:t> Initialization processed in 1658 </a:t>
            </a:r>
            <a:r>
              <a:rPr lang="en-US" altLang="zh-CN" sz="600" dirty="0" err="1">
                <a:solidFill>
                  <a:schemeClr val="tx1"/>
                </a:solidFill>
              </a:rPr>
              <a:t>ms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10:43:41.804 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org.apache.catalina.core.StandardService.startInternal</a:t>
            </a:r>
            <a:r>
              <a:rPr lang="en-US" altLang="zh-CN" sz="600" dirty="0">
                <a:solidFill>
                  <a:schemeClr val="tx1"/>
                </a:solidFill>
              </a:rPr>
              <a:t> Starting service [Catalina]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10:43:41.805 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org.apache.catalina.core.StandardEngine.startInternal</a:t>
            </a:r>
            <a:r>
              <a:rPr lang="en-US" altLang="zh-CN" sz="600" dirty="0">
                <a:solidFill>
                  <a:schemeClr val="tx1"/>
                </a:solidFill>
              </a:rPr>
              <a:t> Starting Servlet Engine: Apache Tomcat/8.5.23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10:43:41.819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[localhost-startStop-1]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org.apache.catalina.startup.HostConfig.deployDirectory</a:t>
            </a:r>
            <a:r>
              <a:rPr lang="en-US" altLang="zh-CN" sz="600" dirty="0">
                <a:solidFill>
                  <a:schemeClr val="tx1"/>
                </a:solidFill>
              </a:rPr>
              <a:t> Deploying web application directory [C:\apache-tomcat-8.5.23\</a:t>
            </a:r>
            <a:r>
              <a:rPr lang="en-US" altLang="zh-CN" sz="600" dirty="0" err="1">
                <a:solidFill>
                  <a:schemeClr val="tx1"/>
                </a:solidFill>
              </a:rPr>
              <a:t>webapps</a:t>
            </a:r>
            <a:r>
              <a:rPr lang="en-US" altLang="zh-CN" sz="600" dirty="0">
                <a:solidFill>
                  <a:schemeClr val="tx1"/>
                </a:solidFill>
              </a:rPr>
              <a:t>\docs]</a:t>
            </a:r>
            <a:endParaRPr lang="zh-CN" altLang="en-US" sz="600" dirty="0">
              <a:solidFill>
                <a:schemeClr val="tx1"/>
              </a:solidFill>
            </a:endParaRPr>
          </a:p>
        </p:txBody>
      </p:sp>
      <p:sp>
        <p:nvSpPr>
          <p:cNvPr id="79" name="圆角矩形 78"/>
          <p:cNvSpPr/>
          <p:nvPr/>
        </p:nvSpPr>
        <p:spPr>
          <a:xfrm>
            <a:off x="5968900" y="593721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grpSp>
        <p:nvGrpSpPr>
          <p:cNvPr id="80" name="组合 79"/>
          <p:cNvGrpSpPr/>
          <p:nvPr/>
        </p:nvGrpSpPr>
        <p:grpSpPr>
          <a:xfrm>
            <a:off x="10594047" y="2793999"/>
            <a:ext cx="174221" cy="2844801"/>
            <a:chOff x="11492700" y="2533651"/>
            <a:chExt cx="165900" cy="2153420"/>
          </a:xfrm>
        </p:grpSpPr>
        <p:sp>
          <p:nvSpPr>
            <p:cNvPr id="81" name="流程图: 过程 80"/>
            <p:cNvSpPr/>
            <p:nvPr/>
          </p:nvSpPr>
          <p:spPr>
            <a:xfrm>
              <a:off x="11492700" y="2533651"/>
              <a:ext cx="165900" cy="215342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矩形 81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流程图: 合并 82"/>
            <p:cNvSpPr/>
            <p:nvPr/>
          </p:nvSpPr>
          <p:spPr>
            <a:xfrm>
              <a:off x="11503527" y="4615117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合并 83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70192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40854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798991"/>
            <a:chOff x="663529" y="2126354"/>
            <a:chExt cx="10270612" cy="3798991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661563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56416" y="2715975"/>
            <a:ext cx="10063983" cy="2587119"/>
            <a:chOff x="2089150" y="2401166"/>
            <a:chExt cx="9499600" cy="2587119"/>
          </a:xfrm>
        </p:grpSpPr>
        <p:sp>
          <p:nvSpPr>
            <p:cNvPr id="72" name="矩形 7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Result of Log Analysis</a:t>
              </a:r>
              <a:endParaRPr lang="zh-CN" altLang="en-US" sz="1200" dirty="0"/>
            </a:p>
          </p:txBody>
        </p:sp>
        <p:sp>
          <p:nvSpPr>
            <p:cNvPr id="73" name="矩形 72"/>
            <p:cNvSpPr/>
            <p:nvPr/>
          </p:nvSpPr>
          <p:spPr>
            <a:xfrm>
              <a:off x="2089150" y="2597384"/>
              <a:ext cx="9499600" cy="239090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74" name="表格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353841"/>
              </p:ext>
            </p:extLst>
          </p:nvPr>
        </p:nvGraphicFramePr>
        <p:xfrm>
          <a:off x="788873" y="2925553"/>
          <a:ext cx="9980264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174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42528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6257607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5563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 of</a:t>
                      </a:r>
                      <a:r>
                        <a:rPr lang="en-US" altLang="zh-CN" sz="1200" baseline="0" dirty="0" smtClean="0"/>
                        <a:t>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TRACE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Java Home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DEBUG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Command line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INFO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org.apache.catalina.startup.VersionLoggerListener.log Command…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00:11:40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WARN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org.apache.coyote.AbstractProtocol.init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Initializing </a:t>
                      </a: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ProtocolHandler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00:11:30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00:11:15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75648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FATAL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Deployment of web application…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00:10:57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613512"/>
                  </a:ext>
                </a:extLst>
              </a:tr>
            </a:tbl>
          </a:graphicData>
        </a:graphic>
      </p:graphicFrame>
      <p:grpSp>
        <p:nvGrpSpPr>
          <p:cNvPr id="82" name="组合 81"/>
          <p:cNvGrpSpPr/>
          <p:nvPr/>
        </p:nvGrpSpPr>
        <p:grpSpPr>
          <a:xfrm>
            <a:off x="7923782" y="5454731"/>
            <a:ext cx="2778752" cy="144007"/>
            <a:chOff x="8151178" y="4450708"/>
            <a:chExt cx="2778752" cy="144007"/>
          </a:xfrm>
        </p:grpSpPr>
        <p:grpSp>
          <p:nvGrpSpPr>
            <p:cNvPr id="83" name="组合 8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90" name="流程图: 合并 8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5" name="流程图: 过程 8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6" name="组合 8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8" name="流程图: 合并 8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7" name="流程图: 合并 8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92" name="圆角矩形 91"/>
          <p:cNvSpPr/>
          <p:nvPr/>
        </p:nvSpPr>
        <p:spPr>
          <a:xfrm>
            <a:off x="5866643" y="60260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sp>
        <p:nvSpPr>
          <p:cNvPr id="93" name="流程图: 过程 92"/>
          <p:cNvSpPr/>
          <p:nvPr/>
        </p:nvSpPr>
        <p:spPr>
          <a:xfrm>
            <a:off x="1502640" y="3246112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All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4" name="流程图: 合并 93"/>
          <p:cNvSpPr/>
          <p:nvPr/>
        </p:nvSpPr>
        <p:spPr>
          <a:xfrm>
            <a:off x="2351148" y="3299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95" name="流程图: 过程 94"/>
          <p:cNvSpPr/>
          <p:nvPr/>
        </p:nvSpPr>
        <p:spPr>
          <a:xfrm>
            <a:off x="2822627" y="3243543"/>
            <a:ext cx="3663897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Search criteria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6" name="流程图: 过程 95"/>
          <p:cNvSpPr/>
          <p:nvPr/>
        </p:nvSpPr>
        <p:spPr>
          <a:xfrm>
            <a:off x="9152634" y="3233207"/>
            <a:ext cx="151104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Search criteria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627725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40854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798991"/>
            <a:chOff x="663529" y="2126354"/>
            <a:chExt cx="10270612" cy="3798991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661563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56416" y="2715975"/>
            <a:ext cx="10063983" cy="2587119"/>
            <a:chOff x="2089150" y="2401166"/>
            <a:chExt cx="9499600" cy="2587119"/>
          </a:xfrm>
        </p:grpSpPr>
        <p:sp>
          <p:nvSpPr>
            <p:cNvPr id="72" name="矩形 7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Result of Log Analysis</a:t>
              </a:r>
              <a:endParaRPr lang="zh-CN" altLang="en-US" sz="1200" dirty="0"/>
            </a:p>
          </p:txBody>
        </p:sp>
        <p:sp>
          <p:nvSpPr>
            <p:cNvPr id="73" name="矩形 72"/>
            <p:cNvSpPr/>
            <p:nvPr/>
          </p:nvSpPr>
          <p:spPr>
            <a:xfrm>
              <a:off x="2089150" y="2597384"/>
              <a:ext cx="9499600" cy="239090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74" name="表格 73"/>
          <p:cNvGraphicFramePr>
            <a:graphicFrameLocks noGrp="1"/>
          </p:cNvGraphicFramePr>
          <p:nvPr>
            <p:extLst/>
          </p:nvPr>
        </p:nvGraphicFramePr>
        <p:xfrm>
          <a:off x="788873" y="2925553"/>
          <a:ext cx="9980264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174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42528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6257607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5563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TRACE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Java Home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DEBUG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Command line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INFO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org.apache.catalina.startup.VersionLoggerListener.log Command…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00:11:40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WARN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org.apache.coyote.AbstractProtocol.init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Initializing </a:t>
                      </a: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ProtocolHandler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00:11:30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00:11:15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75648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FATAL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Deployment of web application…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00:10:57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613512"/>
                  </a:ext>
                </a:extLst>
              </a:tr>
            </a:tbl>
          </a:graphicData>
        </a:graphic>
      </p:graphicFrame>
      <p:grpSp>
        <p:nvGrpSpPr>
          <p:cNvPr id="82" name="组合 81"/>
          <p:cNvGrpSpPr/>
          <p:nvPr/>
        </p:nvGrpSpPr>
        <p:grpSpPr>
          <a:xfrm>
            <a:off x="7923782" y="5454731"/>
            <a:ext cx="2778752" cy="144007"/>
            <a:chOff x="8151178" y="4450708"/>
            <a:chExt cx="2778752" cy="144007"/>
          </a:xfrm>
        </p:grpSpPr>
        <p:grpSp>
          <p:nvGrpSpPr>
            <p:cNvPr id="83" name="组合 8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90" name="流程图: 合并 8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5" name="流程图: 过程 8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6" name="组合 8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8" name="流程图: 合并 8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7" name="流程图: 合并 8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92" name="圆角矩形 91"/>
          <p:cNvSpPr/>
          <p:nvPr/>
        </p:nvSpPr>
        <p:spPr>
          <a:xfrm>
            <a:off x="5866643" y="60260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sp>
        <p:nvSpPr>
          <p:cNvPr id="93" name="流程图: 过程 92"/>
          <p:cNvSpPr/>
          <p:nvPr/>
        </p:nvSpPr>
        <p:spPr>
          <a:xfrm>
            <a:off x="1502640" y="3246112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All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4" name="流程图: 合并 93"/>
          <p:cNvSpPr/>
          <p:nvPr/>
        </p:nvSpPr>
        <p:spPr>
          <a:xfrm>
            <a:off x="2351148" y="3299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7258999" y="4029184"/>
            <a:ext cx="2981325" cy="967211"/>
          </a:xfrm>
          <a:prstGeom prst="rect">
            <a:avLst/>
          </a:prstGeom>
          <a:solidFill>
            <a:srgbClr val="F2F2F2">
              <a:alpha val="83922"/>
            </a:srgb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100" dirty="0" err="1">
                <a:solidFill>
                  <a:schemeClr val="tx1"/>
                </a:solidFill>
              </a:rPr>
              <a:t>org.apache.catalina.core.AprLifecycleListener.initializeSSL</a:t>
            </a:r>
            <a:r>
              <a:rPr lang="en-US" altLang="zh-CN" sz="1100" dirty="0">
                <a:solidFill>
                  <a:schemeClr val="tx1"/>
                </a:solidFill>
              </a:rPr>
              <a:t> OpenSSL successfully initialized [OpenSSL 1.0.2l  25 May 2017]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76869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  Site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315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Site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99355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Site Management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777943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– System setup – Notification &amp; Mail settings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1"/>
            <a:ext cx="3017774" cy="708991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Notification Settings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715609"/>
            <a:ext cx="3017774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Mail Settings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029205" y="3199273"/>
            <a:ext cx="652159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393604" y="3834874"/>
            <a:ext cx="1923361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4274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731042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</a:t>
            </a:r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363428" y="3095538"/>
            <a:ext cx="6743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7711625" y="3747341"/>
            <a:ext cx="1977926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/>
          <p:nvPr/>
        </p:nvCxnSpPr>
        <p:spPr>
          <a:xfrm flipV="1">
            <a:off x="4229100" y="3636987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925159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337029" y="5715916"/>
            <a:ext cx="4835042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Tasks and </a:t>
            </a:r>
            <a:r>
              <a:rPr lang="en-US" altLang="zh-CN" dirty="0" err="1" smtClean="0"/>
              <a:t>cron</a:t>
            </a:r>
            <a:r>
              <a:rPr lang="en-US" altLang="zh-CN" dirty="0" smtClean="0"/>
              <a:t> jobs directly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8308861" y="5715916"/>
            <a:ext cx="3772699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Tasks and </a:t>
            </a:r>
            <a:r>
              <a:rPr lang="en-US" altLang="zh-CN" dirty="0" err="1"/>
              <a:t>c</a:t>
            </a:r>
            <a:r>
              <a:rPr lang="en-US" altLang="zh-CN" dirty="0" err="1" smtClean="0"/>
              <a:t>ron</a:t>
            </a:r>
            <a:r>
              <a:rPr lang="en-US" altLang="zh-CN" dirty="0" smtClean="0"/>
              <a:t> jobs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9702993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Site management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787791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- Advanced Settings – Template/Workflow/PPAP Level 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2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Template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152900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Workflow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2" name="流程图: 预定义过程 41"/>
          <p:cNvSpPr/>
          <p:nvPr/>
        </p:nvSpPr>
        <p:spPr>
          <a:xfrm>
            <a:off x="1483888" y="5006338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PPAP Level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101677" y="3126801"/>
            <a:ext cx="507214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674958" y="3553520"/>
            <a:ext cx="1360652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31" idx="2"/>
            <a:endCxn id="42" idx="1"/>
          </p:cNvCxnSpPr>
          <p:nvPr/>
        </p:nvCxnSpPr>
        <p:spPr>
          <a:xfrm rot="16200000" flipH="1">
            <a:off x="248239" y="3980239"/>
            <a:ext cx="2214090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286761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140199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Workflow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5" name="流程图: 预定义过程 44"/>
          <p:cNvSpPr/>
          <p:nvPr/>
        </p:nvSpPr>
        <p:spPr>
          <a:xfrm>
            <a:off x="8904876" y="49936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PPAP </a:t>
            </a:r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Level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433766" y="3025200"/>
            <a:ext cx="533645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8007047" y="3451919"/>
            <a:ext cx="1387083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肘形连接符 47"/>
          <p:cNvCxnSpPr>
            <a:stCxn id="39" idx="2"/>
            <a:endCxn id="45" idx="1"/>
          </p:cNvCxnSpPr>
          <p:nvPr/>
        </p:nvCxnSpPr>
        <p:spPr>
          <a:xfrm rot="16200000" flipH="1">
            <a:off x="7580328" y="3878638"/>
            <a:ext cx="22405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11" idx="3"/>
          </p:cNvCxnSpPr>
          <p:nvPr/>
        </p:nvCxnSpPr>
        <p:spPr>
          <a:xfrm flipV="1">
            <a:off x="4229100" y="3496310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362450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>
            <a:stCxn id="42" idx="3"/>
          </p:cNvCxnSpPr>
          <p:nvPr/>
        </p:nvCxnSpPr>
        <p:spPr>
          <a:xfrm>
            <a:off x="4229100" y="5215888"/>
            <a:ext cx="38354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254533" y="5688761"/>
            <a:ext cx="4872552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Tasks and </a:t>
            </a:r>
            <a:r>
              <a:rPr lang="en-US" altLang="zh-CN" dirty="0" err="1" smtClean="0"/>
              <a:t>cron</a:t>
            </a:r>
            <a:r>
              <a:rPr lang="en-US" altLang="zh-CN" dirty="0" smtClean="0"/>
              <a:t> jobs directly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8203649" y="5688761"/>
            <a:ext cx="3747051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Tasks and </a:t>
            </a:r>
            <a:r>
              <a:rPr lang="en-US" altLang="zh-CN" dirty="0" err="1" smtClean="0"/>
              <a:t>cron</a:t>
            </a:r>
            <a:r>
              <a:rPr lang="en-US" altLang="zh-CN" dirty="0" smtClean="0"/>
              <a:t> jobs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83003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Meetings – Meeting list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Meetings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0777150"/>
              </p:ext>
            </p:extLst>
          </p:nvPr>
        </p:nvGraphicFramePr>
        <p:xfrm>
          <a:off x="1544740" y="3046394"/>
          <a:ext cx="10270795" cy="2205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072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177453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278743098"/>
                    </a:ext>
                  </a:extLst>
                </a:gridCol>
                <a:gridCol w="12446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323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Meeting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Subject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Organizer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Duration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M0000001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2018/05/30 12:00:00 to</a:t>
                      </a:r>
                      <a:r>
                        <a:rPr lang="en-US" altLang="zh-CN" sz="10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000" baseline="0" dirty="0" smtClean="0"/>
                        <a:t>2018/05/30 13:00:00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50256" y="3358766"/>
            <a:ext cx="15025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4029075" y="3362730"/>
            <a:ext cx="101809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7959505" y="3348607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2018/05/31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5426770" y="3358766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6687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– Site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8702581" y="492369"/>
            <a:ext cx="2673711" cy="717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31" name="表格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2841984"/>
              </p:ext>
            </p:extLst>
          </p:nvPr>
        </p:nvGraphicFramePr>
        <p:xfrm>
          <a:off x="2105010" y="3012697"/>
          <a:ext cx="9483741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4709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404381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619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Site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Owner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Master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Site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Created</a:t>
                      </a:r>
                      <a:r>
                        <a:rPr lang="en-US" altLang="zh-CN" sz="1200" baseline="0" dirty="0" smtClean="0"/>
                        <a:t> automatically during system setup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Site A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Created automatically</a:t>
                      </a:r>
                      <a:r>
                        <a:rPr lang="en-US" altLang="zh-CN" sz="1200" baseline="0" dirty="0" smtClean="0"/>
                        <a:t> during creation of Plant A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B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C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D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690041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E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238910"/>
                  </a:ext>
                </a:extLst>
              </a:tr>
            </a:tbl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2089150" y="2401166"/>
            <a:ext cx="9499600" cy="3224934"/>
            <a:chOff x="2089150" y="2401166"/>
            <a:chExt cx="9499600" cy="3224934"/>
          </a:xfrm>
        </p:grpSpPr>
        <p:sp>
          <p:nvSpPr>
            <p:cNvPr id="32" name="矩形 3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Site Management</a:t>
              </a:r>
              <a:endParaRPr lang="zh-CN" altLang="en-US" sz="1200" dirty="0"/>
            </a:p>
          </p:txBody>
        </p:sp>
        <p:sp>
          <p:nvSpPr>
            <p:cNvPr id="36" name="矩形 35"/>
            <p:cNvSpPr/>
            <p:nvPr/>
          </p:nvSpPr>
          <p:spPr>
            <a:xfrm>
              <a:off x="2089150" y="2597384"/>
              <a:ext cx="9499600" cy="3028716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流程图: 合并 36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42" name="流程图: 过程 41"/>
          <p:cNvSpPr/>
          <p:nvPr/>
        </p:nvSpPr>
        <p:spPr>
          <a:xfrm>
            <a:off x="2567940" y="3322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3" name="流程图: 过程 42"/>
          <p:cNvSpPr/>
          <p:nvPr/>
        </p:nvSpPr>
        <p:spPr>
          <a:xfrm>
            <a:off x="4129086" y="3322151"/>
            <a:ext cx="318611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5" name="流程图: 过程 54"/>
          <p:cNvSpPr/>
          <p:nvPr/>
        </p:nvSpPr>
        <p:spPr>
          <a:xfrm>
            <a:off x="7512050" y="3315866"/>
            <a:ext cx="162433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0834" y="3329063"/>
            <a:ext cx="1041294" cy="185164"/>
            <a:chOff x="9276186" y="2939807"/>
            <a:chExt cx="1041294" cy="185164"/>
          </a:xfrm>
        </p:grpSpPr>
        <p:sp>
          <p:nvSpPr>
            <p:cNvPr id="56" name="流程图: 过程 55"/>
            <p:cNvSpPr/>
            <p:nvPr/>
          </p:nvSpPr>
          <p:spPr>
            <a:xfrm>
              <a:off x="9276186" y="2939807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9" name="流程图: 合并 58"/>
            <p:cNvSpPr/>
            <p:nvPr/>
          </p:nvSpPr>
          <p:spPr>
            <a:xfrm>
              <a:off x="10124694" y="299328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8576581" y="5344872"/>
            <a:ext cx="2778752" cy="144007"/>
            <a:chOff x="8151178" y="4450708"/>
            <a:chExt cx="2778752" cy="144007"/>
          </a:xfrm>
        </p:grpSpPr>
        <p:grpSp>
          <p:nvGrpSpPr>
            <p:cNvPr id="69" name="组合 6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6" name="流程图: 合并 7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0" name="流程图: 合并 6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1" name="流程图: 过程 7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74" name="流程图: 合并 7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流程图: 合并 7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2180234" y="2716075"/>
            <a:ext cx="1453554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6557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– Site List - Detail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9186464" y="301873"/>
            <a:ext cx="2673711" cy="717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31" name="表格 30"/>
          <p:cNvGraphicFramePr>
            <a:graphicFrameLocks noGrp="1"/>
          </p:cNvGraphicFramePr>
          <p:nvPr>
            <p:extLst/>
          </p:nvPr>
        </p:nvGraphicFramePr>
        <p:xfrm>
          <a:off x="2105010" y="3012697"/>
          <a:ext cx="9483741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4709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404381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619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Site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Owner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Master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Site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Created</a:t>
                      </a:r>
                      <a:r>
                        <a:rPr lang="en-US" altLang="zh-CN" sz="1200" baseline="0" dirty="0" smtClean="0"/>
                        <a:t> automatically during system setup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Site A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Created automatically</a:t>
                      </a:r>
                      <a:r>
                        <a:rPr lang="en-US" altLang="zh-CN" sz="1200" baseline="0" dirty="0" smtClean="0"/>
                        <a:t> during creation of Plant A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B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C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D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690041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E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238910"/>
                  </a:ext>
                </a:extLst>
              </a:tr>
            </a:tbl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2089150" y="2401166"/>
            <a:ext cx="9499600" cy="3224934"/>
            <a:chOff x="2089150" y="2401166"/>
            <a:chExt cx="9499600" cy="3224934"/>
          </a:xfrm>
        </p:grpSpPr>
        <p:sp>
          <p:nvSpPr>
            <p:cNvPr id="32" name="矩形 3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Site Management</a:t>
              </a:r>
              <a:endParaRPr lang="zh-CN" altLang="en-US" sz="1200" dirty="0"/>
            </a:p>
          </p:txBody>
        </p:sp>
        <p:sp>
          <p:nvSpPr>
            <p:cNvPr id="36" name="矩形 35"/>
            <p:cNvSpPr/>
            <p:nvPr/>
          </p:nvSpPr>
          <p:spPr>
            <a:xfrm>
              <a:off x="2089150" y="2597384"/>
              <a:ext cx="9499600" cy="3028716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流程图: 合并 36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42" name="流程图: 过程 41"/>
          <p:cNvSpPr/>
          <p:nvPr/>
        </p:nvSpPr>
        <p:spPr>
          <a:xfrm>
            <a:off x="2567940" y="3322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3" name="流程图: 过程 42"/>
          <p:cNvSpPr/>
          <p:nvPr/>
        </p:nvSpPr>
        <p:spPr>
          <a:xfrm>
            <a:off x="4129086" y="3322151"/>
            <a:ext cx="318611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5" name="流程图: 过程 54"/>
          <p:cNvSpPr/>
          <p:nvPr/>
        </p:nvSpPr>
        <p:spPr>
          <a:xfrm>
            <a:off x="7512050" y="3315866"/>
            <a:ext cx="162433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0834" y="3329063"/>
            <a:ext cx="1041294" cy="185164"/>
            <a:chOff x="9276186" y="2939807"/>
            <a:chExt cx="1041294" cy="185164"/>
          </a:xfrm>
        </p:grpSpPr>
        <p:sp>
          <p:nvSpPr>
            <p:cNvPr id="56" name="流程图: 过程 55"/>
            <p:cNvSpPr/>
            <p:nvPr/>
          </p:nvSpPr>
          <p:spPr>
            <a:xfrm>
              <a:off x="9276186" y="2939807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9" name="流程图: 合并 58"/>
            <p:cNvSpPr/>
            <p:nvPr/>
          </p:nvSpPr>
          <p:spPr>
            <a:xfrm>
              <a:off x="10124694" y="299328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8576581" y="5344872"/>
            <a:ext cx="2778752" cy="144007"/>
            <a:chOff x="8151178" y="4450708"/>
            <a:chExt cx="2778752" cy="144007"/>
          </a:xfrm>
        </p:grpSpPr>
        <p:grpSp>
          <p:nvGrpSpPr>
            <p:cNvPr id="69" name="组合 6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6" name="流程图: 合并 7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0" name="流程图: 合并 6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1" name="流程图: 过程 7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74" name="流程图: 合并 7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流程图: 合并 7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2180234" y="2716075"/>
            <a:ext cx="1453554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730947" y="1454445"/>
            <a:ext cx="9759392" cy="4959054"/>
            <a:chOff x="-43735" y="836951"/>
            <a:chExt cx="9759392" cy="4959054"/>
          </a:xfrm>
        </p:grpSpPr>
        <p:grpSp>
          <p:nvGrpSpPr>
            <p:cNvPr id="64" name="组合 63"/>
            <p:cNvGrpSpPr/>
            <p:nvPr/>
          </p:nvGrpSpPr>
          <p:grpSpPr>
            <a:xfrm>
              <a:off x="-43735" y="836951"/>
              <a:ext cx="9759392" cy="4959054"/>
              <a:chOff x="-43735" y="836951"/>
              <a:chExt cx="9759392" cy="4959054"/>
            </a:xfrm>
          </p:grpSpPr>
          <p:grpSp>
            <p:nvGrpSpPr>
              <p:cNvPr id="66" name="组合 65"/>
              <p:cNvGrpSpPr/>
              <p:nvPr/>
            </p:nvGrpSpPr>
            <p:grpSpPr>
              <a:xfrm>
                <a:off x="-43735" y="836951"/>
                <a:ext cx="9759392" cy="4959054"/>
                <a:chOff x="1803644" y="780260"/>
                <a:chExt cx="7537091" cy="4489880"/>
              </a:xfrm>
            </p:grpSpPr>
            <p:sp>
              <p:nvSpPr>
                <p:cNvPr id="78" name="流程图: 过程 77"/>
                <p:cNvSpPr/>
                <p:nvPr/>
              </p:nvSpPr>
              <p:spPr>
                <a:xfrm>
                  <a:off x="1803644" y="780260"/>
                  <a:ext cx="7537090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9" name="流程图: 过程 78"/>
                <p:cNvSpPr/>
                <p:nvPr/>
              </p:nvSpPr>
              <p:spPr>
                <a:xfrm>
                  <a:off x="1803644" y="790948"/>
                  <a:ext cx="753709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Site Information</a:t>
                  </a:r>
                  <a:endParaRPr lang="zh-CN" altLang="en-US" sz="1400" dirty="0"/>
                </a:p>
              </p:txBody>
            </p:sp>
          </p:grpSp>
          <p:sp>
            <p:nvSpPr>
              <p:cNvPr id="67" name="十字形 66"/>
              <p:cNvSpPr/>
              <p:nvPr/>
            </p:nvSpPr>
            <p:spPr>
              <a:xfrm rot="18798906">
                <a:off x="9498433" y="90389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圆角矩形 64"/>
            <p:cNvSpPr/>
            <p:nvPr/>
          </p:nvSpPr>
          <p:spPr>
            <a:xfrm>
              <a:off x="3155791" y="5437986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11" name="圆角矩形 110"/>
            <p:cNvSpPr/>
            <p:nvPr/>
          </p:nvSpPr>
          <p:spPr>
            <a:xfrm>
              <a:off x="2362497" y="4790472"/>
              <a:ext cx="1180071" cy="261143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Synchronize</a:t>
              </a:r>
              <a:endParaRPr lang="zh-CN" altLang="en-US" sz="14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3929411" y="1878580"/>
            <a:ext cx="2588490" cy="261610"/>
            <a:chOff x="2777446" y="2724666"/>
            <a:chExt cx="2588490" cy="371894"/>
          </a:xfrm>
        </p:grpSpPr>
        <p:sp>
          <p:nvSpPr>
            <p:cNvPr id="81" name="流程图: 过程 80"/>
            <p:cNvSpPr/>
            <p:nvPr/>
          </p:nvSpPr>
          <p:spPr>
            <a:xfrm>
              <a:off x="3565711" y="2761111"/>
              <a:ext cx="1800225" cy="263222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Master Site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777446" y="2724666"/>
              <a:ext cx="814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Site Name:</a:t>
              </a:r>
              <a:endParaRPr lang="zh-CN" altLang="en-US" sz="1100" dirty="0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48510" y="1878580"/>
            <a:ext cx="2397982" cy="261610"/>
            <a:chOff x="2967954" y="2724666"/>
            <a:chExt cx="2397982" cy="371894"/>
          </a:xfrm>
        </p:grpSpPr>
        <p:sp>
          <p:nvSpPr>
            <p:cNvPr id="84" name="流程图: 过程 83"/>
            <p:cNvSpPr/>
            <p:nvPr/>
          </p:nvSpPr>
          <p:spPr>
            <a:xfrm>
              <a:off x="3565711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S0000001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967954" y="2724666"/>
              <a:ext cx="62951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Site ID:</a:t>
              </a:r>
              <a:endParaRPr lang="zh-CN" altLang="en-US" sz="1100" dirty="0"/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6995663" y="1878669"/>
            <a:ext cx="2979015" cy="261610"/>
            <a:chOff x="2777446" y="2724666"/>
            <a:chExt cx="2979015" cy="371894"/>
          </a:xfrm>
        </p:grpSpPr>
        <p:sp>
          <p:nvSpPr>
            <p:cNvPr id="88" name="流程图: 过程 87"/>
            <p:cNvSpPr/>
            <p:nvPr/>
          </p:nvSpPr>
          <p:spPr>
            <a:xfrm>
              <a:off x="3956236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2018/05/27 12:30:09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2777446" y="2724666"/>
              <a:ext cx="123911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Date of Creation:</a:t>
              </a:r>
              <a:endParaRPr lang="zh-CN" altLang="en-US" sz="1100" dirty="0"/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879560" y="2343291"/>
            <a:ext cx="9095118" cy="944621"/>
            <a:chOff x="2692607" y="2724666"/>
            <a:chExt cx="9095118" cy="1342834"/>
          </a:xfrm>
        </p:grpSpPr>
        <p:sp>
          <p:nvSpPr>
            <p:cNvPr id="91" name="流程图: 过程 90"/>
            <p:cNvSpPr/>
            <p:nvPr/>
          </p:nvSpPr>
          <p:spPr>
            <a:xfrm>
              <a:off x="3565711" y="2761109"/>
              <a:ext cx="8222014" cy="130639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00" dirty="0">
                  <a:solidFill>
                    <a:schemeClr val="tx1"/>
                  </a:solidFill>
                </a:rPr>
                <a:t>Created automatically during system setup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692607" y="2724666"/>
              <a:ext cx="88581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Description:</a:t>
              </a:r>
              <a:endParaRPr lang="zh-CN" altLang="en-US" sz="11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879560" y="3528984"/>
            <a:ext cx="9499600" cy="2255202"/>
            <a:chOff x="2089150" y="2401166"/>
            <a:chExt cx="9499600" cy="2255202"/>
          </a:xfrm>
        </p:grpSpPr>
        <p:sp>
          <p:nvSpPr>
            <p:cNvPr id="94" name="矩形 93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Synchronization</a:t>
              </a:r>
              <a:endParaRPr lang="zh-CN" altLang="en-US" sz="1200" dirty="0"/>
            </a:p>
          </p:txBody>
        </p:sp>
        <p:sp>
          <p:nvSpPr>
            <p:cNvPr id="95" name="矩形 94"/>
            <p:cNvSpPr/>
            <p:nvPr/>
          </p:nvSpPr>
          <p:spPr>
            <a:xfrm>
              <a:off x="2089150" y="2597383"/>
              <a:ext cx="9499600" cy="2058985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4717676" y="4017316"/>
            <a:ext cx="5518214" cy="1652259"/>
          </a:xfrm>
          <a:prstGeom prst="roundRect">
            <a:avLst>
              <a:gd name="adj" fmla="val 1830"/>
            </a:avLst>
          </a:prstGeom>
          <a:solidFill>
            <a:schemeClr val="bg2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50" dirty="0" smtClean="0">
                <a:solidFill>
                  <a:schemeClr val="tx1"/>
                </a:solidFill>
              </a:rPr>
              <a:t>Note:  The synchronization process will replace all your selected settings in your site!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0" name="文本框 109"/>
          <p:cNvSpPr txBox="1"/>
          <p:nvPr/>
        </p:nvSpPr>
        <p:spPr>
          <a:xfrm>
            <a:off x="4625095" y="3757761"/>
            <a:ext cx="14533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Log Viewer</a:t>
            </a:r>
            <a:endParaRPr lang="zh-CN" altLang="en-US" sz="1100" dirty="0"/>
          </a:p>
        </p:txBody>
      </p:sp>
      <p:sp>
        <p:nvSpPr>
          <p:cNvPr id="112" name="圆角矩形 111"/>
          <p:cNvSpPr/>
          <p:nvPr/>
        </p:nvSpPr>
        <p:spPr>
          <a:xfrm>
            <a:off x="5896489" y="605547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13" name="组合 112"/>
          <p:cNvGrpSpPr/>
          <p:nvPr/>
        </p:nvGrpSpPr>
        <p:grpSpPr>
          <a:xfrm>
            <a:off x="1299088" y="4193053"/>
            <a:ext cx="1596253" cy="261610"/>
            <a:chOff x="1235447" y="3808536"/>
            <a:chExt cx="1596253" cy="261610"/>
          </a:xfrm>
        </p:grpSpPr>
        <p:sp>
          <p:nvSpPr>
            <p:cNvPr id="114" name="文本框 113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Notification Settings</a:t>
              </a:r>
              <a:endParaRPr lang="zh-CN" altLang="en-US" sz="1100" dirty="0"/>
            </a:p>
          </p:txBody>
        </p:sp>
        <p:sp>
          <p:nvSpPr>
            <p:cNvPr id="115" name="矩形 114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1299088" y="4440510"/>
            <a:ext cx="1596253" cy="261610"/>
            <a:chOff x="1235447" y="3808536"/>
            <a:chExt cx="1596253" cy="261610"/>
          </a:xfrm>
        </p:grpSpPr>
        <p:sp>
          <p:nvSpPr>
            <p:cNvPr id="117" name="文本框 116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Mail Settings</a:t>
              </a:r>
              <a:endParaRPr lang="zh-CN" altLang="en-US" sz="1100" dirty="0"/>
            </a:p>
          </p:txBody>
        </p:sp>
        <p:sp>
          <p:nvSpPr>
            <p:cNvPr id="118" name="矩形 117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1299088" y="4687967"/>
            <a:ext cx="1596253" cy="261610"/>
            <a:chOff x="1235447" y="3808536"/>
            <a:chExt cx="1596253" cy="261610"/>
          </a:xfrm>
        </p:grpSpPr>
        <p:sp>
          <p:nvSpPr>
            <p:cNvPr id="120" name="文本框 119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Settings</a:t>
              </a:r>
              <a:endParaRPr lang="zh-CN" altLang="en-US" sz="1100" dirty="0"/>
            </a:p>
          </p:txBody>
        </p:sp>
        <p:sp>
          <p:nvSpPr>
            <p:cNvPr id="121" name="矩形 120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1299088" y="5182883"/>
            <a:ext cx="1596253" cy="261610"/>
            <a:chOff x="1235447" y="3808536"/>
            <a:chExt cx="1596253" cy="261610"/>
          </a:xfrm>
        </p:grpSpPr>
        <p:sp>
          <p:nvSpPr>
            <p:cNvPr id="123" name="文本框 122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Level Settings</a:t>
              </a:r>
              <a:endParaRPr lang="zh-CN" altLang="en-US" sz="1100" dirty="0"/>
            </a:p>
          </p:txBody>
        </p:sp>
        <p:sp>
          <p:nvSpPr>
            <p:cNvPr id="124" name="矩形 123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299088" y="4935425"/>
            <a:ext cx="1596253" cy="261610"/>
            <a:chOff x="1235447" y="3808536"/>
            <a:chExt cx="1596253" cy="261610"/>
          </a:xfrm>
        </p:grpSpPr>
        <p:sp>
          <p:nvSpPr>
            <p:cNvPr id="126" name="文本框 125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Workflow Settings</a:t>
              </a:r>
              <a:endParaRPr lang="zh-CN" altLang="en-US" sz="1100" dirty="0"/>
            </a:p>
          </p:txBody>
        </p:sp>
        <p:sp>
          <p:nvSpPr>
            <p:cNvPr id="127" name="矩形 126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898447" y="3829051"/>
            <a:ext cx="2683740" cy="261610"/>
            <a:chOff x="898447" y="3829051"/>
            <a:chExt cx="2683740" cy="261610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98447" y="3829051"/>
              <a:ext cx="2683740" cy="261610"/>
              <a:chOff x="2777446" y="2724666"/>
              <a:chExt cx="2683740" cy="371894"/>
            </a:xfrm>
          </p:grpSpPr>
          <p:sp>
            <p:nvSpPr>
              <p:cNvPr id="131" name="流程图: 过程 130"/>
              <p:cNvSpPr/>
              <p:nvPr/>
            </p:nvSpPr>
            <p:spPr>
              <a:xfrm>
                <a:off x="3660961" y="2761111"/>
                <a:ext cx="1800225" cy="263222"/>
              </a:xfrm>
              <a:prstGeom prst="flowChartProcess">
                <a:avLst/>
              </a:prstGeom>
              <a:solidFill>
                <a:schemeClr val="bg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Master Site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2777446" y="2724666"/>
                <a:ext cx="814039" cy="3718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Sync From :</a:t>
                </a:r>
                <a:endParaRPr lang="zh-CN" altLang="en-US" sz="1100" dirty="0"/>
              </a:p>
            </p:txBody>
          </p:sp>
        </p:grpSp>
        <p:sp>
          <p:nvSpPr>
            <p:cNvPr id="130" name="流程图: 合并 129"/>
            <p:cNvSpPr/>
            <p:nvPr/>
          </p:nvSpPr>
          <p:spPr>
            <a:xfrm>
              <a:off x="3402269" y="391406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5368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– Site List - Detail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9186464" y="301873"/>
            <a:ext cx="2673711" cy="717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31" name="表格 30"/>
          <p:cNvGraphicFramePr>
            <a:graphicFrameLocks noGrp="1"/>
          </p:cNvGraphicFramePr>
          <p:nvPr>
            <p:extLst/>
          </p:nvPr>
        </p:nvGraphicFramePr>
        <p:xfrm>
          <a:off x="2105010" y="3012697"/>
          <a:ext cx="9483741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4709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404381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619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Site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Owner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Master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Site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Created</a:t>
                      </a:r>
                      <a:r>
                        <a:rPr lang="en-US" altLang="zh-CN" sz="1200" baseline="0" dirty="0" smtClean="0"/>
                        <a:t> automatically during system setup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Site A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Created automatically</a:t>
                      </a:r>
                      <a:r>
                        <a:rPr lang="en-US" altLang="zh-CN" sz="1200" baseline="0" dirty="0" smtClean="0"/>
                        <a:t> during creation of Plant A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B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C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D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690041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E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238910"/>
                  </a:ext>
                </a:extLst>
              </a:tr>
            </a:tbl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2089150" y="2401166"/>
            <a:ext cx="9499600" cy="3224934"/>
            <a:chOff x="2089150" y="2401166"/>
            <a:chExt cx="9499600" cy="3224934"/>
          </a:xfrm>
        </p:grpSpPr>
        <p:sp>
          <p:nvSpPr>
            <p:cNvPr id="32" name="矩形 3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Site Management</a:t>
              </a:r>
              <a:endParaRPr lang="zh-CN" altLang="en-US" sz="1200" dirty="0"/>
            </a:p>
          </p:txBody>
        </p:sp>
        <p:sp>
          <p:nvSpPr>
            <p:cNvPr id="36" name="矩形 35"/>
            <p:cNvSpPr/>
            <p:nvPr/>
          </p:nvSpPr>
          <p:spPr>
            <a:xfrm>
              <a:off x="2089150" y="2597384"/>
              <a:ext cx="9499600" cy="3028716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流程图: 合并 36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42" name="流程图: 过程 41"/>
          <p:cNvSpPr/>
          <p:nvPr/>
        </p:nvSpPr>
        <p:spPr>
          <a:xfrm>
            <a:off x="2567940" y="3322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3" name="流程图: 过程 42"/>
          <p:cNvSpPr/>
          <p:nvPr/>
        </p:nvSpPr>
        <p:spPr>
          <a:xfrm>
            <a:off x="4129086" y="3322151"/>
            <a:ext cx="318611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5" name="流程图: 过程 54"/>
          <p:cNvSpPr/>
          <p:nvPr/>
        </p:nvSpPr>
        <p:spPr>
          <a:xfrm>
            <a:off x="7512050" y="3315866"/>
            <a:ext cx="162433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0834" y="3329063"/>
            <a:ext cx="1041294" cy="185164"/>
            <a:chOff x="9276186" y="2939807"/>
            <a:chExt cx="1041294" cy="185164"/>
          </a:xfrm>
        </p:grpSpPr>
        <p:sp>
          <p:nvSpPr>
            <p:cNvPr id="56" name="流程图: 过程 55"/>
            <p:cNvSpPr/>
            <p:nvPr/>
          </p:nvSpPr>
          <p:spPr>
            <a:xfrm>
              <a:off x="9276186" y="2939807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9" name="流程图: 合并 58"/>
            <p:cNvSpPr/>
            <p:nvPr/>
          </p:nvSpPr>
          <p:spPr>
            <a:xfrm>
              <a:off x="10124694" y="299328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8576581" y="5344872"/>
            <a:ext cx="2778752" cy="144007"/>
            <a:chOff x="8151178" y="4450708"/>
            <a:chExt cx="2778752" cy="144007"/>
          </a:xfrm>
        </p:grpSpPr>
        <p:grpSp>
          <p:nvGrpSpPr>
            <p:cNvPr id="69" name="组合 6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6" name="流程图: 合并 7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0" name="流程图: 合并 6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1" name="流程图: 过程 7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74" name="流程图: 合并 7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流程图: 合并 7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2180234" y="2716075"/>
            <a:ext cx="1453554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730947" y="1454445"/>
            <a:ext cx="9759392" cy="4959054"/>
            <a:chOff x="-43735" y="836951"/>
            <a:chExt cx="9759392" cy="4959054"/>
          </a:xfrm>
        </p:grpSpPr>
        <p:grpSp>
          <p:nvGrpSpPr>
            <p:cNvPr id="64" name="组合 63"/>
            <p:cNvGrpSpPr/>
            <p:nvPr/>
          </p:nvGrpSpPr>
          <p:grpSpPr>
            <a:xfrm>
              <a:off x="-43735" y="836951"/>
              <a:ext cx="9759392" cy="4959054"/>
              <a:chOff x="-43735" y="836951"/>
              <a:chExt cx="9759392" cy="4959054"/>
            </a:xfrm>
          </p:grpSpPr>
          <p:grpSp>
            <p:nvGrpSpPr>
              <p:cNvPr id="66" name="组合 65"/>
              <p:cNvGrpSpPr/>
              <p:nvPr/>
            </p:nvGrpSpPr>
            <p:grpSpPr>
              <a:xfrm>
                <a:off x="-43735" y="836951"/>
                <a:ext cx="9759392" cy="4959054"/>
                <a:chOff x="1803644" y="780260"/>
                <a:chExt cx="7537091" cy="4489880"/>
              </a:xfrm>
            </p:grpSpPr>
            <p:sp>
              <p:nvSpPr>
                <p:cNvPr id="78" name="流程图: 过程 77"/>
                <p:cNvSpPr/>
                <p:nvPr/>
              </p:nvSpPr>
              <p:spPr>
                <a:xfrm>
                  <a:off x="1803644" y="780260"/>
                  <a:ext cx="7537090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9" name="流程图: 过程 78"/>
                <p:cNvSpPr/>
                <p:nvPr/>
              </p:nvSpPr>
              <p:spPr>
                <a:xfrm>
                  <a:off x="1803644" y="790948"/>
                  <a:ext cx="753709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Site Information</a:t>
                  </a:r>
                  <a:endParaRPr lang="zh-CN" altLang="en-US" sz="1400" dirty="0"/>
                </a:p>
              </p:txBody>
            </p:sp>
          </p:grpSp>
          <p:sp>
            <p:nvSpPr>
              <p:cNvPr id="67" name="十字形 66"/>
              <p:cNvSpPr/>
              <p:nvPr/>
            </p:nvSpPr>
            <p:spPr>
              <a:xfrm rot="18798906">
                <a:off x="9498433" y="90389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圆角矩形 64"/>
            <p:cNvSpPr/>
            <p:nvPr/>
          </p:nvSpPr>
          <p:spPr>
            <a:xfrm>
              <a:off x="4942387" y="5437986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3929411" y="1878580"/>
            <a:ext cx="2588490" cy="261610"/>
            <a:chOff x="2777446" y="2724666"/>
            <a:chExt cx="2588490" cy="371894"/>
          </a:xfrm>
        </p:grpSpPr>
        <p:sp>
          <p:nvSpPr>
            <p:cNvPr id="81" name="流程图: 过程 80"/>
            <p:cNvSpPr/>
            <p:nvPr/>
          </p:nvSpPr>
          <p:spPr>
            <a:xfrm>
              <a:off x="3565711" y="2761111"/>
              <a:ext cx="1800225" cy="263222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Site of Plant 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777446" y="2724666"/>
              <a:ext cx="814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Site Name:</a:t>
              </a:r>
              <a:endParaRPr lang="zh-CN" altLang="en-US" sz="1100" dirty="0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48510" y="1878580"/>
            <a:ext cx="2397982" cy="261610"/>
            <a:chOff x="2967954" y="2724666"/>
            <a:chExt cx="2397982" cy="371894"/>
          </a:xfrm>
        </p:grpSpPr>
        <p:sp>
          <p:nvSpPr>
            <p:cNvPr id="84" name="流程图: 过程 83"/>
            <p:cNvSpPr/>
            <p:nvPr/>
          </p:nvSpPr>
          <p:spPr>
            <a:xfrm>
              <a:off x="3565711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S0000005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967954" y="2724666"/>
              <a:ext cx="62951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Site ID:</a:t>
              </a:r>
              <a:endParaRPr lang="zh-CN" altLang="en-US" sz="1100" dirty="0"/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6995663" y="1878669"/>
            <a:ext cx="2979015" cy="261610"/>
            <a:chOff x="2777446" y="2724666"/>
            <a:chExt cx="2979015" cy="371894"/>
          </a:xfrm>
        </p:grpSpPr>
        <p:sp>
          <p:nvSpPr>
            <p:cNvPr id="88" name="流程图: 过程 87"/>
            <p:cNvSpPr/>
            <p:nvPr/>
          </p:nvSpPr>
          <p:spPr>
            <a:xfrm>
              <a:off x="3956236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2018/05/27 12:30:09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2777446" y="2724666"/>
              <a:ext cx="123911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Date of Creation:</a:t>
              </a:r>
              <a:endParaRPr lang="zh-CN" altLang="en-US" sz="1100" dirty="0"/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879560" y="2343291"/>
            <a:ext cx="9095118" cy="944621"/>
            <a:chOff x="2692607" y="2724666"/>
            <a:chExt cx="9095118" cy="1342834"/>
          </a:xfrm>
        </p:grpSpPr>
        <p:sp>
          <p:nvSpPr>
            <p:cNvPr id="91" name="流程图: 过程 90"/>
            <p:cNvSpPr/>
            <p:nvPr/>
          </p:nvSpPr>
          <p:spPr>
            <a:xfrm>
              <a:off x="3565711" y="2761109"/>
              <a:ext cx="8222014" cy="130639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00" dirty="0">
                  <a:solidFill>
                    <a:schemeClr val="tx1"/>
                  </a:solidFill>
                </a:rPr>
                <a:t>Created automatically during creation of Plant A</a:t>
              </a:r>
              <a:endParaRPr lang="zh-CN" altLang="en-US" sz="1000" dirty="0">
                <a:solidFill>
                  <a:schemeClr val="tx1"/>
                </a:solidFill>
              </a:endParaRPr>
            </a:p>
            <a:p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692607" y="2724666"/>
              <a:ext cx="88581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Description:</a:t>
              </a:r>
              <a:endParaRPr lang="zh-CN" altLang="en-US" sz="11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879560" y="3528984"/>
            <a:ext cx="9499600" cy="2255202"/>
            <a:chOff x="2089150" y="2401166"/>
            <a:chExt cx="9499600" cy="2255202"/>
          </a:xfrm>
        </p:grpSpPr>
        <p:sp>
          <p:nvSpPr>
            <p:cNvPr id="122" name="矩形 12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Synchronization</a:t>
              </a:r>
              <a:endParaRPr lang="zh-CN" altLang="en-US" sz="1200" dirty="0"/>
            </a:p>
          </p:txBody>
        </p:sp>
        <p:sp>
          <p:nvSpPr>
            <p:cNvPr id="123" name="矩形 122"/>
            <p:cNvSpPr/>
            <p:nvPr/>
          </p:nvSpPr>
          <p:spPr>
            <a:xfrm>
              <a:off x="2089150" y="2597383"/>
              <a:ext cx="9499600" cy="2058985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4" name="组合 123"/>
          <p:cNvGrpSpPr/>
          <p:nvPr/>
        </p:nvGrpSpPr>
        <p:grpSpPr>
          <a:xfrm>
            <a:off x="1299088" y="4193053"/>
            <a:ext cx="1596253" cy="261610"/>
            <a:chOff x="1235447" y="3808536"/>
            <a:chExt cx="1596253" cy="261610"/>
          </a:xfrm>
        </p:grpSpPr>
        <p:sp>
          <p:nvSpPr>
            <p:cNvPr id="125" name="文本框 124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Notification Settings</a:t>
              </a:r>
              <a:endParaRPr lang="zh-CN" altLang="en-US" sz="1100" dirty="0"/>
            </a:p>
          </p:txBody>
        </p:sp>
        <p:sp>
          <p:nvSpPr>
            <p:cNvPr id="126" name="矩形 125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7" name="组合 126"/>
          <p:cNvGrpSpPr/>
          <p:nvPr/>
        </p:nvGrpSpPr>
        <p:grpSpPr>
          <a:xfrm>
            <a:off x="1299088" y="4440510"/>
            <a:ext cx="1596253" cy="261610"/>
            <a:chOff x="1235447" y="3808536"/>
            <a:chExt cx="1596253" cy="261610"/>
          </a:xfrm>
        </p:grpSpPr>
        <p:sp>
          <p:nvSpPr>
            <p:cNvPr id="128" name="文本框 127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Mail Settings</a:t>
              </a:r>
              <a:endParaRPr lang="zh-CN" altLang="en-US" sz="1100" dirty="0"/>
            </a:p>
          </p:txBody>
        </p:sp>
        <p:sp>
          <p:nvSpPr>
            <p:cNvPr id="129" name="矩形 128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0" name="组合 129"/>
          <p:cNvGrpSpPr/>
          <p:nvPr/>
        </p:nvGrpSpPr>
        <p:grpSpPr>
          <a:xfrm>
            <a:off x="1299088" y="4687967"/>
            <a:ext cx="1596253" cy="261610"/>
            <a:chOff x="1235447" y="3808536"/>
            <a:chExt cx="1596253" cy="261610"/>
          </a:xfrm>
        </p:grpSpPr>
        <p:sp>
          <p:nvSpPr>
            <p:cNvPr id="131" name="文本框 130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Settings</a:t>
              </a:r>
              <a:endParaRPr lang="zh-CN" altLang="en-US" sz="1100" dirty="0"/>
            </a:p>
          </p:txBody>
        </p:sp>
        <p:sp>
          <p:nvSpPr>
            <p:cNvPr id="132" name="矩形 131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1299088" y="5182883"/>
            <a:ext cx="1596253" cy="261610"/>
            <a:chOff x="1235447" y="3808536"/>
            <a:chExt cx="1596253" cy="261610"/>
          </a:xfrm>
        </p:grpSpPr>
        <p:sp>
          <p:nvSpPr>
            <p:cNvPr id="134" name="文本框 133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Level Settings</a:t>
              </a:r>
              <a:endParaRPr lang="zh-CN" altLang="en-US" sz="1100" dirty="0"/>
            </a:p>
          </p:txBody>
        </p:sp>
        <p:sp>
          <p:nvSpPr>
            <p:cNvPr id="135" name="矩形 134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1299088" y="4935425"/>
            <a:ext cx="1596253" cy="261610"/>
            <a:chOff x="1235447" y="3808536"/>
            <a:chExt cx="1596253" cy="261610"/>
          </a:xfrm>
        </p:grpSpPr>
        <p:sp>
          <p:nvSpPr>
            <p:cNvPr id="137" name="文本框 136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Workflow Settings</a:t>
              </a:r>
              <a:endParaRPr lang="zh-CN" altLang="en-US" sz="1100" dirty="0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9" name="圆角矩形 138"/>
          <p:cNvSpPr/>
          <p:nvPr/>
        </p:nvSpPr>
        <p:spPr>
          <a:xfrm>
            <a:off x="4717676" y="4290665"/>
            <a:ext cx="5518214" cy="1378910"/>
          </a:xfrm>
          <a:prstGeom prst="roundRect">
            <a:avLst>
              <a:gd name="adj" fmla="val 1830"/>
            </a:avLst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50" dirty="0" smtClean="0">
                <a:solidFill>
                  <a:schemeClr val="tx1"/>
                </a:solidFill>
              </a:rPr>
              <a:t>Note:  The synchronization process will replace all your selected settings in your site!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40" name="文本框 139"/>
          <p:cNvSpPr txBox="1"/>
          <p:nvPr/>
        </p:nvSpPr>
        <p:spPr>
          <a:xfrm>
            <a:off x="4625095" y="3757761"/>
            <a:ext cx="14533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Log Viewer</a:t>
            </a:r>
            <a:endParaRPr lang="zh-CN" altLang="en-US" sz="1100" dirty="0"/>
          </a:p>
        </p:txBody>
      </p:sp>
      <p:sp>
        <p:nvSpPr>
          <p:cNvPr id="141" name="圆角矩形 140"/>
          <p:cNvSpPr/>
          <p:nvPr/>
        </p:nvSpPr>
        <p:spPr>
          <a:xfrm>
            <a:off x="3137179" y="5407966"/>
            <a:ext cx="1180071" cy="261143"/>
          </a:xfrm>
          <a:prstGeom prst="round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Synchronize</a:t>
            </a:r>
            <a:endParaRPr lang="zh-CN" altLang="en-US" sz="1400" dirty="0"/>
          </a:p>
        </p:txBody>
      </p:sp>
      <p:sp>
        <p:nvSpPr>
          <p:cNvPr id="142" name="圆角矩形 141"/>
          <p:cNvSpPr/>
          <p:nvPr/>
        </p:nvSpPr>
        <p:spPr>
          <a:xfrm>
            <a:off x="3930473" y="605548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grpSp>
        <p:nvGrpSpPr>
          <p:cNvPr id="9" name="组合 8"/>
          <p:cNvGrpSpPr/>
          <p:nvPr/>
        </p:nvGrpSpPr>
        <p:grpSpPr>
          <a:xfrm>
            <a:off x="898447" y="3829051"/>
            <a:ext cx="2683740" cy="261610"/>
            <a:chOff x="898447" y="3829051"/>
            <a:chExt cx="2683740" cy="261610"/>
          </a:xfrm>
        </p:grpSpPr>
        <p:grpSp>
          <p:nvGrpSpPr>
            <p:cNvPr id="143" name="组合 142"/>
            <p:cNvGrpSpPr/>
            <p:nvPr/>
          </p:nvGrpSpPr>
          <p:grpSpPr>
            <a:xfrm>
              <a:off x="898447" y="3829051"/>
              <a:ext cx="2683740" cy="261610"/>
              <a:chOff x="2777446" y="2724666"/>
              <a:chExt cx="2683740" cy="371894"/>
            </a:xfrm>
          </p:grpSpPr>
          <p:sp>
            <p:nvSpPr>
              <p:cNvPr id="144" name="流程图: 过程 143"/>
              <p:cNvSpPr/>
              <p:nvPr/>
            </p:nvSpPr>
            <p:spPr>
              <a:xfrm>
                <a:off x="3660961" y="2761111"/>
                <a:ext cx="1800225" cy="263222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Master Site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2777446" y="2724666"/>
                <a:ext cx="814039" cy="3718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Sync From :</a:t>
                </a:r>
                <a:endParaRPr lang="zh-CN" altLang="en-US" sz="1100" dirty="0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>
              <a:off x="3402269" y="391406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7" name="流程图: 过程 146"/>
          <p:cNvSpPr/>
          <p:nvPr/>
        </p:nvSpPr>
        <p:spPr>
          <a:xfrm>
            <a:off x="1781240" y="3147237"/>
            <a:ext cx="1800225" cy="700047"/>
          </a:xfrm>
          <a:prstGeom prst="flowChartProcess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Master Site</a:t>
            </a:r>
          </a:p>
          <a:p>
            <a:r>
              <a:rPr lang="en-US" altLang="zh-CN" sz="1000" dirty="0" smtClean="0">
                <a:solidFill>
                  <a:schemeClr val="tx1"/>
                </a:solidFill>
              </a:rPr>
              <a:t>Site of Plant B</a:t>
            </a:r>
          </a:p>
          <a:p>
            <a:r>
              <a:rPr lang="en-US" altLang="zh-CN" sz="1000" dirty="0" smtClean="0">
                <a:solidFill>
                  <a:schemeClr val="tx1"/>
                </a:solidFill>
              </a:rPr>
              <a:t>Site of Plant C</a:t>
            </a:r>
          </a:p>
          <a:p>
            <a:r>
              <a:rPr lang="en-US" altLang="zh-CN" sz="1000" dirty="0" smtClean="0">
                <a:solidFill>
                  <a:schemeClr val="tx1"/>
                </a:solidFill>
              </a:rPr>
              <a:t>Site of Plant D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5258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Supplier profile</a:t>
            </a:r>
          </a:p>
          <a:p>
            <a:r>
              <a:rPr lang="en-US" altLang="zh-CN" dirty="0" smtClean="0"/>
              <a:t>Supplier User management</a:t>
            </a:r>
          </a:p>
          <a:p>
            <a:r>
              <a:rPr lang="en-US" altLang="zh-CN" dirty="0" smtClean="0"/>
              <a:t>Supplier role management</a:t>
            </a:r>
          </a:p>
          <a:p>
            <a:r>
              <a:rPr lang="en-US" altLang="zh-CN" dirty="0" smtClean="0"/>
              <a:t>Supplier report</a:t>
            </a:r>
          </a:p>
          <a:p>
            <a:r>
              <a:rPr lang="en-US" altLang="zh-CN" dirty="0" smtClean="0"/>
              <a:t>Supplier risk level setup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30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Users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6" name="组合 25"/>
          <p:cNvGrpSpPr/>
          <p:nvPr/>
        </p:nvGrpSpPr>
        <p:grpSpPr>
          <a:xfrm>
            <a:off x="2571279" y="2773836"/>
            <a:ext cx="9282109" cy="2428875"/>
            <a:chOff x="2571279" y="2773836"/>
            <a:chExt cx="9282109" cy="2428875"/>
          </a:xfrm>
        </p:grpSpPr>
        <p:sp>
          <p:nvSpPr>
            <p:cNvPr id="24" name="圆角矩形 23"/>
            <p:cNvSpPr/>
            <p:nvPr/>
          </p:nvSpPr>
          <p:spPr>
            <a:xfrm>
              <a:off x="4495326" y="2773836"/>
              <a:ext cx="7358062" cy="2428875"/>
            </a:xfrm>
            <a:prstGeom prst="roundRect">
              <a:avLst>
                <a:gd name="adj" fmla="val 6667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2571279" y="3899938"/>
              <a:ext cx="1924048" cy="1302773"/>
            </a:xfrm>
            <a:prstGeom prst="roundRect">
              <a:avLst>
                <a:gd name="adj" fmla="val 8168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257428" y="4810767"/>
            <a:ext cx="4147657" cy="1214437"/>
            <a:chOff x="2257428" y="4810767"/>
            <a:chExt cx="4147657" cy="1214437"/>
          </a:xfrm>
        </p:grpSpPr>
        <p:sp>
          <p:nvSpPr>
            <p:cNvPr id="7" name="圆角矩形 6"/>
            <p:cNvSpPr/>
            <p:nvPr/>
          </p:nvSpPr>
          <p:spPr>
            <a:xfrm>
              <a:off x="3180874" y="4810767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Supervisor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Operator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3" name="曲线连接符 12"/>
            <p:cNvCxnSpPr>
              <a:endCxn id="7" idx="1"/>
            </p:cNvCxnSpPr>
            <p:nvPr/>
          </p:nvCxnSpPr>
          <p:spPr>
            <a:xfrm>
              <a:off x="2257428" y="4810767"/>
              <a:ext cx="923446" cy="607219"/>
            </a:xfrm>
            <a:prstGeom prst="curvedConnector3">
              <a:avLst>
                <a:gd name="adj1" fmla="val 50000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4043363" y="3114401"/>
            <a:ext cx="4130994" cy="1214437"/>
            <a:chOff x="4043363" y="3114401"/>
            <a:chExt cx="4130994" cy="1214437"/>
          </a:xfrm>
        </p:grpSpPr>
        <p:sp>
          <p:nvSpPr>
            <p:cNvPr id="6" name="圆角矩形 5"/>
            <p:cNvSpPr/>
            <p:nvPr/>
          </p:nvSpPr>
          <p:spPr>
            <a:xfrm>
              <a:off x="4950146" y="3114401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Plant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 Supervisor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1" name="曲线连接符 10"/>
            <p:cNvCxnSpPr>
              <a:endCxn id="6" idx="1"/>
            </p:cNvCxnSpPr>
            <p:nvPr/>
          </p:nvCxnSpPr>
          <p:spPr>
            <a:xfrm>
              <a:off x="4043363" y="3386138"/>
              <a:ext cx="906783" cy="335482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7458075" y="1671090"/>
            <a:ext cx="4083372" cy="1400175"/>
            <a:chOff x="7458075" y="1671090"/>
            <a:chExt cx="4083372" cy="1400175"/>
          </a:xfrm>
        </p:grpSpPr>
        <p:sp>
          <p:nvSpPr>
            <p:cNvPr id="5" name="圆角矩形 4"/>
            <p:cNvSpPr/>
            <p:nvPr/>
          </p:nvSpPr>
          <p:spPr>
            <a:xfrm>
              <a:off x="8317236" y="1671090"/>
              <a:ext cx="3224211" cy="140017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Suite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Management Team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9" name="曲线连接符 8"/>
            <p:cNvCxnSpPr>
              <a:endCxn id="5" idx="1"/>
            </p:cNvCxnSpPr>
            <p:nvPr/>
          </p:nvCxnSpPr>
          <p:spPr>
            <a:xfrm>
              <a:off x="7458075" y="1991527"/>
              <a:ext cx="859161" cy="379651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38288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23508"/>
            <a:chOff x="200025" y="2286000"/>
            <a:chExt cx="2336006" cy="1023508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305233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279515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286000" y="2669544"/>
            <a:ext cx="9415463" cy="2916869"/>
            <a:chOff x="2286000" y="2669544"/>
            <a:chExt cx="9415463" cy="2916869"/>
          </a:xfrm>
        </p:grpSpPr>
        <p:sp>
          <p:nvSpPr>
            <p:cNvPr id="3" name="圆角矩形 2"/>
            <p:cNvSpPr/>
            <p:nvPr/>
          </p:nvSpPr>
          <p:spPr>
            <a:xfrm>
              <a:off x="2286000" y="2793696"/>
              <a:ext cx="9415463" cy="2792717"/>
            </a:xfrm>
            <a:prstGeom prst="roundRect">
              <a:avLst>
                <a:gd name="adj" fmla="val 1230"/>
              </a:avLst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479582" y="2669544"/>
              <a:ext cx="303820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Introduction to Supplier Management</a:t>
              </a:r>
              <a:endParaRPr lang="zh-CN" altLang="en-US" sz="1400" dirty="0"/>
            </a:p>
          </p:txBody>
        </p:sp>
        <p:sp>
          <p:nvSpPr>
            <p:cNvPr id="15" name="矩形 14"/>
            <p:cNvSpPr/>
            <p:nvPr/>
          </p:nvSpPr>
          <p:spPr>
            <a:xfrm>
              <a:off x="2557461" y="3003537"/>
              <a:ext cx="8915401" cy="24622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dirty="0" smtClean="0"/>
                <a:t>In this module, you will be able to </a:t>
              </a:r>
              <a:r>
                <a:rPr lang="zh-CN" altLang="en-US" sz="1400" dirty="0" smtClean="0"/>
                <a:t>manage </a:t>
              </a:r>
              <a:r>
                <a:rPr lang="zh-CN" altLang="en-US" sz="1400" dirty="0"/>
                <a:t>the supplier information and the demostrate the supplier </a:t>
              </a:r>
              <a:r>
                <a:rPr lang="zh-CN" altLang="en-US" sz="1400" dirty="0" smtClean="0"/>
                <a:t>statistics</a:t>
              </a:r>
              <a:r>
                <a:rPr lang="en-US" altLang="zh-CN" sz="1400" dirty="0" smtClean="0"/>
                <a:t>.</a:t>
              </a:r>
            </a:p>
            <a:p>
              <a:r>
                <a:rPr lang="en-US" altLang="zh-CN" sz="1400" dirty="0" smtClean="0"/>
                <a:t>As a part of master data, the supplier’s information will be imported from external system via a trusted supplier portal agent that located in customer internal network, it means that the supplier data should only be updated by the single way external system </a:t>
              </a:r>
              <a:r>
                <a:rPr lang="en-US" altLang="zh-CN" sz="1400" dirty="0" smtClean="0">
                  <a:sym typeface="Wingdings" panose="05000000000000000000" pitchFamily="2" charset="2"/>
                </a:rPr>
                <a:t> supplier portal.</a:t>
              </a:r>
            </a:p>
            <a:p>
              <a:r>
                <a:rPr lang="en-US" altLang="zh-CN" sz="1400" dirty="0" smtClean="0">
                  <a:sym typeface="Wingdings" panose="05000000000000000000" pitchFamily="2" charset="2"/>
                </a:rPr>
                <a:t>However, user will be authorized to add more additional information to the imported supplier entity, like the risk level.</a:t>
              </a:r>
            </a:p>
            <a:p>
              <a:r>
                <a:rPr lang="en-US" altLang="zh-CN" sz="1400" dirty="0" smtClean="0">
                  <a:sym typeface="Wingdings" panose="05000000000000000000" pitchFamily="2" charset="2"/>
                </a:rPr>
                <a:t>In supplier portal, supplier will be considered as a organization as well, it will be linked to customer internal organization. A supplier could be placed under one or more internal organization.</a:t>
              </a:r>
              <a:r>
                <a:rPr lang="en-US" altLang="zh-CN" sz="1400" dirty="0" smtClean="0"/>
                <a:t> </a:t>
              </a:r>
            </a:p>
            <a:p>
              <a:r>
                <a:rPr lang="en-US" altLang="zh-CN" sz="1400" dirty="0" smtClean="0"/>
                <a:t>The authorized user will be able to create and modify the users and user’s role of a supplier.</a:t>
              </a:r>
            </a:p>
            <a:p>
              <a:r>
                <a:rPr lang="en-US" altLang="zh-CN" sz="1400" dirty="0" smtClean="0"/>
                <a:t>As a authorized user, you will be able to setup the supplier risk level and assign it to a supplier.</a:t>
              </a:r>
            </a:p>
            <a:p>
              <a:r>
                <a:rPr lang="en-US" altLang="zh-CN" sz="1400" b="1" dirty="0">
                  <a:solidFill>
                    <a:srgbClr val="FF0000"/>
                  </a:solidFill>
                </a:rPr>
                <a:t>Supplier Report: </a:t>
              </a:r>
            </a:p>
            <a:p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141132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Profile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108107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0040235"/>
              </p:ext>
            </p:extLst>
          </p:nvPr>
        </p:nvGraphicFramePr>
        <p:xfrm>
          <a:off x="2105010" y="29999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0701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44798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Plant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Zhang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Zhang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6" name="流程图: 过程 25"/>
          <p:cNvSpPr/>
          <p:nvPr/>
        </p:nvSpPr>
        <p:spPr>
          <a:xfrm>
            <a:off x="2634615" y="33258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992363" y="3325888"/>
            <a:ext cx="15832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6103788" y="3311684"/>
            <a:ext cx="17775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3258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6" name="组合 15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grpSp>
          <p:nvGrpSpPr>
            <p:cNvPr id="15" name="组合 14"/>
            <p:cNvGrpSpPr/>
            <p:nvPr/>
          </p:nvGrpSpPr>
          <p:grpSpPr>
            <a:xfrm>
              <a:off x="2089150" y="2401166"/>
              <a:ext cx="9499600" cy="3699480"/>
              <a:chOff x="2089150" y="2401166"/>
              <a:chExt cx="9499600" cy="3699480"/>
            </a:xfrm>
          </p:grpSpPr>
          <p:sp>
            <p:nvSpPr>
              <p:cNvPr id="23" name="矩形 22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Supplier List</a:t>
                </a:r>
                <a:endParaRPr lang="zh-CN" altLang="en-US" sz="1200" dirty="0"/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2089150" y="2597384"/>
                <a:ext cx="9499600" cy="3503262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40" name="组合 39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1" name="流程图: 合并 40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流程图: 过程 41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3" name="组合 42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5" name="流程图: 合并 4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流程图: 合并 43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50" name="组合 49"/>
          <p:cNvGrpSpPr/>
          <p:nvPr/>
        </p:nvGrpSpPr>
        <p:grpSpPr>
          <a:xfrm>
            <a:off x="9415462" y="33258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33258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sp>
        <p:nvSpPr>
          <p:cNvPr id="70" name="圆角矩形 69"/>
          <p:cNvSpPr/>
          <p:nvPr/>
        </p:nvSpPr>
        <p:spPr>
          <a:xfrm>
            <a:off x="2257070" y="27033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4174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5"/>
            <a:chOff x="200025" y="2286000"/>
            <a:chExt cx="2336006" cy="1015825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3"/>
            <a:ext cx="9499600" cy="282649"/>
            <a:chOff x="985837" y="3451343"/>
            <a:chExt cx="9499600" cy="282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91697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矩形 133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135" name="六角星 134"/>
          <p:cNvSpPr/>
          <p:nvPr/>
        </p:nvSpPr>
        <p:spPr>
          <a:xfrm>
            <a:off x="4544482" y="290395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六角星 135"/>
          <p:cNvSpPr/>
          <p:nvPr/>
        </p:nvSpPr>
        <p:spPr>
          <a:xfrm>
            <a:off x="811745" y="291735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278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4017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3856414"/>
              </p:ext>
            </p:extLst>
          </p:nvPr>
        </p:nvGraphicFramePr>
        <p:xfrm>
          <a:off x="1003519" y="3904631"/>
          <a:ext cx="9453237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 Gao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2901655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0646" y="4214306"/>
            <a:ext cx="1106805" cy="185164"/>
            <a:chOff x="4280646" y="3922206"/>
            <a:chExt cx="1106805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280646" y="3922206"/>
              <a:ext cx="110680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5230896" y="398542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流程图: 过程 109"/>
          <p:cNvSpPr/>
          <p:nvPr/>
        </p:nvSpPr>
        <p:spPr>
          <a:xfrm>
            <a:off x="5598522" y="4205222"/>
            <a:ext cx="209462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流程图: 过程 110"/>
          <p:cNvSpPr/>
          <p:nvPr/>
        </p:nvSpPr>
        <p:spPr>
          <a:xfrm>
            <a:off x="8100226" y="4214306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2143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655919"/>
            <a:ext cx="1635789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5697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8304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0910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4111881" y="365815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6"/>
            <a:ext cx="9499600" cy="2164649"/>
            <a:chOff x="985837" y="3451346"/>
            <a:chExt cx="9499600" cy="2164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164649"/>
              <a:chOff x="2089150" y="2401166"/>
              <a:chExt cx="9499600" cy="3052441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856223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组合 132"/>
          <p:cNvGrpSpPr/>
          <p:nvPr/>
        </p:nvGrpSpPr>
        <p:grpSpPr>
          <a:xfrm>
            <a:off x="985837" y="5717198"/>
            <a:ext cx="9499600" cy="282649"/>
            <a:chOff x="985837" y="3451343"/>
            <a:chExt cx="9499600" cy="282649"/>
          </a:xfrm>
        </p:grpSpPr>
        <p:grpSp>
          <p:nvGrpSpPr>
            <p:cNvPr id="134" name="组合 133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7" name="矩形 13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5" name="流程图: 合并 134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8" name="矩形 13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139" name="六角星 138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六角星 139"/>
          <p:cNvSpPr/>
          <p:nvPr/>
        </p:nvSpPr>
        <p:spPr>
          <a:xfrm>
            <a:off x="806690" y="291688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374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Meetings – Meeting list – Edit Meeting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Meetings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88794" cy="2708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693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760822">
                  <a:extLst>
                    <a:ext uri="{9D8B030D-6E8A-4147-A177-3AD203B41FA5}">
                      <a16:colId xmlns:a16="http://schemas.microsoft.com/office/drawing/2014/main" val="345775978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4278743098"/>
                    </a:ext>
                  </a:extLst>
                </a:gridCol>
                <a:gridCol w="115184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743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76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Meeting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Number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Subject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Organizer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Duration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Part Number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2018/05/30 12:00:00 to</a:t>
                      </a:r>
                      <a:r>
                        <a:rPr lang="en-US" altLang="zh-CN" sz="10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000" baseline="0" dirty="0" smtClean="0"/>
                        <a:t>2018/05/30 13:00:00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50257" y="3358766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049471" y="3358766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2018/05/31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9" name="流程图: 过程 48"/>
          <p:cNvSpPr/>
          <p:nvPr/>
        </p:nvSpPr>
        <p:spPr>
          <a:xfrm>
            <a:off x="4814399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2" name="流程图: 过程 51"/>
          <p:cNvSpPr/>
          <p:nvPr/>
        </p:nvSpPr>
        <p:spPr>
          <a:xfrm>
            <a:off x="6597687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sp>
        <p:nvSpPr>
          <p:cNvPr id="53" name="矩形 52"/>
          <p:cNvSpPr/>
          <p:nvPr/>
        </p:nvSpPr>
        <p:spPr>
          <a:xfrm>
            <a:off x="200025" y="2250423"/>
            <a:ext cx="11744325" cy="3957333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56" name="流程图: 过程 55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流程图: 过程 56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59" name="流程图: 过程 58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M0000001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78" name="流程图: 过程 77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</p:grpSpPr>
        <p:sp>
          <p:nvSpPr>
            <p:cNvPr id="81" name="流程图: 过程 80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83" name="十字形 82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圆角矩形 83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5" name="圆角矩形 84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86" name="圆角矩形 85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87" name="组合 86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88" name="流程图: 过程 87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sp>
        <p:nvSpPr>
          <p:cNvPr id="90" name="流程图: 过程 89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91" name="流程图: 过程 90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92" name="流程图: 合并 91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流程图: 合并 92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</p:grpSpPr>
        <p:sp>
          <p:nvSpPr>
            <p:cNvPr id="95" name="流程图: 过程 94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98" name="矩形 97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矩形 98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100" name="流程图: 摘录 99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102" name="矩形 10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矩形 10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104" name="流程图: 摘录 10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5" name="圆角矩形 104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  <p:grpSp>
        <p:nvGrpSpPr>
          <p:cNvPr id="106" name="组合 1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07" name="流程图: 过程 1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8" name="文本框 1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aphicFrame>
        <p:nvGraphicFramePr>
          <p:cNvPr id="109" name="表格 108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110" name="矩形 109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矩形 111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112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矩形 113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5" name="矩形 114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6" name="矩形 115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7" name="矩形 116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8" name="矩形 117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0" name="矩形 119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1" name="矩形 120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2" name="矩形 121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3" name="矩形 122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4" name="矩形 123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5" name="矩形 124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aphicFrame>
        <p:nvGraphicFramePr>
          <p:cNvPr id="126" name="表格 125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127" name="矩形 126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矩形 127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2" name="矩形 131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3" name="矩形 132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4" name="矩形 133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135" name="矩形 134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pSp>
        <p:nvGrpSpPr>
          <p:cNvPr id="136" name="组合 13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137" name="流程图: 过程 13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流程图: 合并 13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矩形 140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142" name="矩形 141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144" name="流程图: 过程 143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矩形 144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8" name="流程图: 合并 147"/>
          <p:cNvSpPr/>
          <p:nvPr/>
        </p:nvSpPr>
        <p:spPr>
          <a:xfrm>
            <a:off x="9834563" y="2039795"/>
            <a:ext cx="115595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7252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 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sp>
        <p:nvSpPr>
          <p:cNvPr id="73" name="流程图: 合并 72"/>
          <p:cNvSpPr/>
          <p:nvPr/>
        </p:nvSpPr>
        <p:spPr>
          <a:xfrm>
            <a:off x="3311172" y="254559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4017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9" y="3904631"/>
          <a:ext cx="9453237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 Gao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2901655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0646" y="4214306"/>
            <a:ext cx="1106805" cy="185164"/>
            <a:chOff x="4280646" y="3922206"/>
            <a:chExt cx="1106805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280646" y="3922206"/>
              <a:ext cx="110680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5230896" y="398542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流程图: 过程 109"/>
          <p:cNvSpPr/>
          <p:nvPr/>
        </p:nvSpPr>
        <p:spPr>
          <a:xfrm>
            <a:off x="5598522" y="4205222"/>
            <a:ext cx="209462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流程图: 过程 110"/>
          <p:cNvSpPr/>
          <p:nvPr/>
        </p:nvSpPr>
        <p:spPr>
          <a:xfrm>
            <a:off x="8100226" y="4214306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2143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655919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Users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5697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8304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0910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883281" y="365815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6"/>
            <a:ext cx="9499600" cy="2164649"/>
            <a:chOff x="985837" y="3451346"/>
            <a:chExt cx="9499600" cy="2164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164649"/>
              <a:chOff x="2089150" y="2401166"/>
              <a:chExt cx="9499600" cy="3052441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856223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组合 132"/>
          <p:cNvGrpSpPr/>
          <p:nvPr/>
        </p:nvGrpSpPr>
        <p:grpSpPr>
          <a:xfrm>
            <a:off x="985837" y="5717198"/>
            <a:ext cx="9499600" cy="282649"/>
            <a:chOff x="985837" y="3451343"/>
            <a:chExt cx="9499600" cy="282649"/>
          </a:xfrm>
        </p:grpSpPr>
        <p:grpSp>
          <p:nvGrpSpPr>
            <p:cNvPr id="134" name="组合 133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7" name="矩形 13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5" name="流程图: 合并 134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9" name="流程图: 合并 148"/>
          <p:cNvSpPr/>
          <p:nvPr/>
        </p:nvSpPr>
        <p:spPr>
          <a:xfrm>
            <a:off x="10930734" y="57323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84" name="矩形 183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185" name="组合 184"/>
          <p:cNvGrpSpPr/>
          <p:nvPr/>
        </p:nvGrpSpPr>
        <p:grpSpPr>
          <a:xfrm>
            <a:off x="809973" y="2564559"/>
            <a:ext cx="10415584" cy="2789439"/>
            <a:chOff x="414342" y="1470901"/>
            <a:chExt cx="10415584" cy="2789439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14342" y="1470901"/>
              <a:ext cx="10415584" cy="2789439"/>
              <a:chOff x="2157413" y="1354232"/>
              <a:chExt cx="8043862" cy="2525532"/>
            </a:xfrm>
          </p:grpSpPr>
          <p:sp>
            <p:nvSpPr>
              <p:cNvPr id="188" name="流程图: 过程 187"/>
              <p:cNvSpPr/>
              <p:nvPr/>
            </p:nvSpPr>
            <p:spPr>
              <a:xfrm>
                <a:off x="2157413" y="1365204"/>
                <a:ext cx="8043862" cy="251456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流程图: 过程 18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187" name="十字形 186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7257575" y="3090451"/>
            <a:ext cx="2429103" cy="261610"/>
            <a:chOff x="2850873" y="2713777"/>
            <a:chExt cx="2429103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159427" y="3116884"/>
            <a:ext cx="2429103" cy="261610"/>
            <a:chOff x="3879980" y="2058988"/>
            <a:chExt cx="2429103" cy="261610"/>
          </a:xfrm>
        </p:grpSpPr>
        <p:grpSp>
          <p:nvGrpSpPr>
            <p:cNvPr id="197" name="组合 196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199" name="流程图: 过程 19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198" name="流程图: 合并 19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1380793" y="3579804"/>
            <a:ext cx="2356078" cy="261610"/>
            <a:chOff x="3012798" y="2713777"/>
            <a:chExt cx="2356078" cy="261610"/>
          </a:xfrm>
        </p:grpSpPr>
        <p:sp>
          <p:nvSpPr>
            <p:cNvPr id="202" name="流程图: 过程 201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3" name="文本框 202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204" name="组合 203"/>
          <p:cNvGrpSpPr/>
          <p:nvPr/>
        </p:nvGrpSpPr>
        <p:grpSpPr>
          <a:xfrm>
            <a:off x="4062783" y="3564626"/>
            <a:ext cx="2524353" cy="261610"/>
            <a:chOff x="3784730" y="2058988"/>
            <a:chExt cx="2524353" cy="261610"/>
          </a:xfrm>
        </p:grpSpPr>
        <p:grpSp>
          <p:nvGrpSpPr>
            <p:cNvPr id="205" name="组合 204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207" name="流程图: 过程 20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文本框 207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206" name="流程图: 合并 205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09" name="圆角矩形 208"/>
          <p:cNvSpPr/>
          <p:nvPr/>
        </p:nvSpPr>
        <p:spPr>
          <a:xfrm>
            <a:off x="4151224" y="490520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10" name="圆角矩形 209"/>
          <p:cNvSpPr/>
          <p:nvPr/>
        </p:nvSpPr>
        <p:spPr>
          <a:xfrm>
            <a:off x="5956511" y="491004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211" name="组合 210"/>
          <p:cNvGrpSpPr/>
          <p:nvPr/>
        </p:nvGrpSpPr>
        <p:grpSpPr>
          <a:xfrm>
            <a:off x="7810848" y="3522448"/>
            <a:ext cx="1749952" cy="261610"/>
            <a:chOff x="7810848" y="3522448"/>
            <a:chExt cx="1749952" cy="261610"/>
          </a:xfrm>
        </p:grpSpPr>
        <p:sp>
          <p:nvSpPr>
            <p:cNvPr id="212" name="文本框 211"/>
            <p:cNvSpPr txBox="1"/>
            <p:nvPr/>
          </p:nvSpPr>
          <p:spPr>
            <a:xfrm>
              <a:off x="8026406" y="3522448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  <p:grpSp>
          <p:nvGrpSpPr>
            <p:cNvPr id="213" name="组合 212"/>
            <p:cNvGrpSpPr/>
            <p:nvPr/>
          </p:nvGrpSpPr>
          <p:grpSpPr>
            <a:xfrm>
              <a:off x="7810848" y="3610479"/>
              <a:ext cx="108000" cy="108000"/>
              <a:chOff x="1699613" y="3398820"/>
              <a:chExt cx="108000" cy="108000"/>
            </a:xfrm>
          </p:grpSpPr>
          <p:sp>
            <p:nvSpPr>
              <p:cNvPr id="214" name="矩形 213"/>
              <p:cNvSpPr/>
              <p:nvPr/>
            </p:nvSpPr>
            <p:spPr>
              <a:xfrm>
                <a:off x="1699613" y="3398820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5" name="半闭框 214"/>
              <p:cNvSpPr/>
              <p:nvPr/>
            </p:nvSpPr>
            <p:spPr>
              <a:xfrm rot="13330243">
                <a:off x="1729929" y="3407949"/>
                <a:ext cx="47368" cy="58193"/>
              </a:xfrm>
              <a:prstGeom prst="halfFrame">
                <a:avLst>
                  <a:gd name="adj1" fmla="val 16431"/>
                  <a:gd name="adj2" fmla="val 14741"/>
                </a:avLst>
              </a:prstGeom>
              <a:solidFill>
                <a:schemeClr val="tx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1" name="组合 20"/>
          <p:cNvGrpSpPr/>
          <p:nvPr/>
        </p:nvGrpSpPr>
        <p:grpSpPr>
          <a:xfrm>
            <a:off x="1167525" y="3131134"/>
            <a:ext cx="2569346" cy="261610"/>
            <a:chOff x="1167525" y="3131134"/>
            <a:chExt cx="2569346" cy="261610"/>
          </a:xfrm>
        </p:grpSpPr>
        <p:grpSp>
          <p:nvGrpSpPr>
            <p:cNvPr id="190" name="组合 189"/>
            <p:cNvGrpSpPr/>
            <p:nvPr/>
          </p:nvGrpSpPr>
          <p:grpSpPr>
            <a:xfrm>
              <a:off x="1218868" y="3131134"/>
              <a:ext cx="2518003" cy="261610"/>
              <a:chOff x="2850873" y="2713777"/>
              <a:chExt cx="2518003" cy="261610"/>
            </a:xfrm>
          </p:grpSpPr>
          <p:sp>
            <p:nvSpPr>
              <p:cNvPr id="191" name="流程图: 过程 190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test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文本框 191"/>
              <p:cNvSpPr txBox="1"/>
              <p:nvPr/>
            </p:nvSpPr>
            <p:spPr>
              <a:xfrm>
                <a:off x="2850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Name :</a:t>
                </a:r>
                <a:endParaRPr lang="zh-CN" altLang="en-US" sz="1100" dirty="0"/>
              </a:p>
            </p:txBody>
          </p:sp>
        </p:grpSp>
        <p:sp>
          <p:nvSpPr>
            <p:cNvPr id="19" name="六角星 18"/>
            <p:cNvSpPr/>
            <p:nvPr/>
          </p:nvSpPr>
          <p:spPr>
            <a:xfrm>
              <a:off x="1167525" y="321627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6" name="六角星 215"/>
          <p:cNvSpPr/>
          <p:nvPr/>
        </p:nvSpPr>
        <p:spPr>
          <a:xfrm>
            <a:off x="4144261" y="321067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六角星 216"/>
          <p:cNvSpPr/>
          <p:nvPr/>
        </p:nvSpPr>
        <p:spPr>
          <a:xfrm>
            <a:off x="7234973" y="319121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六角星 217"/>
          <p:cNvSpPr/>
          <p:nvPr/>
        </p:nvSpPr>
        <p:spPr>
          <a:xfrm>
            <a:off x="4048527" y="365325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六角星 218"/>
          <p:cNvSpPr/>
          <p:nvPr/>
        </p:nvSpPr>
        <p:spPr>
          <a:xfrm>
            <a:off x="1364574" y="367047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81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0"/>
            <a:chOff x="200025" y="2286000"/>
            <a:chExt cx="2336006" cy="1015820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5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555704"/>
              </p:ext>
            </p:extLst>
          </p:nvPr>
        </p:nvGraphicFramePr>
        <p:xfrm>
          <a:off x="1003517" y="4006231"/>
          <a:ext cx="945323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4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79761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7575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Plants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757519"/>
            <a:ext cx="1454025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Plants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1048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6713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9320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19263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9213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矩形 133"/>
          <p:cNvSpPr/>
          <p:nvPr/>
        </p:nvSpPr>
        <p:spPr>
          <a:xfrm>
            <a:off x="1192030" y="546839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sp>
        <p:nvSpPr>
          <p:cNvPr id="136" name="六角星 135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六角星 136"/>
          <p:cNvSpPr/>
          <p:nvPr/>
        </p:nvSpPr>
        <p:spPr>
          <a:xfrm>
            <a:off x="810364" y="291935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35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5"/>
            <a:chOff x="200025" y="2286000"/>
            <a:chExt cx="2336006" cy="1015825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sp>
        <p:nvSpPr>
          <p:cNvPr id="73" name="流程图: 合并 72"/>
          <p:cNvSpPr/>
          <p:nvPr/>
        </p:nvSpPr>
        <p:spPr>
          <a:xfrm>
            <a:off x="3311172" y="254559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7" y="4006231"/>
          <a:ext cx="9453238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7575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Plants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757519"/>
            <a:ext cx="1454025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Plants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1048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6713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9320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1926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9213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872170" y="1976938"/>
            <a:ext cx="10415584" cy="4622991"/>
            <a:chOff x="414342" y="1470901"/>
            <a:chExt cx="10415584" cy="4622991"/>
          </a:xfrm>
        </p:grpSpPr>
        <p:grpSp>
          <p:nvGrpSpPr>
            <p:cNvPr id="135" name="组合 134"/>
            <p:cNvGrpSpPr/>
            <p:nvPr/>
          </p:nvGrpSpPr>
          <p:grpSpPr>
            <a:xfrm>
              <a:off x="414342" y="1470901"/>
              <a:ext cx="10415584" cy="4622991"/>
              <a:chOff x="2157413" y="1354232"/>
              <a:chExt cx="8043862" cy="4185613"/>
            </a:xfrm>
          </p:grpSpPr>
          <p:sp>
            <p:nvSpPr>
              <p:cNvPr id="137" name="流程图: 过程 136"/>
              <p:cNvSpPr/>
              <p:nvPr/>
            </p:nvSpPr>
            <p:spPr>
              <a:xfrm>
                <a:off x="2157413" y="1365204"/>
                <a:ext cx="8043862" cy="417464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流程图: 过程 137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Plants to Bundle</a:t>
                </a:r>
                <a:endParaRPr lang="zh-CN" altLang="en-US" sz="1400" dirty="0"/>
              </a:p>
            </p:txBody>
          </p:sp>
        </p:grpSp>
        <p:sp>
          <p:nvSpPr>
            <p:cNvPr id="136" name="十字形 135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9" name="圆角矩形 138"/>
          <p:cNvSpPr/>
          <p:nvPr/>
        </p:nvSpPr>
        <p:spPr>
          <a:xfrm>
            <a:off x="4328977" y="608250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40" name="圆角矩形 139"/>
          <p:cNvSpPr/>
          <p:nvPr/>
        </p:nvSpPr>
        <p:spPr>
          <a:xfrm>
            <a:off x="6134264" y="60873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aphicFrame>
        <p:nvGraphicFramePr>
          <p:cNvPr id="141" name="表格 1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1606852"/>
              </p:ext>
            </p:extLst>
          </p:nvPr>
        </p:nvGraphicFramePr>
        <p:xfrm>
          <a:off x="1216010" y="2606297"/>
          <a:ext cx="9730101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6991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865495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6038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142" name="流程图: 过程 141"/>
          <p:cNvSpPr/>
          <p:nvPr/>
        </p:nvSpPr>
        <p:spPr>
          <a:xfrm>
            <a:off x="1745615" y="29321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43" name="流程图: 过程 142"/>
          <p:cNvSpPr/>
          <p:nvPr/>
        </p:nvSpPr>
        <p:spPr>
          <a:xfrm>
            <a:off x="2990295" y="29321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48" name="组合 147"/>
          <p:cNvGrpSpPr/>
          <p:nvPr/>
        </p:nvGrpSpPr>
        <p:grpSpPr>
          <a:xfrm>
            <a:off x="7835109" y="5502347"/>
            <a:ext cx="2778752" cy="144007"/>
            <a:chOff x="8151178" y="4450708"/>
            <a:chExt cx="2778752" cy="144007"/>
          </a:xfrm>
        </p:grpSpPr>
        <p:grpSp>
          <p:nvGrpSpPr>
            <p:cNvPr id="149" name="组合 14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56" name="流程图: 合并 15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矩形 15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0" name="流程图: 合并 14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51" name="流程图: 过程 15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52" name="组合 15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4" name="流程图: 合并 15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 15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3" name="流程图: 合并 15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9718146" y="2932188"/>
            <a:ext cx="892955" cy="185164"/>
            <a:chOff x="10334412" y="1248915"/>
            <a:chExt cx="892955" cy="185164"/>
          </a:xfrm>
        </p:grpSpPr>
        <p:sp>
          <p:nvSpPr>
            <p:cNvPr id="160" name="流程图: 过程 159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62" name="矩形 161"/>
          <p:cNvSpPr/>
          <p:nvPr/>
        </p:nvSpPr>
        <p:spPr>
          <a:xfrm>
            <a:off x="1405573" y="26960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1399566" y="43443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1399566" y="46066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矩形 167"/>
          <p:cNvSpPr/>
          <p:nvPr/>
        </p:nvSpPr>
        <p:spPr>
          <a:xfrm>
            <a:off x="1399566" y="48948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/>
          <p:cNvSpPr/>
          <p:nvPr/>
        </p:nvSpPr>
        <p:spPr>
          <a:xfrm>
            <a:off x="1387552" y="51755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0" name="组合 169"/>
          <p:cNvGrpSpPr/>
          <p:nvPr/>
        </p:nvGrpSpPr>
        <p:grpSpPr>
          <a:xfrm>
            <a:off x="1399566" y="3526537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1" name="矩形 17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半闭框 17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3" name="组合 172"/>
          <p:cNvGrpSpPr/>
          <p:nvPr/>
        </p:nvGrpSpPr>
        <p:grpSpPr>
          <a:xfrm>
            <a:off x="1400521" y="3222528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4" name="矩形 17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半闭框 17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6" name="组合 175"/>
          <p:cNvGrpSpPr/>
          <p:nvPr/>
        </p:nvGrpSpPr>
        <p:grpSpPr>
          <a:xfrm>
            <a:off x="1399566" y="3797939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7" name="矩形 17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半闭框 17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399793" y="4078473"/>
            <a:ext cx="108000" cy="108000"/>
            <a:chOff x="1699613" y="3398820"/>
            <a:chExt cx="108000" cy="108000"/>
          </a:xfrm>
          <a:solidFill>
            <a:schemeClr val="bg1"/>
          </a:solidFill>
        </p:grpSpPr>
        <p:sp>
          <p:nvSpPr>
            <p:cNvPr id="180" name="矩形 179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半闭框 180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2" name="矩形 18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113998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7" y="4006231"/>
          <a:ext cx="945323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4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79761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11654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5" name="矩形 134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sp>
        <p:nvSpPr>
          <p:cNvPr id="136" name="六角星 135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六角星 136"/>
          <p:cNvSpPr/>
          <p:nvPr/>
        </p:nvSpPr>
        <p:spPr>
          <a:xfrm>
            <a:off x="800393" y="292228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991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0117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</a:t>
            </a:r>
            <a:r>
              <a:rPr lang="en-US" altLang="zh-CN" dirty="0" err="1" smtClean="0"/>
              <a:t>Proflie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2234821" y="2390738"/>
            <a:ext cx="2645003" cy="261610"/>
            <a:chOff x="2774673" y="2713777"/>
            <a:chExt cx="2645003" cy="261610"/>
          </a:xfrm>
        </p:grpSpPr>
        <p:sp>
          <p:nvSpPr>
            <p:cNvPr id="57" name="流程图: 过程 56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676643" y="2375678"/>
            <a:ext cx="3040463" cy="261610"/>
            <a:chOff x="2774673" y="2713777"/>
            <a:chExt cx="3040463" cy="261610"/>
          </a:xfrm>
        </p:grpSpPr>
        <p:sp>
          <p:nvSpPr>
            <p:cNvPr id="60" name="流程图: 过程 59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562343" y="2756632"/>
            <a:ext cx="5224719" cy="261610"/>
            <a:chOff x="2660373" y="2713777"/>
            <a:chExt cx="5224719" cy="261610"/>
          </a:xfrm>
        </p:grpSpPr>
        <p:sp>
          <p:nvSpPr>
            <p:cNvPr id="63" name="流程图: 过程 62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2227201" y="2760361"/>
            <a:ext cx="2652623" cy="261610"/>
            <a:chOff x="2767053" y="2713777"/>
            <a:chExt cx="2652623" cy="261610"/>
          </a:xfrm>
        </p:grpSpPr>
        <p:sp>
          <p:nvSpPr>
            <p:cNvPr id="66" name="流程图: 过程 65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2211961" y="3141274"/>
            <a:ext cx="2667863" cy="261610"/>
            <a:chOff x="840361" y="2531674"/>
            <a:chExt cx="2667863" cy="261610"/>
          </a:xfrm>
        </p:grpSpPr>
        <p:grpSp>
          <p:nvGrpSpPr>
            <p:cNvPr id="69" name="组合 68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2" name="流程图: 过程 71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1" name="流程图: 合并 70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962182" y="3125585"/>
            <a:ext cx="2355443" cy="261610"/>
            <a:chOff x="1152781" y="2531674"/>
            <a:chExt cx="2355443" cy="261610"/>
          </a:xfrm>
        </p:grpSpPr>
        <p:grpSp>
          <p:nvGrpSpPr>
            <p:cNvPr id="75" name="组合 74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76" name="流程图: 合并 75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722845" y="3687288"/>
            <a:ext cx="2778752" cy="144007"/>
            <a:chOff x="8151178" y="4450708"/>
            <a:chExt cx="2778752" cy="144007"/>
          </a:xfrm>
        </p:grpSpPr>
        <p:grpSp>
          <p:nvGrpSpPr>
            <p:cNvPr id="90" name="组合 8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1" name="流程图: 合并 9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2" name="流程图: 过程 9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2" name="流程图: 合并 10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流程图: 合并 1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6" name="表格 105"/>
          <p:cNvGraphicFramePr>
            <a:graphicFrameLocks noGrp="1"/>
          </p:cNvGraphicFramePr>
          <p:nvPr>
            <p:extLst/>
          </p:nvPr>
        </p:nvGraphicFramePr>
        <p:xfrm>
          <a:off x="2159219" y="3904631"/>
          <a:ext cx="9453237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7" name="圆角矩形 106"/>
          <p:cNvSpPr/>
          <p:nvPr/>
        </p:nvSpPr>
        <p:spPr>
          <a:xfrm>
            <a:off x="22357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08" name="圆角矩形 107"/>
          <p:cNvSpPr/>
          <p:nvPr/>
        </p:nvSpPr>
        <p:spPr>
          <a:xfrm>
            <a:off x="3516692" y="3655919"/>
            <a:ext cx="161202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 Selected Users</a:t>
            </a:r>
            <a:endParaRPr lang="zh-CN" altLang="en-US" sz="1000" dirty="0"/>
          </a:p>
        </p:txBody>
      </p:sp>
      <p:sp>
        <p:nvSpPr>
          <p:cNvPr id="109" name="矩形 108"/>
          <p:cNvSpPr/>
          <p:nvPr/>
        </p:nvSpPr>
        <p:spPr>
          <a:xfrm>
            <a:off x="23477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2341421" y="42649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2347730" y="45383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3" name="组合 112"/>
          <p:cNvGrpSpPr/>
          <p:nvPr/>
        </p:nvGrpSpPr>
        <p:grpSpPr>
          <a:xfrm>
            <a:off x="2141537" y="3451346"/>
            <a:ext cx="9499600" cy="1323092"/>
            <a:chOff x="985837" y="3451346"/>
            <a:chExt cx="9499600" cy="1323092"/>
          </a:xfrm>
        </p:grpSpPr>
        <p:grpSp>
          <p:nvGrpSpPr>
            <p:cNvPr id="114" name="组合 113"/>
            <p:cNvGrpSpPr/>
            <p:nvPr/>
          </p:nvGrpSpPr>
          <p:grpSpPr>
            <a:xfrm>
              <a:off x="985837" y="3451346"/>
              <a:ext cx="9499600" cy="1323092"/>
              <a:chOff x="2089150" y="2401166"/>
              <a:chExt cx="9499600" cy="1865735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2089150" y="2597384"/>
                <a:ext cx="9499600" cy="1669517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5" name="流程图: 合并 114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8722845" y="5046188"/>
            <a:ext cx="2778752" cy="144007"/>
            <a:chOff x="8151178" y="4450708"/>
            <a:chExt cx="2778752" cy="144007"/>
          </a:xfrm>
        </p:grpSpPr>
        <p:grpSp>
          <p:nvGrpSpPr>
            <p:cNvPr id="119" name="组合 11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26" name="流程图: 合并 12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0" name="流程图: 合并 11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1" name="流程图: 过程 12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4" name="流程图: 合并 12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3" name="流程图: 合并 12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/>
          </p:nvPr>
        </p:nvGraphicFramePr>
        <p:xfrm>
          <a:off x="2159217" y="5250831"/>
          <a:ext cx="9453238" cy="548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</a:tbl>
          </a:graphicData>
        </a:graphic>
      </p:graphicFrame>
      <p:grpSp>
        <p:nvGrpSpPr>
          <p:cNvPr id="129" name="组合 128"/>
          <p:cNvGrpSpPr/>
          <p:nvPr/>
        </p:nvGrpSpPr>
        <p:grpSpPr>
          <a:xfrm>
            <a:off x="2141537" y="4797546"/>
            <a:ext cx="9499600" cy="1001925"/>
            <a:chOff x="985837" y="3451346"/>
            <a:chExt cx="9499600" cy="1001925"/>
          </a:xfrm>
        </p:grpSpPr>
        <p:grpSp>
          <p:nvGrpSpPr>
            <p:cNvPr id="130" name="组合 129"/>
            <p:cNvGrpSpPr/>
            <p:nvPr/>
          </p:nvGrpSpPr>
          <p:grpSpPr>
            <a:xfrm>
              <a:off x="985837" y="3451346"/>
              <a:ext cx="9499600" cy="1001925"/>
              <a:chOff x="2089150" y="2401166"/>
              <a:chExt cx="9499600" cy="1412846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1216628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圆角矩形 133"/>
          <p:cNvSpPr/>
          <p:nvPr/>
        </p:nvSpPr>
        <p:spPr>
          <a:xfrm>
            <a:off x="5819589" y="5832448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7" name="六角星 86"/>
          <p:cNvSpPr/>
          <p:nvPr/>
        </p:nvSpPr>
        <p:spPr>
          <a:xfrm>
            <a:off x="2201665" y="323876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圆角矩形 87"/>
          <p:cNvSpPr/>
          <p:nvPr/>
        </p:nvSpPr>
        <p:spPr>
          <a:xfrm>
            <a:off x="2248694" y="5019493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800323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0117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2234821" y="2390738"/>
            <a:ext cx="2645003" cy="261610"/>
            <a:chOff x="2774673" y="2713777"/>
            <a:chExt cx="2645003" cy="261610"/>
          </a:xfrm>
        </p:grpSpPr>
        <p:sp>
          <p:nvSpPr>
            <p:cNvPr id="57" name="流程图: 过程 56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676643" y="2375678"/>
            <a:ext cx="3040463" cy="261610"/>
            <a:chOff x="2774673" y="2713777"/>
            <a:chExt cx="3040463" cy="261610"/>
          </a:xfrm>
        </p:grpSpPr>
        <p:sp>
          <p:nvSpPr>
            <p:cNvPr id="60" name="流程图: 过程 59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562343" y="2756632"/>
            <a:ext cx="5224719" cy="261610"/>
            <a:chOff x="2660373" y="2713777"/>
            <a:chExt cx="5224719" cy="261610"/>
          </a:xfrm>
        </p:grpSpPr>
        <p:sp>
          <p:nvSpPr>
            <p:cNvPr id="63" name="流程图: 过程 62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2227201" y="2760361"/>
            <a:ext cx="2652623" cy="261610"/>
            <a:chOff x="2767053" y="2713777"/>
            <a:chExt cx="2652623" cy="261610"/>
          </a:xfrm>
        </p:grpSpPr>
        <p:sp>
          <p:nvSpPr>
            <p:cNvPr id="66" name="流程图: 过程 65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2211961" y="3141274"/>
            <a:ext cx="2667863" cy="261610"/>
            <a:chOff x="840361" y="2531674"/>
            <a:chExt cx="2667863" cy="261610"/>
          </a:xfrm>
        </p:grpSpPr>
        <p:grpSp>
          <p:nvGrpSpPr>
            <p:cNvPr id="69" name="组合 68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2" name="流程图: 过程 71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1" name="流程图: 合并 70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962182" y="3125585"/>
            <a:ext cx="2355443" cy="261610"/>
            <a:chOff x="1152781" y="2531674"/>
            <a:chExt cx="2355443" cy="261610"/>
          </a:xfrm>
        </p:grpSpPr>
        <p:grpSp>
          <p:nvGrpSpPr>
            <p:cNvPr id="75" name="组合 74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76" name="流程图: 合并 75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722845" y="3687288"/>
            <a:ext cx="2778752" cy="144007"/>
            <a:chOff x="8151178" y="4450708"/>
            <a:chExt cx="2778752" cy="144007"/>
          </a:xfrm>
        </p:grpSpPr>
        <p:grpSp>
          <p:nvGrpSpPr>
            <p:cNvPr id="90" name="组合 8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1" name="流程图: 合并 9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2" name="流程图: 过程 9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2" name="流程图: 合并 10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流程图: 合并 1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6" name="表格 105"/>
          <p:cNvGraphicFramePr>
            <a:graphicFrameLocks noGrp="1"/>
          </p:cNvGraphicFramePr>
          <p:nvPr>
            <p:extLst/>
          </p:nvPr>
        </p:nvGraphicFramePr>
        <p:xfrm>
          <a:off x="2159219" y="3904631"/>
          <a:ext cx="9453237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7" name="圆角矩形 106"/>
          <p:cNvSpPr/>
          <p:nvPr/>
        </p:nvSpPr>
        <p:spPr>
          <a:xfrm>
            <a:off x="22357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User</a:t>
            </a:r>
            <a:endParaRPr lang="zh-CN" altLang="en-US" sz="1000" dirty="0"/>
          </a:p>
        </p:txBody>
      </p:sp>
      <p:sp>
        <p:nvSpPr>
          <p:cNvPr id="108" name="圆角矩形 107"/>
          <p:cNvSpPr/>
          <p:nvPr/>
        </p:nvSpPr>
        <p:spPr>
          <a:xfrm>
            <a:off x="3516692" y="3655919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Users</a:t>
            </a:r>
            <a:endParaRPr lang="zh-CN" altLang="en-US" sz="1000" dirty="0"/>
          </a:p>
        </p:txBody>
      </p:sp>
      <p:sp>
        <p:nvSpPr>
          <p:cNvPr id="109" name="矩形 108"/>
          <p:cNvSpPr/>
          <p:nvPr/>
        </p:nvSpPr>
        <p:spPr>
          <a:xfrm>
            <a:off x="23477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2341421" y="42649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2347730" y="45383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3" name="组合 112"/>
          <p:cNvGrpSpPr/>
          <p:nvPr/>
        </p:nvGrpSpPr>
        <p:grpSpPr>
          <a:xfrm>
            <a:off x="2141537" y="3451346"/>
            <a:ext cx="9499600" cy="1323092"/>
            <a:chOff x="985837" y="3451346"/>
            <a:chExt cx="9499600" cy="1323092"/>
          </a:xfrm>
        </p:grpSpPr>
        <p:grpSp>
          <p:nvGrpSpPr>
            <p:cNvPr id="114" name="组合 113"/>
            <p:cNvGrpSpPr/>
            <p:nvPr/>
          </p:nvGrpSpPr>
          <p:grpSpPr>
            <a:xfrm>
              <a:off x="985837" y="3451346"/>
              <a:ext cx="9499600" cy="1323092"/>
              <a:chOff x="2089150" y="2401166"/>
              <a:chExt cx="9499600" cy="1865735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2089150" y="2597384"/>
                <a:ext cx="9499600" cy="1669517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5" name="流程图: 合并 114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8722845" y="5046188"/>
            <a:ext cx="2778752" cy="144007"/>
            <a:chOff x="8151178" y="4450708"/>
            <a:chExt cx="2778752" cy="144007"/>
          </a:xfrm>
        </p:grpSpPr>
        <p:grpSp>
          <p:nvGrpSpPr>
            <p:cNvPr id="119" name="组合 11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26" name="流程图: 合并 12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0" name="流程图: 合并 11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1" name="流程图: 过程 12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4" name="流程图: 合并 12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3" name="流程图: 合并 12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/>
          </p:nvPr>
        </p:nvGraphicFramePr>
        <p:xfrm>
          <a:off x="2159217" y="5250831"/>
          <a:ext cx="9453238" cy="548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</a:tbl>
          </a:graphicData>
        </a:graphic>
      </p:graphicFrame>
      <p:grpSp>
        <p:nvGrpSpPr>
          <p:cNvPr id="129" name="组合 128"/>
          <p:cNvGrpSpPr/>
          <p:nvPr/>
        </p:nvGrpSpPr>
        <p:grpSpPr>
          <a:xfrm>
            <a:off x="2141537" y="4797546"/>
            <a:ext cx="9499600" cy="1001925"/>
            <a:chOff x="985837" y="3451346"/>
            <a:chExt cx="9499600" cy="1001925"/>
          </a:xfrm>
        </p:grpSpPr>
        <p:grpSp>
          <p:nvGrpSpPr>
            <p:cNvPr id="130" name="组合 129"/>
            <p:cNvGrpSpPr/>
            <p:nvPr/>
          </p:nvGrpSpPr>
          <p:grpSpPr>
            <a:xfrm>
              <a:off x="985837" y="3451346"/>
              <a:ext cx="9499600" cy="1001925"/>
              <a:chOff x="2089150" y="2401166"/>
              <a:chExt cx="9499600" cy="1412846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1216628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圆角矩形 133"/>
          <p:cNvSpPr/>
          <p:nvPr/>
        </p:nvSpPr>
        <p:spPr>
          <a:xfrm>
            <a:off x="4836097" y="5860107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35" name="圆角矩形 134"/>
          <p:cNvSpPr/>
          <p:nvPr/>
        </p:nvSpPr>
        <p:spPr>
          <a:xfrm>
            <a:off x="6641384" y="5864944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7" name="组合 86"/>
          <p:cNvGrpSpPr/>
          <p:nvPr/>
        </p:nvGrpSpPr>
        <p:grpSpPr>
          <a:xfrm>
            <a:off x="809973" y="2564559"/>
            <a:ext cx="10415584" cy="3447186"/>
            <a:chOff x="414342" y="1470901"/>
            <a:chExt cx="10415584" cy="3447186"/>
          </a:xfrm>
        </p:grpSpPr>
        <p:grpSp>
          <p:nvGrpSpPr>
            <p:cNvPr id="88" name="组合 87"/>
            <p:cNvGrpSpPr/>
            <p:nvPr/>
          </p:nvGrpSpPr>
          <p:grpSpPr>
            <a:xfrm>
              <a:off x="414342" y="1470901"/>
              <a:ext cx="10415584" cy="3447186"/>
              <a:chOff x="2157413" y="1354232"/>
              <a:chExt cx="8043862" cy="3121050"/>
            </a:xfrm>
          </p:grpSpPr>
          <p:sp>
            <p:nvSpPr>
              <p:cNvPr id="136" name="流程图: 过程 135"/>
              <p:cNvSpPr/>
              <p:nvPr/>
            </p:nvSpPr>
            <p:spPr>
              <a:xfrm>
                <a:off x="2157413" y="1365204"/>
                <a:ext cx="8043862" cy="3110078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流程图: 过程 136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112" name="十字形 111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1218868" y="3131134"/>
            <a:ext cx="2518003" cy="261610"/>
            <a:chOff x="2850873" y="2713777"/>
            <a:chExt cx="2518003" cy="261610"/>
          </a:xfrm>
        </p:grpSpPr>
        <p:sp>
          <p:nvSpPr>
            <p:cNvPr id="139" name="流程图: 过程 138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0" name="文本框 139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7257575" y="3090451"/>
            <a:ext cx="2429103" cy="261610"/>
            <a:chOff x="2850873" y="2713777"/>
            <a:chExt cx="2429103" cy="261610"/>
          </a:xfrm>
        </p:grpSpPr>
        <p:sp>
          <p:nvSpPr>
            <p:cNvPr id="142" name="流程图: 过程 141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159427" y="3116884"/>
            <a:ext cx="2429103" cy="261610"/>
            <a:chOff x="3879980" y="2058988"/>
            <a:chExt cx="2429103" cy="261610"/>
          </a:xfrm>
        </p:grpSpPr>
        <p:grpSp>
          <p:nvGrpSpPr>
            <p:cNvPr id="145" name="组合 144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147" name="流程图: 过程 14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文本框 14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9" name="组合 148"/>
          <p:cNvGrpSpPr/>
          <p:nvPr/>
        </p:nvGrpSpPr>
        <p:grpSpPr>
          <a:xfrm>
            <a:off x="1380793" y="3579804"/>
            <a:ext cx="2356078" cy="261610"/>
            <a:chOff x="3012798" y="2713777"/>
            <a:chExt cx="2356078" cy="261610"/>
          </a:xfrm>
        </p:grpSpPr>
        <p:sp>
          <p:nvSpPr>
            <p:cNvPr id="150" name="流程图: 过程 149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51" name="文本框 150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4062783" y="3564626"/>
            <a:ext cx="2524353" cy="261610"/>
            <a:chOff x="3784730" y="2058988"/>
            <a:chExt cx="252435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62" name="圆角矩形 161"/>
          <p:cNvSpPr/>
          <p:nvPr/>
        </p:nvSpPr>
        <p:spPr>
          <a:xfrm>
            <a:off x="4151224" y="560279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63" name="圆角矩形 162"/>
          <p:cNvSpPr/>
          <p:nvPr/>
        </p:nvSpPr>
        <p:spPr>
          <a:xfrm>
            <a:off x="5956511" y="56076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810848" y="3522448"/>
            <a:ext cx="1749952" cy="261610"/>
            <a:chOff x="7810848" y="3522448"/>
            <a:chExt cx="1749952" cy="261610"/>
          </a:xfrm>
        </p:grpSpPr>
        <p:sp>
          <p:nvSpPr>
            <p:cNvPr id="166" name="文本框 165"/>
            <p:cNvSpPr txBox="1"/>
            <p:nvPr/>
          </p:nvSpPr>
          <p:spPr>
            <a:xfrm>
              <a:off x="8026406" y="3522448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  <p:grpSp>
          <p:nvGrpSpPr>
            <p:cNvPr id="167" name="组合 166"/>
            <p:cNvGrpSpPr/>
            <p:nvPr/>
          </p:nvGrpSpPr>
          <p:grpSpPr>
            <a:xfrm>
              <a:off x="7810848" y="3610479"/>
              <a:ext cx="108000" cy="108000"/>
              <a:chOff x="1699613" y="3398820"/>
              <a:chExt cx="108000" cy="108000"/>
            </a:xfrm>
          </p:grpSpPr>
          <p:sp>
            <p:nvSpPr>
              <p:cNvPr id="168" name="矩形 167"/>
              <p:cNvSpPr/>
              <p:nvPr/>
            </p:nvSpPr>
            <p:spPr>
              <a:xfrm>
                <a:off x="1699613" y="3398820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半闭框 168"/>
              <p:cNvSpPr/>
              <p:nvPr/>
            </p:nvSpPr>
            <p:spPr>
              <a:xfrm rot="13330243">
                <a:off x="1729929" y="3407949"/>
                <a:ext cx="47368" cy="58193"/>
              </a:xfrm>
              <a:prstGeom prst="halfFrame">
                <a:avLst>
                  <a:gd name="adj1" fmla="val 16431"/>
                  <a:gd name="adj2" fmla="val 14741"/>
                </a:avLst>
              </a:prstGeom>
              <a:solidFill>
                <a:schemeClr val="tx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57" name="六角星 156"/>
          <p:cNvSpPr/>
          <p:nvPr/>
        </p:nvSpPr>
        <p:spPr>
          <a:xfrm>
            <a:off x="1167525" y="321627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六角星 157"/>
          <p:cNvSpPr/>
          <p:nvPr/>
        </p:nvSpPr>
        <p:spPr>
          <a:xfrm>
            <a:off x="1356875" y="366382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六角星 158"/>
          <p:cNvSpPr/>
          <p:nvPr/>
        </p:nvSpPr>
        <p:spPr>
          <a:xfrm>
            <a:off x="4129087" y="321145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六角星 159"/>
          <p:cNvSpPr/>
          <p:nvPr/>
        </p:nvSpPr>
        <p:spPr>
          <a:xfrm>
            <a:off x="4038848" y="366382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六角星 160"/>
          <p:cNvSpPr/>
          <p:nvPr/>
        </p:nvSpPr>
        <p:spPr>
          <a:xfrm>
            <a:off x="7217734" y="318439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4" name="组合 163"/>
          <p:cNvGrpSpPr/>
          <p:nvPr/>
        </p:nvGrpSpPr>
        <p:grpSpPr>
          <a:xfrm>
            <a:off x="1297415" y="3978669"/>
            <a:ext cx="5310620" cy="1177479"/>
            <a:chOff x="3350946" y="2699489"/>
            <a:chExt cx="5310620" cy="1177479"/>
          </a:xfrm>
        </p:grpSpPr>
        <p:sp>
          <p:nvSpPr>
            <p:cNvPr id="165" name="流程图: 过程 164"/>
            <p:cNvSpPr/>
            <p:nvPr/>
          </p:nvSpPr>
          <p:spPr>
            <a:xfrm>
              <a:off x="4265771" y="2736900"/>
              <a:ext cx="4395795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71" name="圆角矩形 170"/>
          <p:cNvSpPr/>
          <p:nvPr/>
        </p:nvSpPr>
        <p:spPr>
          <a:xfrm>
            <a:off x="6728401" y="4981640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851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User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0842303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7462961"/>
              </p:ext>
            </p:extLst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User Name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User Management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6006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5144769" y="27049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69" name="矩形 68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776474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29894"/>
            <a:chOff x="200025" y="2286000"/>
            <a:chExt cx="2336006" cy="102989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8117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5871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7508789"/>
              </p:ext>
            </p:extLst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User Name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User Management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5060638" y="27049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69" name="矩形 68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8912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2"/>
            <a:chOff x="200025" y="2286000"/>
            <a:chExt cx="2336006" cy="1015822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baseline="0" dirty="0" smtClean="0"/>
                        <a:t>User Name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Tommy.wang@supplier.com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Create New User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491287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Role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30526" y="1506663"/>
            <a:ext cx="10415584" cy="3468308"/>
            <a:chOff x="414342" y="1470901"/>
            <a:chExt cx="10415584" cy="3468308"/>
          </a:xfrm>
        </p:grpSpPr>
        <p:grpSp>
          <p:nvGrpSpPr>
            <p:cNvPr id="69" name="组合 68"/>
            <p:cNvGrpSpPr/>
            <p:nvPr/>
          </p:nvGrpSpPr>
          <p:grpSpPr>
            <a:xfrm>
              <a:off x="414342" y="1470901"/>
              <a:ext cx="10415584" cy="3468308"/>
              <a:chOff x="2157413" y="1354232"/>
              <a:chExt cx="8043862" cy="3140174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2157413" y="1365204"/>
                <a:ext cx="8043862" cy="312920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39421" y="2073238"/>
            <a:ext cx="2518003" cy="261610"/>
            <a:chOff x="2850873" y="2713777"/>
            <a:chExt cx="2518003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6978128" y="2032555"/>
            <a:ext cx="2429103" cy="261610"/>
            <a:chOff x="2850873" y="2713777"/>
            <a:chExt cx="2429103" cy="261610"/>
          </a:xfrm>
        </p:grpSpPr>
        <p:sp>
          <p:nvSpPr>
            <p:cNvPr id="80" name="流程图: 过程 79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879980" y="2058988"/>
            <a:ext cx="2429103" cy="261610"/>
            <a:chOff x="3879980" y="2058988"/>
            <a:chExt cx="2429103" cy="261610"/>
          </a:xfrm>
        </p:grpSpPr>
        <p:grpSp>
          <p:nvGrpSpPr>
            <p:cNvPr id="76" name="组合 75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01346" y="2521908"/>
            <a:ext cx="2356078" cy="261610"/>
            <a:chOff x="3012798" y="2713777"/>
            <a:chExt cx="2356078" cy="261610"/>
          </a:xfrm>
        </p:grpSpPr>
        <p:sp>
          <p:nvSpPr>
            <p:cNvPr id="84" name="流程图: 过程 8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3783336" y="2506730"/>
            <a:ext cx="2524353" cy="261610"/>
            <a:chOff x="3784730" y="2058988"/>
            <a:chExt cx="2524353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89" name="流程图: 过程 8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文本框 89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7057186" y="2485206"/>
            <a:ext cx="2364333" cy="261610"/>
            <a:chOff x="3944750" y="2058988"/>
            <a:chExt cx="2364333" cy="261610"/>
          </a:xfrm>
        </p:grpSpPr>
        <p:grpSp>
          <p:nvGrpSpPr>
            <p:cNvPr id="92" name="组合 91"/>
            <p:cNvGrpSpPr/>
            <p:nvPr/>
          </p:nvGrpSpPr>
          <p:grpSpPr>
            <a:xfrm>
              <a:off x="3944750" y="2058988"/>
              <a:ext cx="2364333" cy="261610"/>
              <a:chOff x="2915643" y="2713777"/>
              <a:chExt cx="2364333" cy="261610"/>
            </a:xfrm>
          </p:grpSpPr>
          <p:sp>
            <p:nvSpPr>
              <p:cNvPr id="101" name="流程图: 过程 100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2915643" y="2713777"/>
                <a:ext cx="72487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Supplier :</a:t>
                </a:r>
                <a:endParaRPr lang="zh-CN" altLang="en-US" sz="1100" dirty="0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3" name="圆角矩形 102"/>
          <p:cNvSpPr/>
          <p:nvPr/>
        </p:nvSpPr>
        <p:spPr>
          <a:xfrm>
            <a:off x="4109245" y="461090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5914532" y="46157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05" name="组合 104"/>
          <p:cNvGrpSpPr/>
          <p:nvPr/>
        </p:nvGrpSpPr>
        <p:grpSpPr>
          <a:xfrm>
            <a:off x="1567520" y="2895686"/>
            <a:ext cx="1803324" cy="261610"/>
            <a:chOff x="1567520" y="2895686"/>
            <a:chExt cx="1803324" cy="261610"/>
          </a:xfrm>
        </p:grpSpPr>
        <p:sp>
          <p:nvSpPr>
            <p:cNvPr id="106" name="矩形 105"/>
            <p:cNvSpPr/>
            <p:nvPr/>
          </p:nvSpPr>
          <p:spPr>
            <a:xfrm>
              <a:off x="1567520" y="2976516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1836450" y="289568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</p:grpSp>
      <p:sp>
        <p:nvSpPr>
          <p:cNvPr id="108" name="矩形 10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Supplier supervisor</a:t>
            </a:r>
          </a:p>
        </p:txBody>
      </p:sp>
      <p:sp>
        <p:nvSpPr>
          <p:cNvPr id="109" name="六角星 108"/>
          <p:cNvSpPr/>
          <p:nvPr/>
        </p:nvSpPr>
        <p:spPr>
          <a:xfrm>
            <a:off x="899383" y="215355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六角星 109"/>
          <p:cNvSpPr/>
          <p:nvPr/>
        </p:nvSpPr>
        <p:spPr>
          <a:xfrm>
            <a:off x="1074643" y="261174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六角星 110"/>
          <p:cNvSpPr/>
          <p:nvPr/>
        </p:nvSpPr>
        <p:spPr>
          <a:xfrm>
            <a:off x="3854257" y="214841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六角星 111"/>
          <p:cNvSpPr/>
          <p:nvPr/>
        </p:nvSpPr>
        <p:spPr>
          <a:xfrm>
            <a:off x="3760172" y="260751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六角星 112"/>
          <p:cNvSpPr/>
          <p:nvPr/>
        </p:nvSpPr>
        <p:spPr>
          <a:xfrm>
            <a:off x="6936834" y="211663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六角星 113"/>
          <p:cNvSpPr/>
          <p:nvPr/>
        </p:nvSpPr>
        <p:spPr>
          <a:xfrm>
            <a:off x="7022603" y="257210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5" name="组合 114"/>
          <p:cNvGrpSpPr/>
          <p:nvPr/>
        </p:nvGrpSpPr>
        <p:grpSpPr>
          <a:xfrm>
            <a:off x="3877947" y="3000349"/>
            <a:ext cx="5543572" cy="1177479"/>
            <a:chOff x="3350946" y="2699489"/>
            <a:chExt cx="5543572" cy="1177479"/>
          </a:xfrm>
        </p:grpSpPr>
        <p:sp>
          <p:nvSpPr>
            <p:cNvPr id="116" name="流程图: 过程 115"/>
            <p:cNvSpPr/>
            <p:nvPr/>
          </p:nvSpPr>
          <p:spPr>
            <a:xfrm>
              <a:off x="4265771" y="2736900"/>
              <a:ext cx="4628747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 , Supplier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文本框 116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18" name="圆角矩形 117"/>
          <p:cNvSpPr/>
          <p:nvPr/>
        </p:nvSpPr>
        <p:spPr>
          <a:xfrm>
            <a:off x="9509391" y="3965235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9120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Meetings – Meeting list – Edit Meeting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Meetings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88794" cy="2708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693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760822">
                  <a:extLst>
                    <a:ext uri="{9D8B030D-6E8A-4147-A177-3AD203B41FA5}">
                      <a16:colId xmlns:a16="http://schemas.microsoft.com/office/drawing/2014/main" val="345775978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4278743098"/>
                    </a:ext>
                  </a:extLst>
                </a:gridCol>
                <a:gridCol w="115184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743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76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Meeting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Number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Subject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Organizer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Duration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Part Number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2018/05/30 12:00:00 to</a:t>
                      </a:r>
                      <a:r>
                        <a:rPr lang="en-US" altLang="zh-CN" sz="10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000" baseline="0" dirty="0" smtClean="0"/>
                        <a:t>2018/05/30 13:00:00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50257" y="3358766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049471" y="3358766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2018/05/31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9" name="流程图: 过程 48"/>
          <p:cNvSpPr/>
          <p:nvPr/>
        </p:nvSpPr>
        <p:spPr>
          <a:xfrm>
            <a:off x="4814399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2" name="流程图: 过程 51"/>
          <p:cNvSpPr/>
          <p:nvPr/>
        </p:nvSpPr>
        <p:spPr>
          <a:xfrm>
            <a:off x="6597687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sp>
        <p:nvSpPr>
          <p:cNvPr id="9" name="矩形 8"/>
          <p:cNvSpPr/>
          <p:nvPr/>
        </p:nvSpPr>
        <p:spPr>
          <a:xfrm>
            <a:off x="200025" y="2250423"/>
            <a:ext cx="11744325" cy="3957333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3" name="组合 52"/>
          <p:cNvGrpSpPr/>
          <p:nvPr/>
        </p:nvGrpSpPr>
        <p:grpSpPr>
          <a:xfrm>
            <a:off x="414342" y="1470901"/>
            <a:ext cx="10415584" cy="5209298"/>
            <a:chOff x="414342" y="1470901"/>
            <a:chExt cx="10415584" cy="5209298"/>
          </a:xfrm>
        </p:grpSpPr>
        <p:grpSp>
          <p:nvGrpSpPr>
            <p:cNvPr id="55" name="组合 54"/>
            <p:cNvGrpSpPr/>
            <p:nvPr/>
          </p:nvGrpSpPr>
          <p:grpSpPr>
            <a:xfrm>
              <a:off x="414342" y="1470901"/>
              <a:ext cx="10415584" cy="5209298"/>
              <a:chOff x="2157413" y="1354232"/>
              <a:chExt cx="8043862" cy="4716449"/>
            </a:xfrm>
          </p:grpSpPr>
          <p:sp>
            <p:nvSpPr>
              <p:cNvPr id="57" name="流程图: 过程 56"/>
              <p:cNvSpPr/>
              <p:nvPr/>
            </p:nvSpPr>
            <p:spPr>
              <a:xfrm>
                <a:off x="2157413" y="1365204"/>
                <a:ext cx="8043862" cy="470547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流程图: 过程 57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Meeting</a:t>
                </a:r>
                <a:endParaRPr lang="zh-CN" altLang="en-US" sz="1400" dirty="0"/>
              </a:p>
            </p:txBody>
          </p:sp>
        </p:grpSp>
        <p:sp>
          <p:nvSpPr>
            <p:cNvPr id="56" name="十字形 55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22107" y="2023859"/>
            <a:ext cx="10170200" cy="2531337"/>
            <a:chOff x="532635" y="3143338"/>
            <a:chExt cx="10170200" cy="2531337"/>
          </a:xfrm>
        </p:grpSpPr>
        <p:sp>
          <p:nvSpPr>
            <p:cNvPr id="76" name="矩形 75"/>
            <p:cNvSpPr/>
            <p:nvPr/>
          </p:nvSpPr>
          <p:spPr>
            <a:xfrm>
              <a:off x="532635" y="3143338"/>
              <a:ext cx="10170200" cy="253133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矩形 76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Action Items</a:t>
              </a:r>
              <a:endParaRPr lang="zh-CN" altLang="en-US" sz="1200" dirty="0"/>
            </a:p>
          </p:txBody>
        </p:sp>
        <p:sp>
          <p:nvSpPr>
            <p:cNvPr id="78" name="流程图: 摘录 77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9" name="矩形 78"/>
          <p:cNvSpPr/>
          <p:nvPr/>
        </p:nvSpPr>
        <p:spPr>
          <a:xfrm>
            <a:off x="599855" y="234139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80" name="矩形 79"/>
          <p:cNvSpPr/>
          <p:nvPr/>
        </p:nvSpPr>
        <p:spPr>
          <a:xfrm>
            <a:off x="1758091" y="233610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81" name="表格 80"/>
          <p:cNvGraphicFramePr>
            <a:graphicFrameLocks noGrp="1"/>
          </p:cNvGraphicFramePr>
          <p:nvPr/>
        </p:nvGraphicFramePr>
        <p:xfrm>
          <a:off x="555892" y="2609612"/>
          <a:ext cx="10134051" cy="1889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70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1718913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406933946"/>
                    </a:ext>
                  </a:extLst>
                </a:gridCol>
                <a:gridCol w="1444625">
                  <a:extLst>
                    <a:ext uri="{9D8B030D-6E8A-4147-A177-3AD203B41FA5}">
                      <a16:colId xmlns:a16="http://schemas.microsoft.com/office/drawing/2014/main" val="2851706295"/>
                    </a:ext>
                  </a:extLst>
                </a:gridCol>
                <a:gridCol w="3638550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1444343">
                  <a:extLst>
                    <a:ext uri="{9D8B030D-6E8A-4147-A177-3AD203B41FA5}">
                      <a16:colId xmlns:a16="http://schemas.microsoft.com/office/drawing/2014/main" val="909603597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Action Description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Due Date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Comments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Status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67981"/>
                  </a:ext>
                </a:extLst>
              </a:tr>
            </a:tbl>
          </a:graphicData>
        </a:graphic>
      </p:graphicFrame>
      <p:sp>
        <p:nvSpPr>
          <p:cNvPr id="82" name="矩形 81"/>
          <p:cNvSpPr/>
          <p:nvPr/>
        </p:nvSpPr>
        <p:spPr>
          <a:xfrm>
            <a:off x="634406" y="26698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631453" y="313161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/>
          <p:cNvSpPr/>
          <p:nvPr/>
        </p:nvSpPr>
        <p:spPr>
          <a:xfrm>
            <a:off x="631722" y="36291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/>
          <p:cNvSpPr/>
          <p:nvPr/>
        </p:nvSpPr>
        <p:spPr>
          <a:xfrm>
            <a:off x="850039" y="2911492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6629420" y="3448336"/>
            <a:ext cx="257248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6629420" y="2893867"/>
            <a:ext cx="2577938" cy="44327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850039" y="3433038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89" name="组合 88"/>
          <p:cNvGrpSpPr/>
          <p:nvPr/>
        </p:nvGrpSpPr>
        <p:grpSpPr>
          <a:xfrm>
            <a:off x="2721625" y="3024375"/>
            <a:ext cx="1186431" cy="196593"/>
            <a:chOff x="2721625" y="3024375"/>
            <a:chExt cx="1186431" cy="196593"/>
          </a:xfrm>
        </p:grpSpPr>
        <p:sp>
          <p:nvSpPr>
            <p:cNvPr id="90" name="流程图: 过程 89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91" name="组合 90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93" name="矩形 92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94" name="矩形 93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95" name="矩形 94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96" name="矩形 95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97" name="矩形 96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99" name="矩形 98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00" name="矩形 99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01" name="矩形 100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06" name="组合 105"/>
          <p:cNvGrpSpPr/>
          <p:nvPr/>
        </p:nvGrpSpPr>
        <p:grpSpPr>
          <a:xfrm>
            <a:off x="2721625" y="3547651"/>
            <a:ext cx="1186431" cy="196593"/>
            <a:chOff x="2721625" y="3024375"/>
            <a:chExt cx="1186431" cy="196593"/>
          </a:xfrm>
        </p:grpSpPr>
        <p:sp>
          <p:nvSpPr>
            <p:cNvPr id="107" name="流程图: 过程 106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108" name="组合 107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109" name="矩形 108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0" name="矩形 109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1" name="矩形 110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2" name="矩形 111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4" name="矩形 113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5" name="矩形 114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6" name="矩形 115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20" name="矩形 119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21" name="矩形 120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22" name="矩形 121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23" name="组合 122"/>
          <p:cNvGrpSpPr/>
          <p:nvPr/>
        </p:nvGrpSpPr>
        <p:grpSpPr>
          <a:xfrm>
            <a:off x="9274976" y="2997496"/>
            <a:ext cx="1198102" cy="196593"/>
            <a:chOff x="2940977" y="2865750"/>
            <a:chExt cx="1198102" cy="196593"/>
          </a:xfrm>
        </p:grpSpPr>
        <p:sp>
          <p:nvSpPr>
            <p:cNvPr id="124" name="流程图: 过程 123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Pending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合并 124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9290377" y="3549630"/>
            <a:ext cx="1198102" cy="196593"/>
            <a:chOff x="2940977" y="2865750"/>
            <a:chExt cx="1198102" cy="196593"/>
          </a:xfrm>
        </p:grpSpPr>
        <p:sp>
          <p:nvSpPr>
            <p:cNvPr id="127" name="流程图: 过程 126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Over due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8" name="流程图: 合并 127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4223734" y="3007168"/>
            <a:ext cx="1198102" cy="196593"/>
            <a:chOff x="2940977" y="2865750"/>
            <a:chExt cx="1198102" cy="196593"/>
          </a:xfrm>
        </p:grpSpPr>
        <p:sp>
          <p:nvSpPr>
            <p:cNvPr id="130" name="流程图: 过程 129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Dora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4239135" y="3559302"/>
            <a:ext cx="1198102" cy="196593"/>
            <a:chOff x="2940977" y="2865750"/>
            <a:chExt cx="1198102" cy="196593"/>
          </a:xfrm>
        </p:grpSpPr>
        <p:sp>
          <p:nvSpPr>
            <p:cNvPr id="133" name="流程图: 过程 132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Chris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35" name="矩形 134"/>
          <p:cNvSpPr/>
          <p:nvPr/>
        </p:nvSpPr>
        <p:spPr>
          <a:xfrm>
            <a:off x="631722" y="42015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矩形 135"/>
          <p:cNvSpPr/>
          <p:nvPr/>
        </p:nvSpPr>
        <p:spPr>
          <a:xfrm>
            <a:off x="6629420" y="3997165"/>
            <a:ext cx="256717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3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7" name="矩形 136"/>
          <p:cNvSpPr/>
          <p:nvPr/>
        </p:nvSpPr>
        <p:spPr>
          <a:xfrm>
            <a:off x="850039" y="4005479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138" name="组合 137"/>
          <p:cNvGrpSpPr/>
          <p:nvPr/>
        </p:nvGrpSpPr>
        <p:grpSpPr>
          <a:xfrm>
            <a:off x="2721625" y="4120092"/>
            <a:ext cx="1186431" cy="196593"/>
            <a:chOff x="2721625" y="3024375"/>
            <a:chExt cx="1186431" cy="196593"/>
          </a:xfrm>
        </p:grpSpPr>
        <p:sp>
          <p:nvSpPr>
            <p:cNvPr id="139" name="流程图: 过程 138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140" name="组合 139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141" name="矩形 14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2" name="矩形 14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3" name="矩形 14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4" name="矩形 14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5" name="矩形 14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7" name="矩形 14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9" name="矩形 14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51" name="矩形 15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53" name="矩形 15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54" name="矩形 15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55" name="组合 154"/>
          <p:cNvGrpSpPr/>
          <p:nvPr/>
        </p:nvGrpSpPr>
        <p:grpSpPr>
          <a:xfrm>
            <a:off x="9290377" y="4122071"/>
            <a:ext cx="1198102" cy="196593"/>
            <a:chOff x="2940977" y="2865750"/>
            <a:chExt cx="1198102" cy="196593"/>
          </a:xfrm>
        </p:grpSpPr>
        <p:sp>
          <p:nvSpPr>
            <p:cNvPr id="156" name="流程图: 过程 155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Finished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57" name="流程图: 合并 156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4239135" y="4131743"/>
            <a:ext cx="1198102" cy="196593"/>
            <a:chOff x="2940977" y="2865750"/>
            <a:chExt cx="1198102" cy="196593"/>
          </a:xfrm>
        </p:grpSpPr>
        <p:sp>
          <p:nvSpPr>
            <p:cNvPr id="159" name="流程图: 过程 158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Sharon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0" name="流程图: 合并 159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522107" y="4653702"/>
            <a:ext cx="10170200" cy="1498159"/>
            <a:chOff x="532635" y="3143338"/>
            <a:chExt cx="10170200" cy="1498159"/>
          </a:xfrm>
        </p:grpSpPr>
        <p:sp>
          <p:nvSpPr>
            <p:cNvPr id="162" name="矩形 161"/>
            <p:cNvSpPr/>
            <p:nvPr/>
          </p:nvSpPr>
          <p:spPr>
            <a:xfrm>
              <a:off x="532635" y="3143338"/>
              <a:ext cx="10170200" cy="14981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64" name="流程图: 摘录 16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5" name="矩形 164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166" name="矩形 165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167" name="表格 166"/>
          <p:cNvGraphicFramePr>
            <a:graphicFrameLocks noGrp="1"/>
          </p:cNvGraphicFramePr>
          <p:nvPr/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168" name="矩形 167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矩形 169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圆角矩形 170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72" name="圆角矩形 171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73" name="圆角矩形 172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174" name="圆角矩形 173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237035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2"/>
            <a:chOff x="200025" y="2286000"/>
            <a:chExt cx="2336006" cy="1015822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baseline="0" dirty="0" smtClean="0"/>
                        <a:t>User Name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Tommy.wang@supplier.com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Edit User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491287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Role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30526" y="1506663"/>
            <a:ext cx="10415584" cy="3603583"/>
            <a:chOff x="414342" y="1470901"/>
            <a:chExt cx="10415584" cy="3603583"/>
          </a:xfrm>
        </p:grpSpPr>
        <p:grpSp>
          <p:nvGrpSpPr>
            <p:cNvPr id="69" name="组合 68"/>
            <p:cNvGrpSpPr/>
            <p:nvPr/>
          </p:nvGrpSpPr>
          <p:grpSpPr>
            <a:xfrm>
              <a:off x="414342" y="1470901"/>
              <a:ext cx="10415584" cy="3603583"/>
              <a:chOff x="2157413" y="1354232"/>
              <a:chExt cx="8043862" cy="3262650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2157413" y="1365204"/>
                <a:ext cx="8043862" cy="3251678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User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39421" y="2073238"/>
            <a:ext cx="2518003" cy="261610"/>
            <a:chOff x="2850873" y="2713777"/>
            <a:chExt cx="2518003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6978128" y="2032555"/>
            <a:ext cx="2429103" cy="261610"/>
            <a:chOff x="2850873" y="2713777"/>
            <a:chExt cx="2429103" cy="261610"/>
          </a:xfrm>
        </p:grpSpPr>
        <p:sp>
          <p:nvSpPr>
            <p:cNvPr id="80" name="流程图: 过程 79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879980" y="2058988"/>
            <a:ext cx="2429103" cy="261610"/>
            <a:chOff x="3879980" y="2058988"/>
            <a:chExt cx="2429103" cy="261610"/>
          </a:xfrm>
        </p:grpSpPr>
        <p:grpSp>
          <p:nvGrpSpPr>
            <p:cNvPr id="76" name="组合 75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Operator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01346" y="2521908"/>
            <a:ext cx="2356078" cy="261610"/>
            <a:chOff x="3012798" y="2713777"/>
            <a:chExt cx="2356078" cy="261610"/>
          </a:xfrm>
        </p:grpSpPr>
        <p:sp>
          <p:nvSpPr>
            <p:cNvPr id="84" name="流程图: 过程 8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3783336" y="2506730"/>
            <a:ext cx="2524353" cy="261610"/>
            <a:chOff x="3784730" y="2058988"/>
            <a:chExt cx="2524353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89" name="流程图: 过程 8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文本框 89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7057186" y="2485206"/>
            <a:ext cx="2364333" cy="261610"/>
            <a:chOff x="3944750" y="2058988"/>
            <a:chExt cx="2364333" cy="261610"/>
          </a:xfrm>
        </p:grpSpPr>
        <p:grpSp>
          <p:nvGrpSpPr>
            <p:cNvPr id="92" name="组合 91"/>
            <p:cNvGrpSpPr/>
            <p:nvPr/>
          </p:nvGrpSpPr>
          <p:grpSpPr>
            <a:xfrm>
              <a:off x="3944750" y="2058988"/>
              <a:ext cx="2364333" cy="261610"/>
              <a:chOff x="2915643" y="2713777"/>
              <a:chExt cx="2364333" cy="261610"/>
            </a:xfrm>
          </p:grpSpPr>
          <p:sp>
            <p:nvSpPr>
              <p:cNvPr id="101" name="流程图: 过程 100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2915643" y="2713777"/>
                <a:ext cx="72487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Supplier :</a:t>
                </a:r>
                <a:endParaRPr lang="zh-CN" altLang="en-US" sz="1100" dirty="0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3" name="圆角矩形 102"/>
          <p:cNvSpPr/>
          <p:nvPr/>
        </p:nvSpPr>
        <p:spPr>
          <a:xfrm>
            <a:off x="3050005" y="45772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4855292" y="458211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05" name="圆角矩形 104"/>
          <p:cNvSpPr/>
          <p:nvPr/>
        </p:nvSpPr>
        <p:spPr>
          <a:xfrm>
            <a:off x="6660579" y="4582115"/>
            <a:ext cx="1643114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Reset Password</a:t>
            </a:r>
            <a:endParaRPr lang="zh-CN" altLang="en-US" sz="14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1567520" y="2895686"/>
            <a:ext cx="1803324" cy="261610"/>
            <a:chOff x="1567520" y="2895686"/>
            <a:chExt cx="1803324" cy="261610"/>
          </a:xfrm>
        </p:grpSpPr>
        <p:sp>
          <p:nvSpPr>
            <p:cNvPr id="106" name="矩形 105"/>
            <p:cNvSpPr/>
            <p:nvPr/>
          </p:nvSpPr>
          <p:spPr>
            <a:xfrm>
              <a:off x="1567520" y="2976516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1836450" y="289568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</p:grpSp>
      <p:sp>
        <p:nvSpPr>
          <p:cNvPr id="108" name="矩形 10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sp>
        <p:nvSpPr>
          <p:cNvPr id="109" name="六角星 108"/>
          <p:cNvSpPr/>
          <p:nvPr/>
        </p:nvSpPr>
        <p:spPr>
          <a:xfrm>
            <a:off x="3760172" y="259976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六角星 109"/>
          <p:cNvSpPr/>
          <p:nvPr/>
        </p:nvSpPr>
        <p:spPr>
          <a:xfrm>
            <a:off x="3854257" y="215786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六角星 110"/>
          <p:cNvSpPr/>
          <p:nvPr/>
        </p:nvSpPr>
        <p:spPr>
          <a:xfrm>
            <a:off x="894968" y="216892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六角星 111"/>
          <p:cNvSpPr/>
          <p:nvPr/>
        </p:nvSpPr>
        <p:spPr>
          <a:xfrm>
            <a:off x="1085638" y="261601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六角星 112"/>
          <p:cNvSpPr/>
          <p:nvPr/>
        </p:nvSpPr>
        <p:spPr>
          <a:xfrm>
            <a:off x="7018011" y="258001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六角星 113"/>
          <p:cNvSpPr/>
          <p:nvPr/>
        </p:nvSpPr>
        <p:spPr>
          <a:xfrm>
            <a:off x="6952450" y="21179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5" name="组合 114"/>
          <p:cNvGrpSpPr/>
          <p:nvPr/>
        </p:nvGrpSpPr>
        <p:grpSpPr>
          <a:xfrm>
            <a:off x="3877947" y="3000349"/>
            <a:ext cx="5543572" cy="1177479"/>
            <a:chOff x="3350946" y="2699489"/>
            <a:chExt cx="5543572" cy="1177479"/>
          </a:xfrm>
        </p:grpSpPr>
        <p:sp>
          <p:nvSpPr>
            <p:cNvPr id="116" name="流程图: 过程 115"/>
            <p:cNvSpPr/>
            <p:nvPr/>
          </p:nvSpPr>
          <p:spPr>
            <a:xfrm>
              <a:off x="4265771" y="2736900"/>
              <a:ext cx="4628747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文本框 116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18" name="圆角矩形 117"/>
          <p:cNvSpPr/>
          <p:nvPr/>
        </p:nvSpPr>
        <p:spPr>
          <a:xfrm>
            <a:off x="9509391" y="3965235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65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Risk Level Setup 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7961108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092726"/>
              </p:ext>
            </p:extLst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076653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Create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0400" y="2085327"/>
            <a:ext cx="7491990" cy="3375673"/>
            <a:chOff x="287235" y="1470901"/>
            <a:chExt cx="7491990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7235" y="1470901"/>
              <a:ext cx="7491990" cy="3375673"/>
              <a:chOff x="2059249" y="1354232"/>
              <a:chExt cx="5785996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249" y="1365204"/>
                <a:ext cx="5785996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249" y="1354232"/>
                <a:ext cx="5785996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467761" y="1572929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35480" y="3113337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72326" y="3200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75206" y="3659412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70511" y="3091679"/>
            <a:ext cx="2324331" cy="261610"/>
            <a:chOff x="1590293" y="2596252"/>
            <a:chExt cx="232433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79412" y="2596252"/>
              <a:ext cx="2235212" cy="261610"/>
              <a:chOff x="3133664" y="2716091"/>
              <a:chExt cx="223521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3366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9029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22985" y="3175240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984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Create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0400" y="2085327"/>
            <a:ext cx="7166228" cy="3375673"/>
            <a:chOff x="287235" y="1470901"/>
            <a:chExt cx="7166228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7235" y="1470901"/>
              <a:ext cx="7166228" cy="3375673"/>
              <a:chOff x="2059249" y="1354232"/>
              <a:chExt cx="5534413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249" y="1365204"/>
                <a:ext cx="5534413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249" y="1354232"/>
                <a:ext cx="5534413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025537" y="1569516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35480" y="3113337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72326" y="3200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75206" y="3659412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70511" y="3091679"/>
            <a:ext cx="2324331" cy="261610"/>
            <a:chOff x="1590293" y="2596252"/>
            <a:chExt cx="232433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79412" y="2596252"/>
              <a:ext cx="2235212" cy="261610"/>
              <a:chOff x="3133664" y="2716091"/>
              <a:chExt cx="223521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3366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9029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22985" y="3175240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514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Edit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25535" y="2085320"/>
            <a:ext cx="7201095" cy="3363554"/>
            <a:chOff x="252370" y="1470894"/>
            <a:chExt cx="7201095" cy="3363554"/>
          </a:xfrm>
        </p:grpSpPr>
        <p:grpSp>
          <p:nvGrpSpPr>
            <p:cNvPr id="62" name="组合 61"/>
            <p:cNvGrpSpPr/>
            <p:nvPr/>
          </p:nvGrpSpPr>
          <p:grpSpPr>
            <a:xfrm>
              <a:off x="252370" y="1470894"/>
              <a:ext cx="7201095" cy="3363554"/>
              <a:chOff x="2032324" y="1354226"/>
              <a:chExt cx="5561341" cy="3045330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32324" y="1354226"/>
                <a:ext cx="5561341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853" y="1354232"/>
                <a:ext cx="553381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6926199" y="1533793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18939" y="3199508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58997" y="3285128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56924" y="3820894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35963" y="3146540"/>
            <a:ext cx="2376711" cy="261610"/>
            <a:chOff x="1537913" y="2596252"/>
            <a:chExt cx="237671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69892" y="2596252"/>
              <a:ext cx="2244732" cy="261610"/>
              <a:chOff x="3124144" y="2716091"/>
              <a:chExt cx="224473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2414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3791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58267" y="3242153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0170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Edit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1182" y="2085327"/>
            <a:ext cx="7501252" cy="3375673"/>
            <a:chOff x="288017" y="1470901"/>
            <a:chExt cx="7501252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8017" y="1470901"/>
              <a:ext cx="7501252" cy="3375673"/>
              <a:chOff x="2059854" y="1354232"/>
              <a:chExt cx="5793150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854" y="1365204"/>
                <a:ext cx="5785393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854" y="1354232"/>
                <a:ext cx="5793150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467761" y="1572039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18939" y="3199508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58997" y="3285128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56924" y="3820894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35963" y="3146540"/>
            <a:ext cx="2364011" cy="261610"/>
            <a:chOff x="1537913" y="2596252"/>
            <a:chExt cx="236401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69892" y="2596252"/>
              <a:ext cx="2232032" cy="261610"/>
              <a:chOff x="3124144" y="2716091"/>
              <a:chExt cx="223203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323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2414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3791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58267" y="3242153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498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Report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 rot="19690624">
            <a:off x="3225800" y="3263900"/>
            <a:ext cx="6146800" cy="1638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To Be Defined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7301866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Site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683218021"/>
              </p:ext>
            </p:extLst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4947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575108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 – Synchronization Of Configurations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2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Template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152900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Workflow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2" name="流程图: 预定义过程 41"/>
          <p:cNvSpPr/>
          <p:nvPr/>
        </p:nvSpPr>
        <p:spPr>
          <a:xfrm>
            <a:off x="1483888" y="5006338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PPAP Level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101677" y="3126801"/>
            <a:ext cx="507214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674958" y="3553520"/>
            <a:ext cx="1360652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31" idx="2"/>
            <a:endCxn id="42" idx="1"/>
          </p:cNvCxnSpPr>
          <p:nvPr/>
        </p:nvCxnSpPr>
        <p:spPr>
          <a:xfrm rot="16200000" flipH="1">
            <a:off x="248239" y="3980239"/>
            <a:ext cx="2214090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286761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140199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Workflow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5" name="流程图: 预定义过程 44"/>
          <p:cNvSpPr/>
          <p:nvPr/>
        </p:nvSpPr>
        <p:spPr>
          <a:xfrm>
            <a:off x="8904876" y="49936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PPAP </a:t>
            </a:r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Level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433766" y="3025200"/>
            <a:ext cx="533645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8007047" y="3451919"/>
            <a:ext cx="1387083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肘形连接符 47"/>
          <p:cNvCxnSpPr>
            <a:stCxn id="39" idx="2"/>
            <a:endCxn id="45" idx="1"/>
          </p:cNvCxnSpPr>
          <p:nvPr/>
        </p:nvCxnSpPr>
        <p:spPr>
          <a:xfrm rot="16200000" flipH="1">
            <a:off x="7580328" y="3878638"/>
            <a:ext cx="22405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11" idx="3"/>
          </p:cNvCxnSpPr>
          <p:nvPr/>
        </p:nvCxnSpPr>
        <p:spPr>
          <a:xfrm flipV="1">
            <a:off x="4229100" y="3496310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362450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>
            <a:stCxn id="42" idx="3"/>
          </p:cNvCxnSpPr>
          <p:nvPr/>
        </p:nvCxnSpPr>
        <p:spPr>
          <a:xfrm>
            <a:off x="4229100" y="5215888"/>
            <a:ext cx="38354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1157949" y="5715916"/>
            <a:ext cx="2802947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Tasks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9026314" y="5715916"/>
            <a:ext cx="2429448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Tasks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81413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Meetings – Meeting list – View Meeting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Meetings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88794" cy="2708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693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760822">
                  <a:extLst>
                    <a:ext uri="{9D8B030D-6E8A-4147-A177-3AD203B41FA5}">
                      <a16:colId xmlns:a16="http://schemas.microsoft.com/office/drawing/2014/main" val="345775978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4278743098"/>
                    </a:ext>
                  </a:extLst>
                </a:gridCol>
                <a:gridCol w="115184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743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76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Meeting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Number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Subject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Organizer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Duration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Part Number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2018/05/30 12:00:00 to</a:t>
                      </a:r>
                      <a:r>
                        <a:rPr lang="en-US" altLang="zh-CN" sz="10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000" baseline="0" dirty="0" smtClean="0"/>
                        <a:t>2018/05/30 13:00:00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50257" y="3358766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049471" y="3358766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2018/05/31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9" name="流程图: 过程 48"/>
          <p:cNvSpPr/>
          <p:nvPr/>
        </p:nvSpPr>
        <p:spPr>
          <a:xfrm>
            <a:off x="4814399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2" name="流程图: 过程 51"/>
          <p:cNvSpPr/>
          <p:nvPr/>
        </p:nvSpPr>
        <p:spPr>
          <a:xfrm>
            <a:off x="6597687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sp>
        <p:nvSpPr>
          <p:cNvPr id="53" name="矩形 52"/>
          <p:cNvSpPr/>
          <p:nvPr/>
        </p:nvSpPr>
        <p:spPr>
          <a:xfrm>
            <a:off x="200025" y="2250423"/>
            <a:ext cx="11744325" cy="3957333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56" name="流程图: 过程 55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流程图: 过程 56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Meeting</a:t>
              </a:r>
              <a:endParaRPr lang="zh-CN" altLang="en-US" sz="1400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59" name="流程图: 过程 58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M0000001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78" name="流程图: 过程 77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81" name="流程图: 过程 80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83" name="十字形 82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圆角矩形 83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85" name="圆角矩形 84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86" name="圆角矩形 85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87" name="组合 86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88" name="流程图: 过程 87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sp>
        <p:nvSpPr>
          <p:cNvPr id="90" name="流程图: 过程 89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91" name="流程图: 过程 90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93" name="流程图: 过程 92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96" name="流程图: 过程 95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01670" y="2713777"/>
              <a:ext cx="684764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532635" y="3143338"/>
            <a:ext cx="10170200" cy="1294979"/>
            <a:chOff x="532635" y="3143338"/>
            <a:chExt cx="10170200" cy="1294979"/>
          </a:xfrm>
        </p:grpSpPr>
        <p:sp>
          <p:nvSpPr>
            <p:cNvPr id="99" name="矩形 98"/>
            <p:cNvSpPr/>
            <p:nvPr/>
          </p:nvSpPr>
          <p:spPr>
            <a:xfrm>
              <a:off x="532635" y="3143338"/>
              <a:ext cx="10170200" cy="129497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矩形 99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101" name="流程图: 摘录 100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02" name="表格 10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7112463"/>
              </p:ext>
            </p:extLst>
          </p:nvPr>
        </p:nvGraphicFramePr>
        <p:xfrm>
          <a:off x="556065" y="34358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105" name="矩形 104"/>
          <p:cNvSpPr/>
          <p:nvPr/>
        </p:nvSpPr>
        <p:spPr>
          <a:xfrm>
            <a:off x="686245" y="35075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697183" y="37519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696734" y="40060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矩形 107"/>
          <p:cNvSpPr/>
          <p:nvPr/>
        </p:nvSpPr>
        <p:spPr>
          <a:xfrm>
            <a:off x="696323" y="42531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9" name="组合 108"/>
          <p:cNvGrpSpPr/>
          <p:nvPr/>
        </p:nvGrpSpPr>
        <p:grpSpPr>
          <a:xfrm>
            <a:off x="10549154" y="3435855"/>
            <a:ext cx="142435" cy="989048"/>
            <a:chOff x="11444285" y="2922962"/>
            <a:chExt cx="233476" cy="849760"/>
          </a:xfrm>
        </p:grpSpPr>
        <p:sp>
          <p:nvSpPr>
            <p:cNvPr id="110" name="流程图: 过程 109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流程图: 合并 111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流程图: 合并 112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4" name="矩形 113"/>
          <p:cNvSpPr/>
          <p:nvPr/>
        </p:nvSpPr>
        <p:spPr>
          <a:xfrm>
            <a:off x="1001194" y="37211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5" name="矩形 114"/>
          <p:cNvSpPr/>
          <p:nvPr/>
        </p:nvSpPr>
        <p:spPr>
          <a:xfrm>
            <a:off x="1001194" y="39651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6" name="矩形 115"/>
          <p:cNvSpPr/>
          <p:nvPr/>
        </p:nvSpPr>
        <p:spPr>
          <a:xfrm>
            <a:off x="1001194" y="42254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7" name="矩形 116"/>
          <p:cNvSpPr/>
          <p:nvPr/>
        </p:nvSpPr>
        <p:spPr>
          <a:xfrm>
            <a:off x="4665758" y="37302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8" name="矩形 117"/>
          <p:cNvSpPr/>
          <p:nvPr/>
        </p:nvSpPr>
        <p:spPr>
          <a:xfrm>
            <a:off x="4665758" y="39651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4665758" y="42254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0" name="矩形 119"/>
          <p:cNvSpPr/>
          <p:nvPr/>
        </p:nvSpPr>
        <p:spPr>
          <a:xfrm>
            <a:off x="6669417" y="37302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1" name="矩形 120"/>
          <p:cNvSpPr/>
          <p:nvPr/>
        </p:nvSpPr>
        <p:spPr>
          <a:xfrm>
            <a:off x="6669281" y="39651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2" name="矩形 121"/>
          <p:cNvSpPr/>
          <p:nvPr/>
        </p:nvSpPr>
        <p:spPr>
          <a:xfrm>
            <a:off x="6669281" y="42154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3" name="矩形 122"/>
          <p:cNvSpPr/>
          <p:nvPr/>
        </p:nvSpPr>
        <p:spPr>
          <a:xfrm>
            <a:off x="8734436" y="37302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4" name="矩形 123"/>
          <p:cNvSpPr/>
          <p:nvPr/>
        </p:nvSpPr>
        <p:spPr>
          <a:xfrm>
            <a:off x="8734436" y="39651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5" name="矩形 124"/>
          <p:cNvSpPr/>
          <p:nvPr/>
        </p:nvSpPr>
        <p:spPr>
          <a:xfrm>
            <a:off x="8728808" y="42154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126" name="组合 125"/>
          <p:cNvGrpSpPr/>
          <p:nvPr/>
        </p:nvGrpSpPr>
        <p:grpSpPr>
          <a:xfrm>
            <a:off x="520552" y="4755650"/>
            <a:ext cx="10170200" cy="1211559"/>
            <a:chOff x="532635" y="3143338"/>
            <a:chExt cx="10170200" cy="1211559"/>
          </a:xfrm>
        </p:grpSpPr>
        <p:sp>
          <p:nvSpPr>
            <p:cNvPr id="127" name="矩形 126"/>
            <p:cNvSpPr/>
            <p:nvPr/>
          </p:nvSpPr>
          <p:spPr>
            <a:xfrm>
              <a:off x="532635" y="3143338"/>
              <a:ext cx="10170200" cy="12115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矩形 127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129" name="流程图: 摘录 128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2" name="表格 1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0982420"/>
              </p:ext>
            </p:extLst>
          </p:nvPr>
        </p:nvGraphicFramePr>
        <p:xfrm>
          <a:off x="543731" y="50476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133" name="矩形 132"/>
          <p:cNvSpPr/>
          <p:nvPr/>
        </p:nvSpPr>
        <p:spPr>
          <a:xfrm>
            <a:off x="785310" y="51053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785310" y="53668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785310" y="55922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矩形 135"/>
          <p:cNvSpPr/>
          <p:nvPr/>
        </p:nvSpPr>
        <p:spPr>
          <a:xfrm>
            <a:off x="1215456" y="53481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7" name="矩形 136"/>
          <p:cNvSpPr/>
          <p:nvPr/>
        </p:nvSpPr>
        <p:spPr>
          <a:xfrm>
            <a:off x="1215456" y="55820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8" name="矩形 137"/>
          <p:cNvSpPr/>
          <p:nvPr/>
        </p:nvSpPr>
        <p:spPr>
          <a:xfrm>
            <a:off x="4725432" y="53372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9" name="矩形 138"/>
          <p:cNvSpPr/>
          <p:nvPr/>
        </p:nvSpPr>
        <p:spPr>
          <a:xfrm>
            <a:off x="4725432" y="55777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140" name="组合 139"/>
          <p:cNvGrpSpPr/>
          <p:nvPr/>
        </p:nvGrpSpPr>
        <p:grpSpPr>
          <a:xfrm>
            <a:off x="10527561" y="5055114"/>
            <a:ext cx="142435" cy="902367"/>
            <a:chOff x="11444285" y="2997435"/>
            <a:chExt cx="233476" cy="775286"/>
          </a:xfrm>
        </p:grpSpPr>
        <p:sp>
          <p:nvSpPr>
            <p:cNvPr id="141" name="流程图: 过程 140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矩形 141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流程图: 合并 143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731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grpSp>
          <p:nvGrpSpPr>
            <p:cNvPr id="5" name="组合 4"/>
            <p:cNvGrpSpPr/>
            <p:nvPr/>
          </p:nvGrpSpPr>
          <p:grpSpPr>
            <a:xfrm>
              <a:off x="200025" y="1836086"/>
              <a:ext cx="11744325" cy="4350402"/>
              <a:chOff x="200025" y="1836086"/>
              <a:chExt cx="11744325" cy="4350402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200025" y="1843088"/>
                <a:ext cx="11744325" cy="43434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38" name="组合 37"/>
              <p:cNvGrpSpPr/>
              <p:nvPr/>
            </p:nvGrpSpPr>
            <p:grpSpPr>
              <a:xfrm>
                <a:off x="200025" y="1836086"/>
                <a:ext cx="10001250" cy="421339"/>
                <a:chOff x="200025" y="1836086"/>
                <a:chExt cx="10001250" cy="421339"/>
              </a:xfrm>
            </p:grpSpPr>
            <p:sp>
              <p:nvSpPr>
                <p:cNvPr id="6" name="矩形 5"/>
                <p:cNvSpPr/>
                <p:nvPr/>
              </p:nvSpPr>
              <p:spPr>
                <a:xfrm>
                  <a:off x="200025" y="1843088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Project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" name="矩形 6"/>
                <p:cNvSpPr/>
                <p:nvPr/>
              </p:nvSpPr>
              <p:spPr>
                <a:xfrm>
                  <a:off x="1771650" y="1843088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>
                      <a:solidFill>
                        <a:schemeClr val="tx1"/>
                      </a:solidFill>
                    </a:rPr>
                    <a:t>Activity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>
                  <a:off x="8629650" y="1836907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System Setup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矩形 32"/>
                <p:cNvSpPr/>
                <p:nvPr/>
              </p:nvSpPr>
              <p:spPr>
                <a:xfrm>
                  <a:off x="3343275" y="1840886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Supplier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4" name="矩形 33"/>
                <p:cNvSpPr/>
                <p:nvPr/>
              </p:nvSpPr>
              <p:spPr>
                <a:xfrm>
                  <a:off x="4914900" y="1836086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Reports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5" name="矩形 34"/>
                <p:cNvSpPr/>
                <p:nvPr/>
              </p:nvSpPr>
              <p:spPr>
                <a:xfrm>
                  <a:off x="6486525" y="1840329"/>
                  <a:ext cx="2143125" cy="414337"/>
                </a:xfrm>
                <a:prstGeom prst="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bg1"/>
                      </a:solidFill>
                    </a:rPr>
                    <a:t>Advanced Settings</a:t>
                  </a:r>
                  <a:endParaRPr lang="zh-CN" altLang="en-US" sz="1400" dirty="0">
                    <a:solidFill>
                      <a:schemeClr val="bg1"/>
                    </a:solidFill>
                  </a:endParaRPr>
                </a:p>
              </p:txBody>
            </p:sp>
          </p:grpSp>
          <p:cxnSp>
            <p:nvCxnSpPr>
              <p:cNvPr id="20" name="直接连接符 19"/>
              <p:cNvCxnSpPr/>
              <p:nvPr/>
            </p:nvCxnSpPr>
            <p:spPr>
              <a:xfrm>
                <a:off x="2005620" y="2250423"/>
                <a:ext cx="0" cy="39290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组合 20"/>
              <p:cNvGrpSpPr/>
              <p:nvPr/>
            </p:nvGrpSpPr>
            <p:grpSpPr>
              <a:xfrm>
                <a:off x="200025" y="2275884"/>
                <a:ext cx="1811655" cy="764871"/>
                <a:chOff x="200025" y="2543174"/>
                <a:chExt cx="2336006" cy="764871"/>
              </a:xfrm>
            </p:grpSpPr>
            <p:sp>
              <p:nvSpPr>
                <p:cNvPr id="23" name="矩形 22"/>
                <p:cNvSpPr/>
                <p:nvPr/>
              </p:nvSpPr>
              <p:spPr>
                <a:xfrm>
                  <a:off x="200025" y="2543174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 smtClean="0">
                      <a:solidFill>
                        <a:schemeClr val="tx1"/>
                      </a:solidFill>
                    </a:rPr>
                    <a:t>Template Management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200025" y="2793696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 smtClean="0">
                      <a:solidFill>
                        <a:schemeClr val="tx1"/>
                      </a:solidFill>
                    </a:rPr>
                    <a:t>Workflow Management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200025" y="3050870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>
                      <a:solidFill>
                        <a:schemeClr val="tx1"/>
                      </a:solidFill>
                    </a:rPr>
                    <a:t>PPAP Level Setup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cxnSp>
          <p:nvCxnSpPr>
            <p:cNvPr id="29" name="直接连接符 28"/>
            <p:cNvCxnSpPr/>
            <p:nvPr/>
          </p:nvCxnSpPr>
          <p:spPr>
            <a:xfrm>
              <a:off x="200025" y="2257425"/>
              <a:ext cx="11744325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</a:t>
            </a:r>
            <a:endParaRPr lang="zh-CN" altLang="en-US" dirty="0"/>
          </a:p>
        </p:txBody>
      </p:sp>
      <p:grpSp>
        <p:nvGrpSpPr>
          <p:cNvPr id="22" name="组合 21"/>
          <p:cNvGrpSpPr/>
          <p:nvPr/>
        </p:nvGrpSpPr>
        <p:grpSpPr>
          <a:xfrm>
            <a:off x="2286000" y="2669544"/>
            <a:ext cx="9415463" cy="2916869"/>
            <a:chOff x="2286000" y="2669544"/>
            <a:chExt cx="9415463" cy="2916869"/>
          </a:xfrm>
        </p:grpSpPr>
        <p:sp>
          <p:nvSpPr>
            <p:cNvPr id="26" name="圆角矩形 25"/>
            <p:cNvSpPr/>
            <p:nvPr/>
          </p:nvSpPr>
          <p:spPr>
            <a:xfrm>
              <a:off x="2286000" y="2793696"/>
              <a:ext cx="9415463" cy="2792717"/>
            </a:xfrm>
            <a:prstGeom prst="roundRect">
              <a:avLst>
                <a:gd name="adj" fmla="val 1230"/>
              </a:avLst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479582" y="2669544"/>
              <a:ext cx="2668103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Introduction to Advanced Settings</a:t>
              </a:r>
              <a:endParaRPr lang="zh-CN" altLang="en-US" sz="1400" dirty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2557461" y="3003537"/>
              <a:ext cx="891540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dirty="0" smtClean="0"/>
                <a:t>In this module, you will be able to configure PPAP Level and manage templates of process of APQP/PPAP.</a:t>
              </a:r>
              <a:endParaRPr lang="zh-CN" altLang="en-US" sz="1400" dirty="0"/>
            </a:p>
          </p:txBody>
        </p:sp>
      </p:grpSp>
      <p:sp>
        <p:nvSpPr>
          <p:cNvPr id="30" name="矩形 2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911077462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Template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2465831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1" name="文本框 40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2" name="流程图: 合并 61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7780599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41433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61" name="文本框 60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216510971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CREATE NEW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6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6 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3546218"/>
              </p:ext>
            </p:extLst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603347122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Edit Template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547971612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110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Template History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grpSp>
        <p:nvGrpSpPr>
          <p:cNvPr id="171" name="组合 170"/>
          <p:cNvGrpSpPr/>
          <p:nvPr/>
        </p:nvGrpSpPr>
        <p:grpSpPr>
          <a:xfrm>
            <a:off x="542212" y="1689626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2" name="组合 171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74" name="流程图: 过程 173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73" name="十字形 172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6" name="表格 1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6510787"/>
              </p:ext>
            </p:extLst>
          </p:nvPr>
        </p:nvGraphicFramePr>
        <p:xfrm>
          <a:off x="821377" y="2569099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2108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79832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83" name="圆角矩形 182"/>
          <p:cNvSpPr/>
          <p:nvPr/>
        </p:nvSpPr>
        <p:spPr>
          <a:xfrm>
            <a:off x="4903494" y="473511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84" name="组合 183"/>
          <p:cNvGrpSpPr/>
          <p:nvPr/>
        </p:nvGrpSpPr>
        <p:grpSpPr>
          <a:xfrm>
            <a:off x="680988" y="2282597"/>
            <a:ext cx="9729152" cy="2208662"/>
            <a:chOff x="2089150" y="2620241"/>
            <a:chExt cx="9729152" cy="2208662"/>
          </a:xfrm>
        </p:grpSpPr>
        <p:sp>
          <p:nvSpPr>
            <p:cNvPr id="185" name="矩形 184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8" name="矩形 97"/>
          <p:cNvSpPr/>
          <p:nvPr/>
        </p:nvSpPr>
        <p:spPr>
          <a:xfrm>
            <a:off x="921518" y="3170393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917936" y="2894670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8" name="矩形 187"/>
          <p:cNvSpPr/>
          <p:nvPr/>
        </p:nvSpPr>
        <p:spPr>
          <a:xfrm>
            <a:off x="923129" y="3726779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919547" y="3451056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10267560" y="2484153"/>
            <a:ext cx="142435" cy="2007106"/>
            <a:chOff x="11805090" y="2274600"/>
            <a:chExt cx="142435" cy="2007106"/>
          </a:xfrm>
        </p:grpSpPr>
        <p:sp>
          <p:nvSpPr>
            <p:cNvPr id="191" name="流程图: 过程 19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4" name="流程图: 合并 19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81150504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110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Template History – View historical template detail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grpSp>
        <p:nvGrpSpPr>
          <p:cNvPr id="171" name="组合 170"/>
          <p:cNvGrpSpPr/>
          <p:nvPr/>
        </p:nvGrpSpPr>
        <p:grpSpPr>
          <a:xfrm>
            <a:off x="542212" y="1918226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2" name="组合 171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74" name="流程图: 过程 173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73" name="十字形 172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6" name="表格 1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5564805"/>
              </p:ext>
            </p:extLst>
          </p:nvPr>
        </p:nvGraphicFramePr>
        <p:xfrm>
          <a:off x="821377" y="2797699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Restore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83" name="圆角矩形 182"/>
          <p:cNvSpPr/>
          <p:nvPr/>
        </p:nvSpPr>
        <p:spPr>
          <a:xfrm>
            <a:off x="4903494" y="496371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84" name="组合 183"/>
          <p:cNvGrpSpPr/>
          <p:nvPr/>
        </p:nvGrpSpPr>
        <p:grpSpPr>
          <a:xfrm>
            <a:off x="680988" y="2511197"/>
            <a:ext cx="9729152" cy="2208662"/>
            <a:chOff x="2089150" y="2620241"/>
            <a:chExt cx="9729152" cy="2208662"/>
          </a:xfrm>
        </p:grpSpPr>
        <p:sp>
          <p:nvSpPr>
            <p:cNvPr id="185" name="矩形 184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8" name="矩形 97"/>
          <p:cNvSpPr/>
          <p:nvPr/>
        </p:nvSpPr>
        <p:spPr>
          <a:xfrm>
            <a:off x="921518" y="3398993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917936" y="3123270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8" name="矩形 187"/>
          <p:cNvSpPr/>
          <p:nvPr/>
        </p:nvSpPr>
        <p:spPr>
          <a:xfrm>
            <a:off x="923129" y="3955379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919547" y="3679656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10267560" y="2712753"/>
            <a:ext cx="142435" cy="2007106"/>
            <a:chOff x="11805090" y="2274600"/>
            <a:chExt cx="142435" cy="2007106"/>
          </a:xfrm>
        </p:grpSpPr>
        <p:sp>
          <p:nvSpPr>
            <p:cNvPr id="191" name="流程图: 过程 19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4" name="流程图: 合并 19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921097" y="1599917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8" name="组合 177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180" name="流程图: 过程 179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流程图: 过程 180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View Template</a:t>
                </a:r>
                <a:endParaRPr lang="zh-CN" altLang="en-US" sz="1400" dirty="0"/>
              </a:p>
            </p:txBody>
          </p:sp>
        </p:grpSp>
        <p:sp>
          <p:nvSpPr>
            <p:cNvPr id="179" name="十字形 178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2" name="矩形 181"/>
          <p:cNvSpPr/>
          <p:nvPr/>
        </p:nvSpPr>
        <p:spPr>
          <a:xfrm>
            <a:off x="2771166" y="40268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5" name="矩形 194"/>
          <p:cNvSpPr/>
          <p:nvPr/>
        </p:nvSpPr>
        <p:spPr>
          <a:xfrm>
            <a:off x="2771166" y="43006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2771166" y="45900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grpSp>
        <p:nvGrpSpPr>
          <p:cNvPr id="197" name="组合 196"/>
          <p:cNvGrpSpPr/>
          <p:nvPr/>
        </p:nvGrpSpPr>
        <p:grpSpPr>
          <a:xfrm>
            <a:off x="1272065" y="2143862"/>
            <a:ext cx="2633897" cy="261610"/>
            <a:chOff x="1280727" y="2596252"/>
            <a:chExt cx="2633897" cy="261610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199" name="六角星 19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2" name="组合 201"/>
          <p:cNvGrpSpPr/>
          <p:nvPr/>
        </p:nvGrpSpPr>
        <p:grpSpPr>
          <a:xfrm>
            <a:off x="4589497" y="2130820"/>
            <a:ext cx="2873606" cy="261610"/>
            <a:chOff x="1041018" y="2596252"/>
            <a:chExt cx="2873606" cy="261610"/>
          </a:xfrm>
        </p:grpSpPr>
        <p:grpSp>
          <p:nvGrpSpPr>
            <p:cNvPr id="203" name="组合 20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6" name="文本框 20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204" name="六角星 20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8271481" y="2118083"/>
            <a:ext cx="2896466" cy="261610"/>
            <a:chOff x="7788881" y="2105383"/>
            <a:chExt cx="2896466" cy="261610"/>
          </a:xfrm>
        </p:grpSpPr>
        <p:grpSp>
          <p:nvGrpSpPr>
            <p:cNvPr id="208" name="组合 207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210" name="组合 209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212" name="流程图: 过程 211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3" name="文本框 212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1" name="六角星 210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9" name="流程图: 合并 208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14" name="组合 213"/>
          <p:cNvGrpSpPr/>
          <p:nvPr/>
        </p:nvGrpSpPr>
        <p:grpSpPr>
          <a:xfrm>
            <a:off x="1089361" y="2610053"/>
            <a:ext cx="2826126" cy="261610"/>
            <a:chOff x="7859221" y="2105383"/>
            <a:chExt cx="2826126" cy="261610"/>
          </a:xfrm>
        </p:grpSpPr>
        <p:grpSp>
          <p:nvGrpSpPr>
            <p:cNvPr id="215" name="组合 214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217" name="组合 216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219" name="流程图: 过程 218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0" name="文本框 219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8" name="六角星 217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6" name="流程图: 合并 215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4816405" y="2588878"/>
            <a:ext cx="6351541" cy="723184"/>
            <a:chOff x="1269618" y="2596252"/>
            <a:chExt cx="6351541" cy="723184"/>
          </a:xfrm>
        </p:grpSpPr>
        <p:grpSp>
          <p:nvGrpSpPr>
            <p:cNvPr id="222" name="组合 221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224" name="流程图: 过程 223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5" name="文本框 224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223" name="六角星 222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1088570" y="3539563"/>
            <a:ext cx="10847232" cy="2208662"/>
            <a:chOff x="2089150" y="2620241"/>
            <a:chExt cx="10847232" cy="2208662"/>
          </a:xfrm>
        </p:grpSpPr>
        <p:sp>
          <p:nvSpPr>
            <p:cNvPr id="227" name="矩形 226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228" name="矩形 227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29" name="表格 2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7298913"/>
              </p:ext>
            </p:extLst>
          </p:nvPr>
        </p:nvGraphicFramePr>
        <p:xfrm>
          <a:off x="1137493" y="40030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230" name="矩形 229"/>
          <p:cNvSpPr/>
          <p:nvPr/>
        </p:nvSpPr>
        <p:spPr>
          <a:xfrm>
            <a:off x="1321049" y="4092812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1321049" y="43502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矩形 231"/>
          <p:cNvSpPr/>
          <p:nvPr/>
        </p:nvSpPr>
        <p:spPr>
          <a:xfrm>
            <a:off x="1321049" y="4636170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矩形 232"/>
          <p:cNvSpPr/>
          <p:nvPr/>
        </p:nvSpPr>
        <p:spPr>
          <a:xfrm>
            <a:off x="1321049" y="491000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" name="矩形 233"/>
          <p:cNvSpPr/>
          <p:nvPr/>
        </p:nvSpPr>
        <p:spPr>
          <a:xfrm>
            <a:off x="1321049" y="519944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流程图: 过程 234"/>
          <p:cNvSpPr/>
          <p:nvPr/>
        </p:nvSpPr>
        <p:spPr>
          <a:xfrm>
            <a:off x="1712741" y="4320867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6" name="流程图: 过程 235"/>
          <p:cNvSpPr/>
          <p:nvPr/>
        </p:nvSpPr>
        <p:spPr>
          <a:xfrm>
            <a:off x="1712741" y="4595906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7" name="流程图: 过程 236"/>
          <p:cNvSpPr/>
          <p:nvPr/>
        </p:nvSpPr>
        <p:spPr>
          <a:xfrm>
            <a:off x="1712741" y="5145985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8" name="流程图: 过程 237"/>
          <p:cNvSpPr/>
          <p:nvPr/>
        </p:nvSpPr>
        <p:spPr>
          <a:xfrm>
            <a:off x="1712741" y="4870945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9" name="流程图: 过程 238"/>
          <p:cNvSpPr/>
          <p:nvPr/>
        </p:nvSpPr>
        <p:spPr>
          <a:xfrm>
            <a:off x="2347361" y="4318553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0" name="流程图: 过程 239"/>
          <p:cNvSpPr/>
          <p:nvPr/>
        </p:nvSpPr>
        <p:spPr>
          <a:xfrm>
            <a:off x="2347361" y="4593592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1" name="流程图: 过程 240"/>
          <p:cNvSpPr/>
          <p:nvPr/>
        </p:nvSpPr>
        <p:spPr>
          <a:xfrm>
            <a:off x="2347361" y="5143671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2" name="流程图: 过程 241"/>
          <p:cNvSpPr/>
          <p:nvPr/>
        </p:nvSpPr>
        <p:spPr>
          <a:xfrm>
            <a:off x="2347361" y="4868631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243" name="组合 242"/>
          <p:cNvGrpSpPr/>
          <p:nvPr/>
        </p:nvGrpSpPr>
        <p:grpSpPr>
          <a:xfrm>
            <a:off x="5551653" y="4317233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44" name="流程图: 过程 24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45" name="流程图: 合并 24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46" name="组合 245"/>
          <p:cNvGrpSpPr/>
          <p:nvPr/>
        </p:nvGrpSpPr>
        <p:grpSpPr>
          <a:xfrm>
            <a:off x="5551653" y="4600480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47" name="流程图: 过程 246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48" name="流程图: 合并 247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49" name="组合 248"/>
          <p:cNvGrpSpPr/>
          <p:nvPr/>
        </p:nvGrpSpPr>
        <p:grpSpPr>
          <a:xfrm>
            <a:off x="5551653" y="4887687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0" name="流程图: 过程 249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1" name="流程图: 合并 250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5551653" y="5140084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3" name="流程图: 过程 25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4" name="流程图: 合并 25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5" name="组合 254"/>
          <p:cNvGrpSpPr/>
          <p:nvPr/>
        </p:nvGrpSpPr>
        <p:grpSpPr>
          <a:xfrm>
            <a:off x="6797150" y="4318345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6" name="流程图: 过程 25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7" name="流程图: 合并 25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8" name="组合 257"/>
          <p:cNvGrpSpPr/>
          <p:nvPr/>
        </p:nvGrpSpPr>
        <p:grpSpPr>
          <a:xfrm>
            <a:off x="6797150" y="4601592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9" name="流程图: 过程 25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0" name="流程图: 合并 25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1" name="组合 260"/>
          <p:cNvGrpSpPr/>
          <p:nvPr/>
        </p:nvGrpSpPr>
        <p:grpSpPr>
          <a:xfrm>
            <a:off x="6797150" y="4888799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62" name="流程图: 过程 26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3" name="流程图: 合并 26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4" name="组合 263"/>
          <p:cNvGrpSpPr/>
          <p:nvPr/>
        </p:nvGrpSpPr>
        <p:grpSpPr>
          <a:xfrm>
            <a:off x="6797150" y="5141196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65" name="流程图: 过程 26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6" name="流程图: 合并 26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71" name="文本框 270"/>
          <p:cNvSpPr txBox="1"/>
          <p:nvPr/>
        </p:nvSpPr>
        <p:spPr>
          <a:xfrm>
            <a:off x="8042407" y="43148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2" name="文本框 271"/>
          <p:cNvSpPr txBox="1"/>
          <p:nvPr/>
        </p:nvSpPr>
        <p:spPr>
          <a:xfrm>
            <a:off x="8042407" y="45823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3" name="文本框 272"/>
          <p:cNvSpPr txBox="1"/>
          <p:nvPr/>
        </p:nvSpPr>
        <p:spPr>
          <a:xfrm>
            <a:off x="8042407" y="48497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4" name="文本框 273"/>
          <p:cNvSpPr txBox="1"/>
          <p:nvPr/>
        </p:nvSpPr>
        <p:spPr>
          <a:xfrm>
            <a:off x="8042407" y="51172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5" name="圆角矩形 274"/>
          <p:cNvSpPr/>
          <p:nvPr/>
        </p:nvSpPr>
        <p:spPr>
          <a:xfrm>
            <a:off x="5741048" y="5904427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276" name="组合 275"/>
          <p:cNvGrpSpPr/>
          <p:nvPr/>
        </p:nvGrpSpPr>
        <p:grpSpPr>
          <a:xfrm>
            <a:off x="11793754" y="4009483"/>
            <a:ext cx="142435" cy="1734698"/>
            <a:chOff x="11805090" y="2274600"/>
            <a:chExt cx="142435" cy="1734698"/>
          </a:xfrm>
        </p:grpSpPr>
        <p:sp>
          <p:nvSpPr>
            <p:cNvPr id="277" name="流程图: 过程 276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78" name="矩形 277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79" name="流程图: 合并 278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80" name="流程图: 合并 279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804611627"/>
      </p:ext>
    </p:extLst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PPAP Template</a:t>
            </a:r>
            <a:endParaRPr lang="zh-CN" altLang="en-US" sz="1100" dirty="0"/>
          </a:p>
        </p:txBody>
      </p:sp>
      <p:sp>
        <p:nvSpPr>
          <p:cNvPr id="41" name="圆角矩形 40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2" name="圆角矩形 41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5433846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PPAP-T0001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6" name="流程图: 过程 45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49" name="流程图: 过程 4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流程图: 合并 4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3" name="流程图: 过程 5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流程图: 合并 5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5" name="矩形 54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list</a:t>
            </a:r>
            <a:endParaRPr lang="zh-CN" altLang="en-US" dirty="0"/>
          </a:p>
        </p:txBody>
      </p:sp>
      <p:sp>
        <p:nvSpPr>
          <p:cNvPr id="61" name="矩形 60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62" name="文本框 61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954633451"/>
      </p:ext>
    </p:extLst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 CREATE NEW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8476454"/>
              </p:ext>
            </p:extLst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1793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1793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1793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1793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63945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3945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3945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3945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538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1297512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Meetings – </a:t>
            </a:r>
            <a:r>
              <a:rPr lang="en-US" altLang="zh-CN" dirty="0"/>
              <a:t>Meeting list – View Meeting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Meetings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88794" cy="2708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693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760822">
                  <a:extLst>
                    <a:ext uri="{9D8B030D-6E8A-4147-A177-3AD203B41FA5}">
                      <a16:colId xmlns:a16="http://schemas.microsoft.com/office/drawing/2014/main" val="345775978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4278743098"/>
                    </a:ext>
                  </a:extLst>
                </a:gridCol>
                <a:gridCol w="115184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743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76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Meeting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Number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Subject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Organizer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Duration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Part Number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2018/05/30 12:00:00 to</a:t>
                      </a:r>
                      <a:r>
                        <a:rPr lang="en-US" altLang="zh-CN" sz="10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000" baseline="0" dirty="0" smtClean="0"/>
                        <a:t>2018/05/30 13:00:00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50257" y="3358766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049471" y="3358766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2018/05/31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9" name="流程图: 过程 48"/>
          <p:cNvSpPr/>
          <p:nvPr/>
        </p:nvSpPr>
        <p:spPr>
          <a:xfrm>
            <a:off x="4814399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2" name="流程图: 过程 51"/>
          <p:cNvSpPr/>
          <p:nvPr/>
        </p:nvSpPr>
        <p:spPr>
          <a:xfrm>
            <a:off x="6597687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200025" y="2257425"/>
            <a:ext cx="11744325" cy="395033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3" name="组合 52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55" name="流程图: 过程 54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流程图: 过程 55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Meeting</a:t>
              </a:r>
              <a:endParaRPr lang="zh-CN" altLang="en-US" sz="1400" dirty="0"/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58" name="流程图: 过程 57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M0000001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77" name="流程图: 过程 76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80" name="流程图: 过程 7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82" name="十字形 81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3" name="组合 82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84" name="流程图: 过程 83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sp>
        <p:nvSpPr>
          <p:cNvPr id="86" name="流程图: 过程 85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7" name="流程图: 过程 86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89" name="流程图: 过程 88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92" name="流程图: 过程 91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2901670" y="2713777"/>
              <a:ext cx="684764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532635" y="3143338"/>
            <a:ext cx="10170200" cy="1254421"/>
            <a:chOff x="532635" y="3143338"/>
            <a:chExt cx="10170200" cy="1254421"/>
          </a:xfrm>
        </p:grpSpPr>
        <p:sp>
          <p:nvSpPr>
            <p:cNvPr id="95" name="矩形 94"/>
            <p:cNvSpPr/>
            <p:nvPr/>
          </p:nvSpPr>
          <p:spPr>
            <a:xfrm>
              <a:off x="532635" y="3143338"/>
              <a:ext cx="10170200" cy="125442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矩形 95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97" name="流程图: 摘录 96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8" name="表格 9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2882215"/>
              </p:ext>
            </p:extLst>
          </p:nvPr>
        </p:nvGraphicFramePr>
        <p:xfrm>
          <a:off x="556065" y="34104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101" name="矩形 100"/>
          <p:cNvSpPr/>
          <p:nvPr/>
        </p:nvSpPr>
        <p:spPr>
          <a:xfrm>
            <a:off x="686245" y="34821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697183" y="37265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696734" y="39806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696323" y="42277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5" name="组合 104"/>
          <p:cNvGrpSpPr/>
          <p:nvPr/>
        </p:nvGrpSpPr>
        <p:grpSpPr>
          <a:xfrm>
            <a:off x="10549154" y="3410455"/>
            <a:ext cx="142435" cy="989048"/>
            <a:chOff x="11444285" y="2922962"/>
            <a:chExt cx="233476" cy="849760"/>
          </a:xfrm>
        </p:grpSpPr>
        <p:sp>
          <p:nvSpPr>
            <p:cNvPr id="106" name="流程图: 过程 105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矩形 10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流程图: 合并 10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流程图: 合并 108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0" name="矩形 109"/>
          <p:cNvSpPr/>
          <p:nvPr/>
        </p:nvSpPr>
        <p:spPr>
          <a:xfrm>
            <a:off x="1001194" y="36957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1001194" y="39397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1001194" y="42000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3" name="矩形 112"/>
          <p:cNvSpPr/>
          <p:nvPr/>
        </p:nvSpPr>
        <p:spPr>
          <a:xfrm>
            <a:off x="4665758" y="37048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4" name="矩形 113"/>
          <p:cNvSpPr/>
          <p:nvPr/>
        </p:nvSpPr>
        <p:spPr>
          <a:xfrm>
            <a:off x="4665758" y="39397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5" name="矩形 114"/>
          <p:cNvSpPr/>
          <p:nvPr/>
        </p:nvSpPr>
        <p:spPr>
          <a:xfrm>
            <a:off x="4665758" y="42000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6" name="矩形 115"/>
          <p:cNvSpPr/>
          <p:nvPr/>
        </p:nvSpPr>
        <p:spPr>
          <a:xfrm>
            <a:off x="6669417" y="37048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7" name="矩形 116"/>
          <p:cNvSpPr/>
          <p:nvPr/>
        </p:nvSpPr>
        <p:spPr>
          <a:xfrm>
            <a:off x="6669281" y="39397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8" name="矩形 117"/>
          <p:cNvSpPr/>
          <p:nvPr/>
        </p:nvSpPr>
        <p:spPr>
          <a:xfrm>
            <a:off x="6669281" y="41900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8734436" y="37048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0" name="矩形 119"/>
          <p:cNvSpPr/>
          <p:nvPr/>
        </p:nvSpPr>
        <p:spPr>
          <a:xfrm>
            <a:off x="8734436" y="39397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1" name="矩形 120"/>
          <p:cNvSpPr/>
          <p:nvPr/>
        </p:nvSpPr>
        <p:spPr>
          <a:xfrm>
            <a:off x="8728808" y="41900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122" name="组合 121"/>
          <p:cNvGrpSpPr/>
          <p:nvPr/>
        </p:nvGrpSpPr>
        <p:grpSpPr>
          <a:xfrm>
            <a:off x="520552" y="4755650"/>
            <a:ext cx="10170200" cy="1201309"/>
            <a:chOff x="532635" y="3143338"/>
            <a:chExt cx="10170200" cy="1201309"/>
          </a:xfrm>
        </p:grpSpPr>
        <p:sp>
          <p:nvSpPr>
            <p:cNvPr id="123" name="矩形 122"/>
            <p:cNvSpPr/>
            <p:nvPr/>
          </p:nvSpPr>
          <p:spPr>
            <a:xfrm>
              <a:off x="532635" y="3143338"/>
              <a:ext cx="10170200" cy="120130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矩形 123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0126944"/>
              </p:ext>
            </p:extLst>
          </p:nvPr>
        </p:nvGraphicFramePr>
        <p:xfrm>
          <a:off x="543731" y="50476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129" name="矩形 128"/>
          <p:cNvSpPr/>
          <p:nvPr/>
        </p:nvSpPr>
        <p:spPr>
          <a:xfrm>
            <a:off x="785310" y="51053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785310" y="53668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785310" y="55922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1215456" y="53481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3" name="矩形 132"/>
          <p:cNvSpPr/>
          <p:nvPr/>
        </p:nvSpPr>
        <p:spPr>
          <a:xfrm>
            <a:off x="1215456" y="55820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4" name="矩形 133"/>
          <p:cNvSpPr/>
          <p:nvPr/>
        </p:nvSpPr>
        <p:spPr>
          <a:xfrm>
            <a:off x="4725432" y="53372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5" name="矩形 134"/>
          <p:cNvSpPr/>
          <p:nvPr/>
        </p:nvSpPr>
        <p:spPr>
          <a:xfrm>
            <a:off x="4725432" y="55777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10527561" y="5055114"/>
            <a:ext cx="142435" cy="902367"/>
            <a:chOff x="11444285" y="2997435"/>
            <a:chExt cx="233476" cy="775286"/>
          </a:xfrm>
        </p:grpSpPr>
        <p:sp>
          <p:nvSpPr>
            <p:cNvPr id="137" name="流程图: 过程 136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流程图: 合并 139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圆角矩形 140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142" name="圆角矩形 141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3" name="圆角矩形 142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144" name="组合 143"/>
          <p:cNvGrpSpPr/>
          <p:nvPr/>
        </p:nvGrpSpPr>
        <p:grpSpPr>
          <a:xfrm>
            <a:off x="1549478" y="3264738"/>
            <a:ext cx="8234066" cy="2393957"/>
            <a:chOff x="2157413" y="1354232"/>
            <a:chExt cx="8043862" cy="4716449"/>
          </a:xfrm>
        </p:grpSpPr>
        <p:sp>
          <p:nvSpPr>
            <p:cNvPr id="145" name="流程图: 过程 144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过程 145"/>
            <p:cNvSpPr/>
            <p:nvPr/>
          </p:nvSpPr>
          <p:spPr>
            <a:xfrm>
              <a:off x="2157413" y="1354232"/>
              <a:ext cx="8043862" cy="553497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smtClean="0"/>
                <a:t>Add comment</a:t>
              </a:r>
              <a:endParaRPr lang="zh-CN" altLang="en-US" sz="14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9489212" y="333878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8" name="组合 147"/>
          <p:cNvGrpSpPr/>
          <p:nvPr/>
        </p:nvGrpSpPr>
        <p:grpSpPr>
          <a:xfrm>
            <a:off x="1899013" y="3742621"/>
            <a:ext cx="7006179" cy="1181777"/>
            <a:chOff x="2596873" y="2713777"/>
            <a:chExt cx="7006179" cy="1181777"/>
          </a:xfrm>
        </p:grpSpPr>
        <p:sp>
          <p:nvSpPr>
            <p:cNvPr id="149" name="流程图: 过程 148"/>
            <p:cNvSpPr/>
            <p:nvPr/>
          </p:nvSpPr>
          <p:spPr>
            <a:xfrm>
              <a:off x="4181199" y="2722803"/>
              <a:ext cx="5421853" cy="11727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0" name="文本框 149"/>
            <p:cNvSpPr txBox="1"/>
            <p:nvPr/>
          </p:nvSpPr>
          <p:spPr>
            <a:xfrm>
              <a:off x="2596873" y="2713777"/>
              <a:ext cx="153760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of Rejection :</a:t>
              </a:r>
              <a:endParaRPr lang="zh-CN" altLang="en-US" sz="1100" dirty="0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3613937" y="51763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152" name="圆角矩形 151"/>
          <p:cNvSpPr/>
          <p:nvPr/>
        </p:nvSpPr>
        <p:spPr>
          <a:xfrm>
            <a:off x="6349357" y="520793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14972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 Edit Template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516500"/>
              </p:ext>
            </p:extLst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224794"/>
      </p:ext>
    </p:extLst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550752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–Template History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789465" y="2054711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43" name="组合 142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45" name="流程图: 过程 144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过程 145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44" name="十字形 143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47" name="表格 1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9191226"/>
              </p:ext>
            </p:extLst>
          </p:nvPr>
        </p:nvGraphicFramePr>
        <p:xfrm>
          <a:off x="1068630" y="2934184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PPAP-T0003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48" name="圆角矩形 147"/>
          <p:cNvSpPr/>
          <p:nvPr/>
        </p:nvSpPr>
        <p:spPr>
          <a:xfrm>
            <a:off x="5150747" y="510020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49" name="组合 148"/>
          <p:cNvGrpSpPr/>
          <p:nvPr/>
        </p:nvGrpSpPr>
        <p:grpSpPr>
          <a:xfrm>
            <a:off x="928241" y="2647682"/>
            <a:ext cx="9729152" cy="2208662"/>
            <a:chOff x="2089150" y="2620241"/>
            <a:chExt cx="9729152" cy="2208662"/>
          </a:xfrm>
        </p:grpSpPr>
        <p:sp>
          <p:nvSpPr>
            <p:cNvPr id="150" name="矩形 149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51" name="矩形 150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2" name="矩形 151"/>
          <p:cNvSpPr/>
          <p:nvPr/>
        </p:nvSpPr>
        <p:spPr>
          <a:xfrm>
            <a:off x="1168771" y="3535478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矩形 152"/>
          <p:cNvSpPr/>
          <p:nvPr/>
        </p:nvSpPr>
        <p:spPr>
          <a:xfrm>
            <a:off x="1165189" y="3259755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1170382" y="4091864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1166800" y="3816141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60" name="组合 159"/>
          <p:cNvGrpSpPr/>
          <p:nvPr/>
        </p:nvGrpSpPr>
        <p:grpSpPr>
          <a:xfrm>
            <a:off x="10514813" y="2849238"/>
            <a:ext cx="142435" cy="2007106"/>
            <a:chOff x="11805090" y="2274600"/>
            <a:chExt cx="142435" cy="2007106"/>
          </a:xfrm>
        </p:grpSpPr>
        <p:sp>
          <p:nvSpPr>
            <p:cNvPr id="161" name="流程图: 过程 16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2" name="矩形 16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3" name="流程图: 合并 16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442920120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550752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–Template History – View historical template detail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789465" y="2054711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43" name="组合 142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45" name="流程图: 过程 144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过程 145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44" name="十字形 143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47" name="表格 146"/>
          <p:cNvGraphicFramePr>
            <a:graphicFrameLocks noGrp="1"/>
          </p:cNvGraphicFramePr>
          <p:nvPr>
            <p:extLst/>
          </p:nvPr>
        </p:nvGraphicFramePr>
        <p:xfrm>
          <a:off x="1068630" y="2934184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Restore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48" name="圆角矩形 147"/>
          <p:cNvSpPr/>
          <p:nvPr/>
        </p:nvSpPr>
        <p:spPr>
          <a:xfrm>
            <a:off x="5150747" y="510020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49" name="组合 148"/>
          <p:cNvGrpSpPr/>
          <p:nvPr/>
        </p:nvGrpSpPr>
        <p:grpSpPr>
          <a:xfrm>
            <a:off x="928241" y="2647682"/>
            <a:ext cx="9729152" cy="2208662"/>
            <a:chOff x="2089150" y="2620241"/>
            <a:chExt cx="9729152" cy="2208662"/>
          </a:xfrm>
        </p:grpSpPr>
        <p:sp>
          <p:nvSpPr>
            <p:cNvPr id="150" name="矩形 149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51" name="矩形 150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2" name="矩形 151"/>
          <p:cNvSpPr/>
          <p:nvPr/>
        </p:nvSpPr>
        <p:spPr>
          <a:xfrm>
            <a:off x="1168771" y="3535478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矩形 152"/>
          <p:cNvSpPr/>
          <p:nvPr/>
        </p:nvSpPr>
        <p:spPr>
          <a:xfrm>
            <a:off x="1165189" y="3259755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1170382" y="4091864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1166800" y="3816141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60" name="组合 159"/>
          <p:cNvGrpSpPr/>
          <p:nvPr/>
        </p:nvGrpSpPr>
        <p:grpSpPr>
          <a:xfrm>
            <a:off x="10514813" y="2849238"/>
            <a:ext cx="142435" cy="2007106"/>
            <a:chOff x="11805090" y="2274600"/>
            <a:chExt cx="142435" cy="2007106"/>
          </a:xfrm>
        </p:grpSpPr>
        <p:sp>
          <p:nvSpPr>
            <p:cNvPr id="161" name="流程图: 过程 16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2" name="矩形 16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3" name="流程图: 合并 16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2" name="矩形 171"/>
          <p:cNvSpPr/>
          <p:nvPr/>
        </p:nvSpPr>
        <p:spPr>
          <a:xfrm>
            <a:off x="188912" y="1486823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3" name="组合 172"/>
          <p:cNvGrpSpPr/>
          <p:nvPr/>
        </p:nvGrpSpPr>
        <p:grpSpPr>
          <a:xfrm>
            <a:off x="579120" y="1763924"/>
            <a:ext cx="11162029" cy="4574963"/>
            <a:chOff x="135003" y="1470901"/>
            <a:chExt cx="11162029" cy="4574963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流程图: 过程 200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View Template</a:t>
                </a:r>
                <a:endParaRPr lang="zh-CN" altLang="en-US" sz="1400" dirty="0"/>
              </a:p>
            </p:txBody>
          </p:sp>
        </p:grpSp>
        <p:sp>
          <p:nvSpPr>
            <p:cNvPr id="199" name="十字形 198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2" name="组合 201"/>
          <p:cNvGrpSpPr/>
          <p:nvPr/>
        </p:nvGrpSpPr>
        <p:grpSpPr>
          <a:xfrm>
            <a:off x="941865" y="2283562"/>
            <a:ext cx="2633897" cy="261610"/>
            <a:chOff x="1280727" y="2596252"/>
            <a:chExt cx="2633897" cy="261610"/>
          </a:xfrm>
        </p:grpSpPr>
        <p:grpSp>
          <p:nvGrpSpPr>
            <p:cNvPr id="203" name="组合 202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6" name="文本框 205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204" name="六角星 203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4259297" y="2270520"/>
            <a:ext cx="2873606" cy="261610"/>
            <a:chOff x="1041018" y="2596252"/>
            <a:chExt cx="2873606" cy="261610"/>
          </a:xfrm>
        </p:grpSpPr>
        <p:grpSp>
          <p:nvGrpSpPr>
            <p:cNvPr id="208" name="组合 207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rgbClr val="E9E5D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209" name="六角星 208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2" name="组合 211"/>
          <p:cNvGrpSpPr/>
          <p:nvPr/>
        </p:nvGrpSpPr>
        <p:grpSpPr>
          <a:xfrm>
            <a:off x="7941281" y="2257783"/>
            <a:ext cx="2896466" cy="261610"/>
            <a:chOff x="7788881" y="2105383"/>
            <a:chExt cx="2896466" cy="261610"/>
          </a:xfrm>
        </p:grpSpPr>
        <p:grpSp>
          <p:nvGrpSpPr>
            <p:cNvPr id="213" name="组合 212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215" name="组合 214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217" name="流程图: 过程 216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rgbClr val="E9E5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8" name="文本框 217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6" name="六角星 215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4" name="流程图: 合并 213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759161" y="2749753"/>
            <a:ext cx="2826126" cy="261610"/>
            <a:chOff x="7859221" y="2105383"/>
            <a:chExt cx="2826126" cy="261610"/>
          </a:xfrm>
        </p:grpSpPr>
        <p:grpSp>
          <p:nvGrpSpPr>
            <p:cNvPr id="220" name="组合 219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222" name="组合 221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224" name="流程图: 过程 223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5" name="文本框 224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23" name="六角星 222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1" name="流程图: 合并 220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4486205" y="2728578"/>
            <a:ext cx="6351541" cy="723184"/>
            <a:chOff x="1269618" y="2596252"/>
            <a:chExt cx="6351541" cy="723184"/>
          </a:xfrm>
        </p:grpSpPr>
        <p:grpSp>
          <p:nvGrpSpPr>
            <p:cNvPr id="227" name="组合 226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229" name="流程图: 过程 228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rgbClr val="E9E5D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0" name="文本框 229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228" name="六角星 227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1" name="组合 230"/>
          <p:cNvGrpSpPr/>
          <p:nvPr/>
        </p:nvGrpSpPr>
        <p:grpSpPr>
          <a:xfrm>
            <a:off x="758370" y="3679263"/>
            <a:ext cx="10847232" cy="2208662"/>
            <a:chOff x="2089150" y="2620241"/>
            <a:chExt cx="10847232" cy="2208662"/>
          </a:xfrm>
        </p:grpSpPr>
        <p:sp>
          <p:nvSpPr>
            <p:cNvPr id="232" name="矩形 231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233" name="矩形 232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34" name="表格 2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047566"/>
              </p:ext>
            </p:extLst>
          </p:nvPr>
        </p:nvGraphicFramePr>
        <p:xfrm>
          <a:off x="807293" y="41427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235" name="矩形 234"/>
          <p:cNvSpPr/>
          <p:nvPr/>
        </p:nvSpPr>
        <p:spPr>
          <a:xfrm>
            <a:off x="990849" y="4232512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" name="矩形 235"/>
          <p:cNvSpPr/>
          <p:nvPr/>
        </p:nvSpPr>
        <p:spPr>
          <a:xfrm>
            <a:off x="990849" y="4489938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矩形 236"/>
          <p:cNvSpPr/>
          <p:nvPr/>
        </p:nvSpPr>
        <p:spPr>
          <a:xfrm>
            <a:off x="990849" y="4775870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矩形 237"/>
          <p:cNvSpPr/>
          <p:nvPr/>
        </p:nvSpPr>
        <p:spPr>
          <a:xfrm>
            <a:off x="990849" y="5049706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矩形 238"/>
          <p:cNvSpPr/>
          <p:nvPr/>
        </p:nvSpPr>
        <p:spPr>
          <a:xfrm>
            <a:off x="990849" y="5339146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10231654" y="4149183"/>
            <a:ext cx="142435" cy="1734698"/>
            <a:chOff x="11805090" y="2274600"/>
            <a:chExt cx="142435" cy="1734698"/>
          </a:xfrm>
        </p:grpSpPr>
        <p:sp>
          <p:nvSpPr>
            <p:cNvPr id="241" name="流程图: 过程 240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2" name="矩形 24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3" name="流程图: 合并 242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4" name="流程图: 合并 24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245" name="流程图: 过程 244"/>
          <p:cNvSpPr/>
          <p:nvPr/>
        </p:nvSpPr>
        <p:spPr>
          <a:xfrm>
            <a:off x="1344441" y="4460567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6" name="流程图: 过程 245"/>
          <p:cNvSpPr/>
          <p:nvPr/>
        </p:nvSpPr>
        <p:spPr>
          <a:xfrm>
            <a:off x="1344441" y="4735606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7" name="流程图: 过程 246"/>
          <p:cNvSpPr/>
          <p:nvPr/>
        </p:nvSpPr>
        <p:spPr>
          <a:xfrm>
            <a:off x="1344441" y="5285685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8" name="流程图: 过程 247"/>
          <p:cNvSpPr/>
          <p:nvPr/>
        </p:nvSpPr>
        <p:spPr>
          <a:xfrm>
            <a:off x="1344441" y="5010645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9" name="流程图: 过程 248"/>
          <p:cNvSpPr/>
          <p:nvPr/>
        </p:nvSpPr>
        <p:spPr>
          <a:xfrm>
            <a:off x="2017161" y="4458253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0" name="流程图: 过程 249"/>
          <p:cNvSpPr/>
          <p:nvPr/>
        </p:nvSpPr>
        <p:spPr>
          <a:xfrm>
            <a:off x="2017161" y="4733292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1" name="流程图: 过程 250"/>
          <p:cNvSpPr/>
          <p:nvPr/>
        </p:nvSpPr>
        <p:spPr>
          <a:xfrm>
            <a:off x="2017161" y="5283371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2" name="流程图: 过程 251"/>
          <p:cNvSpPr/>
          <p:nvPr/>
        </p:nvSpPr>
        <p:spPr>
          <a:xfrm>
            <a:off x="2017161" y="5008331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253" name="组合 252"/>
          <p:cNvGrpSpPr/>
          <p:nvPr/>
        </p:nvGrpSpPr>
        <p:grpSpPr>
          <a:xfrm>
            <a:off x="5221453" y="4456933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54" name="流程图: 过程 2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6" name="组合 255"/>
          <p:cNvGrpSpPr/>
          <p:nvPr/>
        </p:nvGrpSpPr>
        <p:grpSpPr>
          <a:xfrm>
            <a:off x="5221453" y="4740180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57" name="流程图: 过程 256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9" name="组合 258"/>
          <p:cNvGrpSpPr/>
          <p:nvPr/>
        </p:nvGrpSpPr>
        <p:grpSpPr>
          <a:xfrm>
            <a:off x="5221453" y="5027387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60" name="流程图: 过程 259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1" name="流程图: 合并 260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2" name="组合 261"/>
          <p:cNvGrpSpPr/>
          <p:nvPr/>
        </p:nvGrpSpPr>
        <p:grpSpPr>
          <a:xfrm>
            <a:off x="5221453" y="5279784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63" name="流程图: 过程 26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4" name="流程图: 合并 26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65" name="文本框 264"/>
          <p:cNvSpPr txBox="1"/>
          <p:nvPr/>
        </p:nvSpPr>
        <p:spPr>
          <a:xfrm>
            <a:off x="6543807" y="44545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6" name="文本框 265"/>
          <p:cNvSpPr txBox="1"/>
          <p:nvPr/>
        </p:nvSpPr>
        <p:spPr>
          <a:xfrm>
            <a:off x="6543807" y="47220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7" name="文本框 266"/>
          <p:cNvSpPr txBox="1"/>
          <p:nvPr/>
        </p:nvSpPr>
        <p:spPr>
          <a:xfrm>
            <a:off x="6543807" y="49894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8" name="文本框 267"/>
          <p:cNvSpPr txBox="1"/>
          <p:nvPr/>
        </p:nvSpPr>
        <p:spPr>
          <a:xfrm>
            <a:off x="6543807" y="52569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9" name="圆角矩形 268"/>
          <p:cNvSpPr/>
          <p:nvPr/>
        </p:nvSpPr>
        <p:spPr>
          <a:xfrm>
            <a:off x="5469055" y="602821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872802486"/>
      </p:ext>
    </p:extLst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PPAP Level Setup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4096329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20825"/>
            <a:ext cx="187441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Set Selected Level As Default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74699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73740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Default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434885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434885" y="317878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434885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435887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434885" y="3758329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5" name="文本框 34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36" name="流程图: 合并 35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9937016"/>
      </p:ext>
    </p:extLst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017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Edit Selected Level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04281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60428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85599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 – Edit PPAP Level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350477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350477" y="3748088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350477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351479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350477" y="3196390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426721" y="1611524"/>
            <a:ext cx="9041130" cy="3747875"/>
            <a:chOff x="135004" y="1470901"/>
            <a:chExt cx="9041130" cy="3747875"/>
          </a:xfrm>
        </p:grpSpPr>
        <p:grpSp>
          <p:nvGrpSpPr>
            <p:cNvPr id="36" name="组合 35"/>
            <p:cNvGrpSpPr/>
            <p:nvPr/>
          </p:nvGrpSpPr>
          <p:grpSpPr>
            <a:xfrm>
              <a:off x="135004" y="1470901"/>
              <a:ext cx="9041130" cy="3747875"/>
              <a:chOff x="1941683" y="1354232"/>
              <a:chExt cx="6982383" cy="3393290"/>
            </a:xfrm>
          </p:grpSpPr>
          <p:sp>
            <p:nvSpPr>
              <p:cNvPr id="38" name="流程图: 过程 37"/>
              <p:cNvSpPr/>
              <p:nvPr/>
            </p:nvSpPr>
            <p:spPr>
              <a:xfrm>
                <a:off x="1941683" y="1365204"/>
                <a:ext cx="6982382" cy="3382318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1941683" y="1354232"/>
                <a:ext cx="6982383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PPAP Level</a:t>
                </a:r>
                <a:endParaRPr lang="zh-CN" altLang="en-US" sz="1400" dirty="0"/>
              </a:p>
            </p:txBody>
          </p:sp>
        </p:grpSp>
        <p:sp>
          <p:nvSpPr>
            <p:cNvPr id="37" name="十字形 36"/>
            <p:cNvSpPr/>
            <p:nvPr/>
          </p:nvSpPr>
          <p:spPr>
            <a:xfrm rot="18877194">
              <a:off x="8814393" y="156899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41865" y="2142882"/>
            <a:ext cx="2456097" cy="261610"/>
            <a:chOff x="1280727" y="2596252"/>
            <a:chExt cx="2456097" cy="261610"/>
          </a:xfrm>
        </p:grpSpPr>
        <p:grpSp>
          <p:nvGrpSpPr>
            <p:cNvPr id="42" name="组合 41"/>
            <p:cNvGrpSpPr/>
            <p:nvPr/>
          </p:nvGrpSpPr>
          <p:grpSpPr>
            <a:xfrm>
              <a:off x="1417471" y="2596252"/>
              <a:ext cx="2319353" cy="261610"/>
              <a:chOff x="2871723" y="2716091"/>
              <a:chExt cx="2319353" cy="261610"/>
            </a:xfrm>
          </p:grpSpPr>
          <p:sp>
            <p:nvSpPr>
              <p:cNvPr id="46" name="流程图: 过程 45"/>
              <p:cNvSpPr/>
              <p:nvPr/>
            </p:nvSpPr>
            <p:spPr>
              <a:xfrm>
                <a:off x="36672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文本框 46"/>
              <p:cNvSpPr txBox="1"/>
              <p:nvPr/>
            </p:nvSpPr>
            <p:spPr>
              <a:xfrm>
                <a:off x="2871723" y="2716091"/>
                <a:ext cx="74571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44" name="六角星 43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748813" y="2130769"/>
            <a:ext cx="5535865" cy="769306"/>
            <a:chOff x="1280727" y="2596252"/>
            <a:chExt cx="5535865" cy="769306"/>
          </a:xfrm>
        </p:grpSpPr>
        <p:grpSp>
          <p:nvGrpSpPr>
            <p:cNvPr id="49" name="组合 48"/>
            <p:cNvGrpSpPr/>
            <p:nvPr/>
          </p:nvGrpSpPr>
          <p:grpSpPr>
            <a:xfrm>
              <a:off x="1417471" y="2596252"/>
              <a:ext cx="5399121" cy="769306"/>
              <a:chOff x="2871723" y="2716091"/>
              <a:chExt cx="5399121" cy="769306"/>
            </a:xfrm>
          </p:grpSpPr>
          <p:sp>
            <p:nvSpPr>
              <p:cNvPr id="51" name="流程图: 过程 50"/>
              <p:cNvSpPr/>
              <p:nvPr/>
            </p:nvSpPr>
            <p:spPr>
              <a:xfrm>
                <a:off x="4175276" y="2736900"/>
                <a:ext cx="4095568" cy="74849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zh-CN" altLang="en-US" sz="1000" dirty="0">
                    <a:solidFill>
                      <a:schemeClr val="tx1"/>
                    </a:solidFill>
                  </a:rPr>
                  <a:t>只向顾客提交保证书（若指定为外观项目，还应该提交外观件批准报告）</a:t>
                </a:r>
              </a:p>
              <a:p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2871723" y="2716091"/>
                <a:ext cx="12763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Description :</a:t>
                </a:r>
                <a:endParaRPr lang="zh-CN" altLang="en-US" sz="1100" dirty="0"/>
              </a:p>
            </p:txBody>
          </p:sp>
        </p:grpSp>
        <p:sp>
          <p:nvSpPr>
            <p:cNvPr id="50" name="六角星 49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593270" y="3133163"/>
            <a:ext cx="8691407" cy="1707721"/>
            <a:chOff x="2089150" y="2620241"/>
            <a:chExt cx="8691407" cy="1707721"/>
          </a:xfrm>
        </p:grpSpPr>
        <p:sp>
          <p:nvSpPr>
            <p:cNvPr id="54" name="矩形 53"/>
            <p:cNvSpPr/>
            <p:nvPr/>
          </p:nvSpPr>
          <p:spPr>
            <a:xfrm>
              <a:off x="2089150" y="2620241"/>
              <a:ext cx="8691407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Check List</a:t>
              </a:r>
              <a:endParaRPr lang="zh-CN" altLang="en-US" sz="1100" dirty="0"/>
            </a:p>
          </p:txBody>
        </p:sp>
        <p:sp>
          <p:nvSpPr>
            <p:cNvPr id="55" name="矩形 54"/>
            <p:cNvSpPr/>
            <p:nvPr/>
          </p:nvSpPr>
          <p:spPr>
            <a:xfrm>
              <a:off x="2089150" y="2820963"/>
              <a:ext cx="8691407" cy="1506999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圆角矩形 55"/>
          <p:cNvSpPr/>
          <p:nvPr/>
        </p:nvSpPr>
        <p:spPr>
          <a:xfrm>
            <a:off x="4067174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6176939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665759" y="3382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Check Item</a:t>
            </a:r>
            <a:endParaRPr lang="zh-CN" altLang="en-US" sz="1000" dirty="0"/>
          </a:p>
        </p:txBody>
      </p:sp>
      <p:sp>
        <p:nvSpPr>
          <p:cNvPr id="59" name="圆角矩形 58"/>
          <p:cNvSpPr/>
          <p:nvPr/>
        </p:nvSpPr>
        <p:spPr>
          <a:xfrm>
            <a:off x="2205460" y="3382825"/>
            <a:ext cx="1839489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Check Items</a:t>
            </a:r>
            <a:endParaRPr lang="zh-CN" altLang="en-US" sz="1000" dirty="0"/>
          </a:p>
        </p:txBody>
      </p: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654891" y="3609348"/>
          <a:ext cx="8324009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044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718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444761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724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Item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Check Item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61" name="矩形 60"/>
          <p:cNvSpPr/>
          <p:nvPr/>
        </p:nvSpPr>
        <p:spPr>
          <a:xfrm>
            <a:off x="838449" y="3699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838449" y="3956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838449" y="4242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流程图: 过程 66"/>
          <p:cNvSpPr/>
          <p:nvPr/>
        </p:nvSpPr>
        <p:spPr>
          <a:xfrm>
            <a:off x="6419948" y="3956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74" name="流程图: 过程 73"/>
          <p:cNvSpPr/>
          <p:nvPr/>
        </p:nvSpPr>
        <p:spPr>
          <a:xfrm>
            <a:off x="6419948" y="4233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907684" y="3606956"/>
            <a:ext cx="142435" cy="825352"/>
            <a:chOff x="11805090" y="2274600"/>
            <a:chExt cx="142435" cy="825352"/>
          </a:xfrm>
        </p:grpSpPr>
        <p:sp>
          <p:nvSpPr>
            <p:cNvPr id="78" name="流程图: 过程 77"/>
            <p:cNvSpPr/>
            <p:nvPr/>
          </p:nvSpPr>
          <p:spPr>
            <a:xfrm>
              <a:off x="11805090" y="2274600"/>
              <a:ext cx="142435" cy="825352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79" name="矩形 7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815133" y="3015192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1" name="流程图: 合并 8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82" name="流程图: 过程 81"/>
          <p:cNvSpPr/>
          <p:nvPr/>
        </p:nvSpPr>
        <p:spPr>
          <a:xfrm>
            <a:off x="1192041" y="3927167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3" name="流程图: 过程 82"/>
          <p:cNvSpPr/>
          <p:nvPr/>
        </p:nvSpPr>
        <p:spPr>
          <a:xfrm>
            <a:off x="1192041" y="4202206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6" name="流程图: 过程 85"/>
          <p:cNvSpPr/>
          <p:nvPr/>
        </p:nvSpPr>
        <p:spPr>
          <a:xfrm>
            <a:off x="1915561" y="3953428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Warranty Doc (</a:t>
            </a:r>
            <a:r>
              <a:rPr lang="zh-CN" altLang="en-US" sz="900" dirty="0" smtClean="0">
                <a:solidFill>
                  <a:schemeClr val="tx1"/>
                </a:solidFill>
              </a:rPr>
              <a:t>保证书</a:t>
            </a:r>
            <a:r>
              <a:rPr lang="en-US" altLang="zh-CN" sz="900" dirty="0" smtClean="0">
                <a:solidFill>
                  <a:schemeClr val="tx1"/>
                </a:solidFill>
              </a:rPr>
              <a:t>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7" name="流程图: 过程 86"/>
          <p:cNvSpPr/>
          <p:nvPr/>
        </p:nvSpPr>
        <p:spPr>
          <a:xfrm>
            <a:off x="1915561" y="4228467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7140707" y="3921163"/>
            <a:ext cx="17459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Warranty Doc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9107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20825"/>
            <a:ext cx="187441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Set Selected Level As Default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7272780"/>
              </p:ext>
            </p:extLst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74699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73740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Default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434885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434885" y="317878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434885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435887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434885" y="3758329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4" name="文本框 73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34" name="圆角矩形 33"/>
          <p:cNvSpPr/>
          <p:nvPr/>
        </p:nvSpPr>
        <p:spPr>
          <a:xfrm>
            <a:off x="4113634" y="2617493"/>
            <a:ext cx="1874414" cy="180641"/>
          </a:xfrm>
          <a:prstGeom prst="roundRect">
            <a:avLst/>
          </a:prstGeom>
          <a:solidFill>
            <a:srgbClr val="FFFF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Sync From Master Site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5184023"/>
      </p:ext>
    </p:extLst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017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Edit Selected Level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04281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60428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85599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 – Edit PPAP Level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350477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350477" y="3748088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350477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351479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350477" y="3196390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426721" y="1611524"/>
            <a:ext cx="9041130" cy="3747875"/>
            <a:chOff x="135004" y="1470901"/>
            <a:chExt cx="9041130" cy="3747875"/>
          </a:xfrm>
        </p:grpSpPr>
        <p:grpSp>
          <p:nvGrpSpPr>
            <p:cNvPr id="36" name="组合 35"/>
            <p:cNvGrpSpPr/>
            <p:nvPr/>
          </p:nvGrpSpPr>
          <p:grpSpPr>
            <a:xfrm>
              <a:off x="135004" y="1470901"/>
              <a:ext cx="9041130" cy="3747875"/>
              <a:chOff x="1941683" y="1354232"/>
              <a:chExt cx="6982383" cy="3393290"/>
            </a:xfrm>
          </p:grpSpPr>
          <p:sp>
            <p:nvSpPr>
              <p:cNvPr id="38" name="流程图: 过程 37"/>
              <p:cNvSpPr/>
              <p:nvPr/>
            </p:nvSpPr>
            <p:spPr>
              <a:xfrm>
                <a:off x="1941683" y="1365204"/>
                <a:ext cx="6982382" cy="3382318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1941683" y="1354232"/>
                <a:ext cx="6982383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PPAP Level</a:t>
                </a:r>
                <a:endParaRPr lang="zh-CN" altLang="en-US" sz="1400" dirty="0"/>
              </a:p>
            </p:txBody>
          </p:sp>
        </p:grpSp>
        <p:sp>
          <p:nvSpPr>
            <p:cNvPr id="37" name="十字形 36"/>
            <p:cNvSpPr/>
            <p:nvPr/>
          </p:nvSpPr>
          <p:spPr>
            <a:xfrm rot="18877194">
              <a:off x="8814393" y="156899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41865" y="2142882"/>
            <a:ext cx="2456097" cy="261610"/>
            <a:chOff x="1280727" y="2596252"/>
            <a:chExt cx="2456097" cy="261610"/>
          </a:xfrm>
        </p:grpSpPr>
        <p:grpSp>
          <p:nvGrpSpPr>
            <p:cNvPr id="42" name="组合 41"/>
            <p:cNvGrpSpPr/>
            <p:nvPr/>
          </p:nvGrpSpPr>
          <p:grpSpPr>
            <a:xfrm>
              <a:off x="1417471" y="2596252"/>
              <a:ext cx="2319353" cy="261610"/>
              <a:chOff x="2871723" y="2716091"/>
              <a:chExt cx="2319353" cy="261610"/>
            </a:xfrm>
          </p:grpSpPr>
          <p:sp>
            <p:nvSpPr>
              <p:cNvPr id="46" name="流程图: 过程 45"/>
              <p:cNvSpPr/>
              <p:nvPr/>
            </p:nvSpPr>
            <p:spPr>
              <a:xfrm>
                <a:off x="36672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文本框 46"/>
              <p:cNvSpPr txBox="1"/>
              <p:nvPr/>
            </p:nvSpPr>
            <p:spPr>
              <a:xfrm>
                <a:off x="2871723" y="2716091"/>
                <a:ext cx="74571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44" name="六角星 43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748813" y="2130769"/>
            <a:ext cx="5535865" cy="769306"/>
            <a:chOff x="1280727" y="2596252"/>
            <a:chExt cx="5535865" cy="769306"/>
          </a:xfrm>
        </p:grpSpPr>
        <p:grpSp>
          <p:nvGrpSpPr>
            <p:cNvPr id="49" name="组合 48"/>
            <p:cNvGrpSpPr/>
            <p:nvPr/>
          </p:nvGrpSpPr>
          <p:grpSpPr>
            <a:xfrm>
              <a:off x="1417471" y="2596252"/>
              <a:ext cx="5399121" cy="769306"/>
              <a:chOff x="2871723" y="2716091"/>
              <a:chExt cx="5399121" cy="769306"/>
            </a:xfrm>
          </p:grpSpPr>
          <p:sp>
            <p:nvSpPr>
              <p:cNvPr id="51" name="流程图: 过程 50"/>
              <p:cNvSpPr/>
              <p:nvPr/>
            </p:nvSpPr>
            <p:spPr>
              <a:xfrm>
                <a:off x="4175276" y="2736900"/>
                <a:ext cx="4095568" cy="74849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zh-CN" altLang="en-US" sz="1000" dirty="0">
                    <a:solidFill>
                      <a:schemeClr val="tx1"/>
                    </a:solidFill>
                  </a:rPr>
                  <a:t>只向顾客提交保证书（若指定为外观项目，还应该提交外观件批准报告）</a:t>
                </a:r>
              </a:p>
              <a:p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2871723" y="2716091"/>
                <a:ext cx="12763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Description :</a:t>
                </a:r>
                <a:endParaRPr lang="zh-CN" altLang="en-US" sz="1100" dirty="0"/>
              </a:p>
            </p:txBody>
          </p:sp>
        </p:grpSp>
        <p:sp>
          <p:nvSpPr>
            <p:cNvPr id="50" name="六角星 49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593270" y="3133163"/>
            <a:ext cx="8691407" cy="1707721"/>
            <a:chOff x="2089150" y="2620241"/>
            <a:chExt cx="8691407" cy="1707721"/>
          </a:xfrm>
        </p:grpSpPr>
        <p:sp>
          <p:nvSpPr>
            <p:cNvPr id="54" name="矩形 53"/>
            <p:cNvSpPr/>
            <p:nvPr/>
          </p:nvSpPr>
          <p:spPr>
            <a:xfrm>
              <a:off x="2089150" y="2620241"/>
              <a:ext cx="8691407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Check List</a:t>
              </a:r>
              <a:endParaRPr lang="zh-CN" altLang="en-US" sz="1100" dirty="0"/>
            </a:p>
          </p:txBody>
        </p:sp>
        <p:sp>
          <p:nvSpPr>
            <p:cNvPr id="55" name="矩形 54"/>
            <p:cNvSpPr/>
            <p:nvPr/>
          </p:nvSpPr>
          <p:spPr>
            <a:xfrm>
              <a:off x="2089150" y="2820963"/>
              <a:ext cx="8691407" cy="1506999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圆角矩形 55"/>
          <p:cNvSpPr/>
          <p:nvPr/>
        </p:nvSpPr>
        <p:spPr>
          <a:xfrm>
            <a:off x="4067174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6176939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665759" y="3382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Check Item</a:t>
            </a:r>
            <a:endParaRPr lang="zh-CN" altLang="en-US" sz="1000" dirty="0"/>
          </a:p>
        </p:txBody>
      </p:sp>
      <p:sp>
        <p:nvSpPr>
          <p:cNvPr id="59" name="圆角矩形 58"/>
          <p:cNvSpPr/>
          <p:nvPr/>
        </p:nvSpPr>
        <p:spPr>
          <a:xfrm>
            <a:off x="2205460" y="3382825"/>
            <a:ext cx="1839489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Check Items</a:t>
            </a:r>
            <a:endParaRPr lang="zh-CN" altLang="en-US" sz="1000" dirty="0"/>
          </a:p>
        </p:txBody>
      </p: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6257498"/>
              </p:ext>
            </p:extLst>
          </p:nvPr>
        </p:nvGraphicFramePr>
        <p:xfrm>
          <a:off x="654891" y="3609348"/>
          <a:ext cx="8324009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044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718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444761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724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Item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Check Item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61" name="矩形 60"/>
          <p:cNvSpPr/>
          <p:nvPr/>
        </p:nvSpPr>
        <p:spPr>
          <a:xfrm>
            <a:off x="838449" y="3699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838449" y="3956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838449" y="4242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流程图: 过程 66"/>
          <p:cNvSpPr/>
          <p:nvPr/>
        </p:nvSpPr>
        <p:spPr>
          <a:xfrm>
            <a:off x="6419948" y="3956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74" name="流程图: 过程 73"/>
          <p:cNvSpPr/>
          <p:nvPr/>
        </p:nvSpPr>
        <p:spPr>
          <a:xfrm>
            <a:off x="6419948" y="4233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907684" y="3606956"/>
            <a:ext cx="142435" cy="825352"/>
            <a:chOff x="11805090" y="2274600"/>
            <a:chExt cx="142435" cy="825352"/>
          </a:xfrm>
        </p:grpSpPr>
        <p:sp>
          <p:nvSpPr>
            <p:cNvPr id="78" name="流程图: 过程 77"/>
            <p:cNvSpPr/>
            <p:nvPr/>
          </p:nvSpPr>
          <p:spPr>
            <a:xfrm>
              <a:off x="11805090" y="2274600"/>
              <a:ext cx="142435" cy="825352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79" name="矩形 7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815133" y="3015192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1" name="流程图: 合并 8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82" name="流程图: 过程 81"/>
          <p:cNvSpPr/>
          <p:nvPr/>
        </p:nvSpPr>
        <p:spPr>
          <a:xfrm>
            <a:off x="1192041" y="3927167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3" name="流程图: 过程 82"/>
          <p:cNvSpPr/>
          <p:nvPr/>
        </p:nvSpPr>
        <p:spPr>
          <a:xfrm>
            <a:off x="1192041" y="4202206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6" name="流程图: 过程 85"/>
          <p:cNvSpPr/>
          <p:nvPr/>
        </p:nvSpPr>
        <p:spPr>
          <a:xfrm>
            <a:off x="1915561" y="3953428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Warranty Doc (</a:t>
            </a:r>
            <a:r>
              <a:rPr lang="zh-CN" altLang="en-US" sz="900" dirty="0" smtClean="0">
                <a:solidFill>
                  <a:schemeClr val="tx1"/>
                </a:solidFill>
              </a:rPr>
              <a:t>保证书</a:t>
            </a:r>
            <a:r>
              <a:rPr lang="en-US" altLang="zh-CN" sz="900" dirty="0" smtClean="0">
                <a:solidFill>
                  <a:schemeClr val="tx1"/>
                </a:solidFill>
              </a:rPr>
              <a:t>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7" name="流程图: 过程 86"/>
          <p:cNvSpPr/>
          <p:nvPr/>
        </p:nvSpPr>
        <p:spPr>
          <a:xfrm>
            <a:off x="1915561" y="4228467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7140707" y="3921163"/>
            <a:ext cx="17459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Warranty Doc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587361"/>
      </p:ext>
    </p:extLst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Workflow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 rot="20205259">
            <a:off x="2565400" y="3416299"/>
            <a:ext cx="4940300" cy="14605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Integrated with OMNEX other product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0782286"/>
      </p:ext>
    </p:extLst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– Workflow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Workflow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5482912" y="25890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0920871"/>
              </p:ext>
            </p:extLst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9" name="文本框 68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70" name="流程图: 合并 69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44813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4311106"/>
            <a:ext cx="12192000" cy="3243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Approval events</a:t>
            </a:r>
          </a:p>
          <a:p>
            <a:r>
              <a:rPr lang="en-US" altLang="zh-CN" dirty="0"/>
              <a:t>Meetings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Issues</a:t>
            </a:r>
          </a:p>
          <a:p>
            <a:r>
              <a:rPr lang="en-US" altLang="zh-CN" dirty="0" smtClean="0"/>
              <a:t>Messages</a:t>
            </a:r>
          </a:p>
          <a:p>
            <a:r>
              <a:rPr lang="en-US" altLang="zh-CN" dirty="0" smtClean="0">
                <a:solidFill>
                  <a:srgbClr val="FF0000"/>
                </a:solidFill>
              </a:rPr>
              <a:t>documents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44647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– New Workflow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Workflow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5482912" y="25890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/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9" name="文本框 68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70" name="流程图: 合并 69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0" name="矩形 19"/>
          <p:cNvSpPr/>
          <p:nvPr/>
        </p:nvSpPr>
        <p:spPr>
          <a:xfrm>
            <a:off x="200025" y="1836086"/>
            <a:ext cx="11744325" cy="434340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1200803" y="2043254"/>
            <a:ext cx="8491723" cy="3963650"/>
            <a:chOff x="135004" y="1470901"/>
            <a:chExt cx="8491723" cy="396365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5004" y="1470901"/>
              <a:ext cx="8491723" cy="3963650"/>
              <a:chOff x="1941683" y="1354232"/>
              <a:chExt cx="6558081" cy="3588651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1941684" y="1365204"/>
                <a:ext cx="6558080" cy="3577679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流程图: 过程 77"/>
              <p:cNvSpPr/>
              <p:nvPr/>
            </p:nvSpPr>
            <p:spPr>
              <a:xfrm>
                <a:off x="1941683" y="1354232"/>
                <a:ext cx="6558081" cy="243702"/>
              </a:xfrm>
              <a:prstGeom prst="flowChartProcess">
                <a:avLst/>
              </a:prstGeom>
              <a:solidFill>
                <a:srgbClr val="0070C0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New Workflow</a:t>
                </a:r>
                <a:endParaRPr lang="zh-CN" altLang="en-US" sz="1400" dirty="0"/>
              </a:p>
            </p:txBody>
          </p:sp>
        </p:grpSp>
        <p:sp>
          <p:nvSpPr>
            <p:cNvPr id="73" name="十字形 72"/>
            <p:cNvSpPr/>
            <p:nvPr/>
          </p:nvSpPr>
          <p:spPr>
            <a:xfrm rot="18877194">
              <a:off x="8386940" y="154104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1444335" y="2560778"/>
            <a:ext cx="3303878" cy="261610"/>
            <a:chOff x="1090221" y="2596252"/>
            <a:chExt cx="3303878" cy="261610"/>
          </a:xfrm>
        </p:grpSpPr>
        <p:grpSp>
          <p:nvGrpSpPr>
            <p:cNvPr id="80" name="组合 79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2" name="流程图: 过程 81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文本框 82"/>
              <p:cNvSpPr txBox="1"/>
              <p:nvPr/>
            </p:nvSpPr>
            <p:spPr>
              <a:xfrm>
                <a:off x="2681217" y="2716091"/>
                <a:ext cx="11913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Name :</a:t>
                </a:r>
                <a:endParaRPr lang="zh-CN" altLang="en-US" sz="1100" dirty="0"/>
              </a:p>
            </p:txBody>
          </p:sp>
        </p:grpSp>
        <p:sp>
          <p:nvSpPr>
            <p:cNvPr id="81" name="六角星 80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5983436" y="2560221"/>
            <a:ext cx="3303878" cy="261610"/>
            <a:chOff x="1090221" y="2596252"/>
            <a:chExt cx="3303878" cy="261610"/>
          </a:xfrm>
        </p:grpSpPr>
        <p:grpSp>
          <p:nvGrpSpPr>
            <p:cNvPr id="85" name="组合 84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7" name="流程图: 过程 86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文本框 87"/>
              <p:cNvSpPr txBox="1"/>
              <p:nvPr/>
            </p:nvSpPr>
            <p:spPr>
              <a:xfrm>
                <a:off x="2681217" y="2716091"/>
                <a:ext cx="12025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Status :</a:t>
                </a:r>
                <a:endParaRPr lang="zh-CN" altLang="en-US" sz="1100" dirty="0"/>
              </a:p>
            </p:txBody>
          </p:sp>
        </p:grpSp>
        <p:sp>
          <p:nvSpPr>
            <p:cNvPr id="86" name="六角星 85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9" name="流程图: 合并 88"/>
          <p:cNvSpPr/>
          <p:nvPr/>
        </p:nvSpPr>
        <p:spPr>
          <a:xfrm>
            <a:off x="9113870" y="2655034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90" name="组合 89"/>
          <p:cNvGrpSpPr/>
          <p:nvPr/>
        </p:nvGrpSpPr>
        <p:grpSpPr>
          <a:xfrm>
            <a:off x="1444335" y="2893126"/>
            <a:ext cx="7840342" cy="555661"/>
            <a:chOff x="1090221" y="2596252"/>
            <a:chExt cx="7840342" cy="555661"/>
          </a:xfrm>
        </p:grpSpPr>
        <p:grpSp>
          <p:nvGrpSpPr>
            <p:cNvPr id="91" name="组合 90"/>
            <p:cNvGrpSpPr/>
            <p:nvPr/>
          </p:nvGrpSpPr>
          <p:grpSpPr>
            <a:xfrm>
              <a:off x="1226965" y="2596252"/>
              <a:ext cx="7703598" cy="555661"/>
              <a:chOff x="2681217" y="2716091"/>
              <a:chExt cx="7703598" cy="555661"/>
            </a:xfrm>
          </p:grpSpPr>
          <p:sp>
            <p:nvSpPr>
              <p:cNvPr id="93" name="流程图: 过程 92"/>
              <p:cNvSpPr/>
              <p:nvPr/>
            </p:nvSpPr>
            <p:spPr>
              <a:xfrm>
                <a:off x="3897544" y="2746079"/>
                <a:ext cx="6487271" cy="52567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4" name="文本框 93"/>
              <p:cNvSpPr txBox="1"/>
              <p:nvPr/>
            </p:nvSpPr>
            <p:spPr>
              <a:xfrm>
                <a:off x="2681217" y="2716091"/>
                <a:ext cx="11913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Name :</a:t>
                </a:r>
                <a:endParaRPr lang="zh-CN" altLang="en-US" sz="1100" dirty="0"/>
              </a:p>
            </p:txBody>
          </p:sp>
        </p:grpSp>
        <p:sp>
          <p:nvSpPr>
            <p:cNvPr id="92" name="六角星 91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1376680" y="3573907"/>
            <a:ext cx="8175283" cy="1985583"/>
            <a:chOff x="2089150" y="2620241"/>
            <a:chExt cx="8175283" cy="1985583"/>
          </a:xfrm>
        </p:grpSpPr>
        <p:sp>
          <p:nvSpPr>
            <p:cNvPr id="96" name="矩形 95"/>
            <p:cNvSpPr/>
            <p:nvPr/>
          </p:nvSpPr>
          <p:spPr>
            <a:xfrm>
              <a:off x="2089150" y="2620241"/>
              <a:ext cx="8175283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Approval Settings</a:t>
              </a:r>
              <a:endParaRPr lang="zh-CN" altLang="en-US" sz="1100" dirty="0"/>
            </a:p>
          </p:txBody>
        </p:sp>
        <p:sp>
          <p:nvSpPr>
            <p:cNvPr id="97" name="矩形 96"/>
            <p:cNvSpPr/>
            <p:nvPr/>
          </p:nvSpPr>
          <p:spPr>
            <a:xfrm>
              <a:off x="2089150" y="2820962"/>
              <a:ext cx="8175283" cy="17848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8" name="表格 9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9680913"/>
              </p:ext>
            </p:extLst>
          </p:nvPr>
        </p:nvGraphicFramePr>
        <p:xfrm>
          <a:off x="1431866" y="4180556"/>
          <a:ext cx="7983596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1007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0567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9964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346820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Approver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99" name="圆角矩形 98"/>
          <p:cNvSpPr/>
          <p:nvPr/>
        </p:nvSpPr>
        <p:spPr>
          <a:xfrm>
            <a:off x="1516335" y="3866404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New Level</a:t>
            </a:r>
            <a:endParaRPr lang="zh-CN" altLang="en-US" sz="1000" dirty="0"/>
          </a:p>
        </p:txBody>
      </p:sp>
      <p:sp>
        <p:nvSpPr>
          <p:cNvPr id="100" name="圆角矩形 99"/>
          <p:cNvSpPr/>
          <p:nvPr/>
        </p:nvSpPr>
        <p:spPr>
          <a:xfrm>
            <a:off x="3056037" y="3866404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Levels</a:t>
            </a:r>
            <a:endParaRPr lang="zh-CN" altLang="en-US" sz="1000" dirty="0"/>
          </a:p>
        </p:txBody>
      </p:sp>
      <p:sp>
        <p:nvSpPr>
          <p:cNvPr id="101" name="矩形 100"/>
          <p:cNvSpPr/>
          <p:nvPr/>
        </p:nvSpPr>
        <p:spPr>
          <a:xfrm>
            <a:off x="1637150" y="426829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1637150" y="45596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1637150" y="48107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1637150" y="510374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5" name="组合 104"/>
          <p:cNvGrpSpPr/>
          <p:nvPr/>
        </p:nvGrpSpPr>
        <p:grpSpPr>
          <a:xfrm>
            <a:off x="3550745" y="4485237"/>
            <a:ext cx="1950807" cy="196593"/>
            <a:chOff x="3550745" y="4485237"/>
            <a:chExt cx="1950807" cy="196593"/>
          </a:xfrm>
        </p:grpSpPr>
        <p:sp>
          <p:nvSpPr>
            <p:cNvPr id="106" name="流程图: 过程 105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SQE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3550745" y="4766431"/>
            <a:ext cx="1950807" cy="196593"/>
            <a:chOff x="3550745" y="4485237"/>
            <a:chExt cx="1950807" cy="196593"/>
          </a:xfrm>
        </p:grpSpPr>
        <p:sp>
          <p:nvSpPr>
            <p:cNvPr id="109" name="流程图: 过程 108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ASDE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552045" y="5040533"/>
            <a:ext cx="1950807" cy="196593"/>
            <a:chOff x="3550745" y="4485237"/>
            <a:chExt cx="1950807" cy="196593"/>
          </a:xfrm>
        </p:grpSpPr>
        <p:sp>
          <p:nvSpPr>
            <p:cNvPr id="112" name="流程图: 过程 111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3" name="流程图: 合并 112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6572630" y="4485237"/>
            <a:ext cx="1950807" cy="196593"/>
            <a:chOff x="3550745" y="4485237"/>
            <a:chExt cx="1950807" cy="196593"/>
          </a:xfrm>
        </p:grpSpPr>
        <p:sp>
          <p:nvSpPr>
            <p:cNvPr id="115" name="流程图: 过程 114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rgbClr val="E9E5D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6572630" y="4766431"/>
            <a:ext cx="1950807" cy="196593"/>
            <a:chOff x="3550745" y="4485237"/>
            <a:chExt cx="1950807" cy="196593"/>
          </a:xfrm>
        </p:grpSpPr>
        <p:sp>
          <p:nvSpPr>
            <p:cNvPr id="118" name="流程图: 过程 117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rgbClr val="E9E5D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6573930" y="5040533"/>
            <a:ext cx="1950807" cy="196593"/>
            <a:chOff x="3550745" y="4485237"/>
            <a:chExt cx="1950807" cy="196593"/>
          </a:xfrm>
        </p:grpSpPr>
        <p:sp>
          <p:nvSpPr>
            <p:cNvPr id="121" name="流程图: 过程 120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rgbClr val="E9E5D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2" name="流程图: 合并 121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23" name="圆角矩形 122"/>
          <p:cNvSpPr/>
          <p:nvPr/>
        </p:nvSpPr>
        <p:spPr>
          <a:xfrm>
            <a:off x="3879295" y="5719221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124" name="圆角矩形 123"/>
          <p:cNvSpPr/>
          <p:nvPr/>
        </p:nvSpPr>
        <p:spPr>
          <a:xfrm>
            <a:off x="5845853" y="5725486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317091785"/>
      </p:ext>
    </p:extLst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– Edit Workflow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Workflow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5482912" y="25890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/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9" name="文本框 68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70" name="流程图: 合并 69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0" name="矩形 19"/>
          <p:cNvSpPr/>
          <p:nvPr/>
        </p:nvSpPr>
        <p:spPr>
          <a:xfrm>
            <a:off x="200025" y="1836086"/>
            <a:ext cx="11744325" cy="434340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1200803" y="2043254"/>
            <a:ext cx="8491723" cy="3963650"/>
            <a:chOff x="135004" y="1470901"/>
            <a:chExt cx="8491723" cy="396365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5004" y="1470901"/>
              <a:ext cx="8491723" cy="3963650"/>
              <a:chOff x="1941683" y="1354232"/>
              <a:chExt cx="6558081" cy="3588651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1941684" y="1365204"/>
                <a:ext cx="6558080" cy="3577679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流程图: 过程 77"/>
              <p:cNvSpPr/>
              <p:nvPr/>
            </p:nvSpPr>
            <p:spPr>
              <a:xfrm>
                <a:off x="1941683" y="1354232"/>
                <a:ext cx="6558081" cy="243702"/>
              </a:xfrm>
              <a:prstGeom prst="flowChartProcess">
                <a:avLst/>
              </a:prstGeom>
              <a:solidFill>
                <a:srgbClr val="0070C0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Workflow</a:t>
                </a:r>
                <a:endParaRPr lang="zh-CN" altLang="en-US" sz="1400" dirty="0"/>
              </a:p>
            </p:txBody>
          </p:sp>
        </p:grpSp>
        <p:sp>
          <p:nvSpPr>
            <p:cNvPr id="73" name="十字形 72"/>
            <p:cNvSpPr/>
            <p:nvPr/>
          </p:nvSpPr>
          <p:spPr>
            <a:xfrm rot="18877194">
              <a:off x="8386940" y="154104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1444335" y="2560778"/>
            <a:ext cx="3303878" cy="261610"/>
            <a:chOff x="1090221" y="2596252"/>
            <a:chExt cx="3303878" cy="261610"/>
          </a:xfrm>
        </p:grpSpPr>
        <p:grpSp>
          <p:nvGrpSpPr>
            <p:cNvPr id="80" name="组合 79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2" name="流程图: 过程 81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文本框 82"/>
              <p:cNvSpPr txBox="1"/>
              <p:nvPr/>
            </p:nvSpPr>
            <p:spPr>
              <a:xfrm>
                <a:off x="2681217" y="2716091"/>
                <a:ext cx="11913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Name :</a:t>
                </a:r>
                <a:endParaRPr lang="zh-CN" altLang="en-US" sz="1100" dirty="0"/>
              </a:p>
            </p:txBody>
          </p:sp>
        </p:grpSp>
        <p:sp>
          <p:nvSpPr>
            <p:cNvPr id="81" name="六角星 80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5983436" y="2560221"/>
            <a:ext cx="3303878" cy="261610"/>
            <a:chOff x="1090221" y="2596252"/>
            <a:chExt cx="3303878" cy="261610"/>
          </a:xfrm>
        </p:grpSpPr>
        <p:grpSp>
          <p:nvGrpSpPr>
            <p:cNvPr id="85" name="组合 84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7" name="流程图: 过程 86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文本框 87"/>
              <p:cNvSpPr txBox="1"/>
              <p:nvPr/>
            </p:nvSpPr>
            <p:spPr>
              <a:xfrm>
                <a:off x="2681217" y="2716091"/>
                <a:ext cx="12025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Status :</a:t>
                </a:r>
                <a:endParaRPr lang="zh-CN" altLang="en-US" sz="1100" dirty="0"/>
              </a:p>
            </p:txBody>
          </p:sp>
        </p:grpSp>
        <p:sp>
          <p:nvSpPr>
            <p:cNvPr id="86" name="六角星 85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9" name="流程图: 合并 88"/>
          <p:cNvSpPr/>
          <p:nvPr/>
        </p:nvSpPr>
        <p:spPr>
          <a:xfrm>
            <a:off x="9113870" y="2655034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90" name="组合 89"/>
          <p:cNvGrpSpPr/>
          <p:nvPr/>
        </p:nvGrpSpPr>
        <p:grpSpPr>
          <a:xfrm>
            <a:off x="1444335" y="2893126"/>
            <a:ext cx="7840342" cy="555661"/>
            <a:chOff x="1090221" y="2596252"/>
            <a:chExt cx="7840342" cy="555661"/>
          </a:xfrm>
        </p:grpSpPr>
        <p:grpSp>
          <p:nvGrpSpPr>
            <p:cNvPr id="91" name="组合 90"/>
            <p:cNvGrpSpPr/>
            <p:nvPr/>
          </p:nvGrpSpPr>
          <p:grpSpPr>
            <a:xfrm>
              <a:off x="1226965" y="2596252"/>
              <a:ext cx="7703598" cy="555661"/>
              <a:chOff x="2681217" y="2716091"/>
              <a:chExt cx="7703598" cy="555661"/>
            </a:xfrm>
          </p:grpSpPr>
          <p:sp>
            <p:nvSpPr>
              <p:cNvPr id="93" name="流程图: 过程 92"/>
              <p:cNvSpPr/>
              <p:nvPr/>
            </p:nvSpPr>
            <p:spPr>
              <a:xfrm>
                <a:off x="3897544" y="2746079"/>
                <a:ext cx="6487271" cy="52567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4" name="文本框 93"/>
              <p:cNvSpPr txBox="1"/>
              <p:nvPr/>
            </p:nvSpPr>
            <p:spPr>
              <a:xfrm>
                <a:off x="2681217" y="2716091"/>
                <a:ext cx="11913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Name :</a:t>
                </a:r>
                <a:endParaRPr lang="zh-CN" altLang="en-US" sz="1100" dirty="0"/>
              </a:p>
            </p:txBody>
          </p:sp>
        </p:grpSp>
        <p:sp>
          <p:nvSpPr>
            <p:cNvPr id="92" name="六角星 91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1376680" y="3573907"/>
            <a:ext cx="8175283" cy="1985583"/>
            <a:chOff x="2089150" y="2620241"/>
            <a:chExt cx="8175283" cy="1985583"/>
          </a:xfrm>
        </p:grpSpPr>
        <p:sp>
          <p:nvSpPr>
            <p:cNvPr id="96" name="矩形 95"/>
            <p:cNvSpPr/>
            <p:nvPr/>
          </p:nvSpPr>
          <p:spPr>
            <a:xfrm>
              <a:off x="2089150" y="2620241"/>
              <a:ext cx="8175283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Approval Settings</a:t>
              </a:r>
              <a:endParaRPr lang="zh-CN" altLang="en-US" sz="1100" dirty="0"/>
            </a:p>
          </p:txBody>
        </p:sp>
        <p:sp>
          <p:nvSpPr>
            <p:cNvPr id="97" name="矩形 96"/>
            <p:cNvSpPr/>
            <p:nvPr/>
          </p:nvSpPr>
          <p:spPr>
            <a:xfrm>
              <a:off x="2089150" y="2820962"/>
              <a:ext cx="8175283" cy="17848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8" name="表格 97"/>
          <p:cNvGraphicFramePr>
            <a:graphicFrameLocks noGrp="1"/>
          </p:cNvGraphicFramePr>
          <p:nvPr>
            <p:extLst/>
          </p:nvPr>
        </p:nvGraphicFramePr>
        <p:xfrm>
          <a:off x="1431866" y="4180556"/>
          <a:ext cx="7983596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1007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0567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9964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346820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Approver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99" name="圆角矩形 98"/>
          <p:cNvSpPr/>
          <p:nvPr/>
        </p:nvSpPr>
        <p:spPr>
          <a:xfrm>
            <a:off x="1516335" y="3866404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New Level</a:t>
            </a:r>
            <a:endParaRPr lang="zh-CN" altLang="en-US" sz="1000" dirty="0"/>
          </a:p>
        </p:txBody>
      </p:sp>
      <p:sp>
        <p:nvSpPr>
          <p:cNvPr id="100" name="圆角矩形 99"/>
          <p:cNvSpPr/>
          <p:nvPr/>
        </p:nvSpPr>
        <p:spPr>
          <a:xfrm>
            <a:off x="3056037" y="3866404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Levels</a:t>
            </a:r>
            <a:endParaRPr lang="zh-CN" altLang="en-US" sz="1000" dirty="0"/>
          </a:p>
        </p:txBody>
      </p:sp>
      <p:sp>
        <p:nvSpPr>
          <p:cNvPr id="101" name="矩形 100"/>
          <p:cNvSpPr/>
          <p:nvPr/>
        </p:nvSpPr>
        <p:spPr>
          <a:xfrm>
            <a:off x="1637150" y="426829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1637150" y="45596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1637150" y="48107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1637150" y="510374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5" name="组合 104"/>
          <p:cNvGrpSpPr/>
          <p:nvPr/>
        </p:nvGrpSpPr>
        <p:grpSpPr>
          <a:xfrm>
            <a:off x="3550745" y="4485237"/>
            <a:ext cx="1950807" cy="196593"/>
            <a:chOff x="3550745" y="4485237"/>
            <a:chExt cx="1950807" cy="196593"/>
          </a:xfrm>
        </p:grpSpPr>
        <p:sp>
          <p:nvSpPr>
            <p:cNvPr id="106" name="流程图: 过程 105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SQE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3550745" y="4766431"/>
            <a:ext cx="1950807" cy="196593"/>
            <a:chOff x="3550745" y="4485237"/>
            <a:chExt cx="1950807" cy="196593"/>
          </a:xfrm>
        </p:grpSpPr>
        <p:sp>
          <p:nvSpPr>
            <p:cNvPr id="109" name="流程图: 过程 108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ASDE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552045" y="5040533"/>
            <a:ext cx="1950807" cy="196593"/>
            <a:chOff x="3550745" y="4485237"/>
            <a:chExt cx="1950807" cy="196593"/>
          </a:xfrm>
        </p:grpSpPr>
        <p:sp>
          <p:nvSpPr>
            <p:cNvPr id="112" name="流程图: 过程 111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3" name="流程图: 合并 112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6572630" y="4485237"/>
            <a:ext cx="1950807" cy="196593"/>
            <a:chOff x="3550745" y="4485237"/>
            <a:chExt cx="1950807" cy="196593"/>
          </a:xfrm>
        </p:grpSpPr>
        <p:sp>
          <p:nvSpPr>
            <p:cNvPr id="115" name="流程图: 过程 114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rgbClr val="E9E5D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6572630" y="4766431"/>
            <a:ext cx="1950807" cy="196593"/>
            <a:chOff x="3550745" y="4485237"/>
            <a:chExt cx="1950807" cy="196593"/>
          </a:xfrm>
        </p:grpSpPr>
        <p:sp>
          <p:nvSpPr>
            <p:cNvPr id="118" name="流程图: 过程 117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rgbClr val="E9E5D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6573930" y="5040533"/>
            <a:ext cx="1950807" cy="196593"/>
            <a:chOff x="3550745" y="4485237"/>
            <a:chExt cx="1950807" cy="196593"/>
          </a:xfrm>
        </p:grpSpPr>
        <p:sp>
          <p:nvSpPr>
            <p:cNvPr id="121" name="流程图: 过程 120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rgbClr val="E9E5D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2" name="流程图: 合并 121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23" name="圆角矩形 122"/>
          <p:cNvSpPr/>
          <p:nvPr/>
        </p:nvSpPr>
        <p:spPr>
          <a:xfrm>
            <a:off x="3879295" y="5719221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124" name="圆角矩形 123"/>
          <p:cNvSpPr/>
          <p:nvPr/>
        </p:nvSpPr>
        <p:spPr>
          <a:xfrm>
            <a:off x="5845853" y="5725486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12464432"/>
      </p:ext>
    </p:extLst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– Workflow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7246379" y="259728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5563582"/>
              </p:ext>
            </p:extLst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Plant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框 76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68" name="圆角矩形 67"/>
          <p:cNvSpPr/>
          <p:nvPr/>
        </p:nvSpPr>
        <p:spPr>
          <a:xfrm>
            <a:off x="5482912" y="2589505"/>
            <a:ext cx="1676828" cy="180641"/>
          </a:xfrm>
          <a:prstGeom prst="roundRect">
            <a:avLst/>
          </a:prstGeom>
          <a:solidFill>
            <a:srgbClr val="FFFF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Sync From Master Site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3178054"/>
      </p:ext>
    </p:extLst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– Workflow Synchronization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7246379" y="259728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/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框 76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68" name="圆角矩形 67"/>
          <p:cNvSpPr/>
          <p:nvPr/>
        </p:nvSpPr>
        <p:spPr>
          <a:xfrm>
            <a:off x="5482912" y="2589505"/>
            <a:ext cx="1676828" cy="180641"/>
          </a:xfrm>
          <a:prstGeom prst="roundRect">
            <a:avLst/>
          </a:prstGeom>
          <a:solidFill>
            <a:srgbClr val="FFFF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Sync From Master Site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00025" y="1843088"/>
            <a:ext cx="11744325" cy="4336399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9" name="组合 68"/>
          <p:cNvGrpSpPr/>
          <p:nvPr/>
        </p:nvGrpSpPr>
        <p:grpSpPr>
          <a:xfrm>
            <a:off x="1200803" y="2043254"/>
            <a:ext cx="9606048" cy="3404844"/>
            <a:chOff x="135004" y="1470901"/>
            <a:chExt cx="9606048" cy="3404844"/>
          </a:xfrm>
        </p:grpSpPr>
        <p:grpSp>
          <p:nvGrpSpPr>
            <p:cNvPr id="70" name="组合 69"/>
            <p:cNvGrpSpPr/>
            <p:nvPr/>
          </p:nvGrpSpPr>
          <p:grpSpPr>
            <a:xfrm>
              <a:off x="135004" y="1470901"/>
              <a:ext cx="9606048" cy="3404844"/>
              <a:chOff x="1941683" y="1354232"/>
              <a:chExt cx="7418664" cy="3082713"/>
            </a:xfrm>
          </p:grpSpPr>
          <p:sp>
            <p:nvSpPr>
              <p:cNvPr id="72" name="流程图: 过程 71"/>
              <p:cNvSpPr/>
              <p:nvPr/>
            </p:nvSpPr>
            <p:spPr>
              <a:xfrm>
                <a:off x="1941684" y="1365204"/>
                <a:ext cx="7418663" cy="3071741"/>
              </a:xfrm>
              <a:prstGeom prst="flowChartProcess">
                <a:avLst/>
              </a:prstGeom>
              <a:solidFill>
                <a:schemeClr val="bg1"/>
              </a:solidFill>
              <a:ln w="3175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1941683" y="1354232"/>
                <a:ext cx="7418664" cy="243702"/>
              </a:xfrm>
              <a:prstGeom prst="flowChartProcess">
                <a:avLst/>
              </a:prstGeom>
              <a:solidFill>
                <a:srgbClr val="0070C0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Synchronization</a:t>
                </a:r>
                <a:endParaRPr lang="zh-CN" altLang="en-US" sz="1400" dirty="0"/>
              </a:p>
            </p:txBody>
          </p:sp>
        </p:grpSp>
        <p:sp>
          <p:nvSpPr>
            <p:cNvPr id="71" name="十字形 70"/>
            <p:cNvSpPr/>
            <p:nvPr/>
          </p:nvSpPr>
          <p:spPr>
            <a:xfrm rot="18877194">
              <a:off x="9489700" y="1526292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1404856" y="2593707"/>
            <a:ext cx="9155391" cy="1985583"/>
            <a:chOff x="2089150" y="2620241"/>
            <a:chExt cx="9155391" cy="1985583"/>
          </a:xfrm>
        </p:grpSpPr>
        <p:sp>
          <p:nvSpPr>
            <p:cNvPr id="79" name="矩形 78"/>
            <p:cNvSpPr/>
            <p:nvPr/>
          </p:nvSpPr>
          <p:spPr>
            <a:xfrm>
              <a:off x="2089150" y="2620241"/>
              <a:ext cx="9155391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Approval Settings</a:t>
              </a:r>
              <a:endParaRPr lang="zh-CN" altLang="en-US" sz="1100" dirty="0"/>
            </a:p>
          </p:txBody>
        </p:sp>
        <p:sp>
          <p:nvSpPr>
            <p:cNvPr id="80" name="矩形 79"/>
            <p:cNvSpPr/>
            <p:nvPr/>
          </p:nvSpPr>
          <p:spPr>
            <a:xfrm>
              <a:off x="2089150" y="2820962"/>
              <a:ext cx="9155391" cy="17848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81" name="表格 8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9057013"/>
              </p:ext>
            </p:extLst>
          </p:nvPr>
        </p:nvGraphicFramePr>
        <p:xfrm>
          <a:off x="1500908" y="2875159"/>
          <a:ext cx="9059339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495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9904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21057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8129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42861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645482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314647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82" name="矩形 81"/>
          <p:cNvSpPr/>
          <p:nvPr/>
        </p:nvSpPr>
        <p:spPr>
          <a:xfrm>
            <a:off x="1677245" y="2964923"/>
            <a:ext cx="103167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1677245" y="3513221"/>
            <a:ext cx="103167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/>
          <p:cNvSpPr/>
          <p:nvPr/>
        </p:nvSpPr>
        <p:spPr>
          <a:xfrm>
            <a:off x="1677245" y="3787369"/>
            <a:ext cx="103167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/>
          <p:cNvSpPr/>
          <p:nvPr/>
        </p:nvSpPr>
        <p:spPr>
          <a:xfrm>
            <a:off x="1677245" y="4061517"/>
            <a:ext cx="103167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/>
          <p:cNvSpPr/>
          <p:nvPr/>
        </p:nvSpPr>
        <p:spPr>
          <a:xfrm>
            <a:off x="1677245" y="3239072"/>
            <a:ext cx="103167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圆角矩形 86"/>
          <p:cNvSpPr/>
          <p:nvPr/>
        </p:nvSpPr>
        <p:spPr>
          <a:xfrm>
            <a:off x="3912074" y="5072038"/>
            <a:ext cx="1676828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Sync From Master Site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6160488" y="5072038"/>
            <a:ext cx="1676828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Cancel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7290790"/>
      </p:ext>
    </p:extLst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6237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– New Workflow 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5482912" y="25890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597071"/>
              </p:ext>
            </p:extLst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框 76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20" name="矩形 19"/>
          <p:cNvSpPr/>
          <p:nvPr/>
        </p:nvSpPr>
        <p:spPr>
          <a:xfrm>
            <a:off x="200025" y="1843088"/>
            <a:ext cx="11839575" cy="4343400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1200803" y="2043254"/>
            <a:ext cx="8491723" cy="3963650"/>
            <a:chOff x="135004" y="1470901"/>
            <a:chExt cx="8491723" cy="3963650"/>
          </a:xfrm>
        </p:grpSpPr>
        <p:grpSp>
          <p:nvGrpSpPr>
            <p:cNvPr id="69" name="组合 68"/>
            <p:cNvGrpSpPr/>
            <p:nvPr/>
          </p:nvGrpSpPr>
          <p:grpSpPr>
            <a:xfrm>
              <a:off x="135004" y="1470901"/>
              <a:ext cx="8491723" cy="3963650"/>
              <a:chOff x="1941683" y="1354232"/>
              <a:chExt cx="6558081" cy="3588651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1941684" y="1365204"/>
                <a:ext cx="6558080" cy="3577679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1941683" y="1354232"/>
                <a:ext cx="6558081" cy="243702"/>
              </a:xfrm>
              <a:prstGeom prst="flowChartProcess">
                <a:avLst/>
              </a:prstGeom>
              <a:solidFill>
                <a:srgbClr val="0070C0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New Workflow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877194">
              <a:off x="8386940" y="154104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1444335" y="2560778"/>
            <a:ext cx="3303878" cy="261610"/>
            <a:chOff x="1090221" y="2596252"/>
            <a:chExt cx="3303878" cy="261610"/>
          </a:xfrm>
        </p:grpSpPr>
        <p:grpSp>
          <p:nvGrpSpPr>
            <p:cNvPr id="78" name="组合 77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0" name="流程图: 过程 79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文本框 80"/>
              <p:cNvSpPr txBox="1"/>
              <p:nvPr/>
            </p:nvSpPr>
            <p:spPr>
              <a:xfrm>
                <a:off x="2681217" y="2716091"/>
                <a:ext cx="11913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Name :</a:t>
                </a:r>
                <a:endParaRPr lang="zh-CN" altLang="en-US" sz="1100" dirty="0"/>
              </a:p>
            </p:txBody>
          </p:sp>
        </p:grpSp>
        <p:sp>
          <p:nvSpPr>
            <p:cNvPr id="79" name="六角星 78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5983436" y="2560221"/>
            <a:ext cx="3303878" cy="261610"/>
            <a:chOff x="1090221" y="2596252"/>
            <a:chExt cx="3303878" cy="261610"/>
          </a:xfrm>
        </p:grpSpPr>
        <p:grpSp>
          <p:nvGrpSpPr>
            <p:cNvPr id="83" name="组合 82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681217" y="2716091"/>
                <a:ext cx="12025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Status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流程图: 合并 86"/>
          <p:cNvSpPr/>
          <p:nvPr/>
        </p:nvSpPr>
        <p:spPr>
          <a:xfrm>
            <a:off x="9113870" y="2655034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1444335" y="2893126"/>
            <a:ext cx="7840342" cy="555661"/>
            <a:chOff x="1090221" y="2596252"/>
            <a:chExt cx="7840342" cy="555661"/>
          </a:xfrm>
        </p:grpSpPr>
        <p:grpSp>
          <p:nvGrpSpPr>
            <p:cNvPr id="89" name="组合 88"/>
            <p:cNvGrpSpPr/>
            <p:nvPr/>
          </p:nvGrpSpPr>
          <p:grpSpPr>
            <a:xfrm>
              <a:off x="1506365" y="2596252"/>
              <a:ext cx="7424198" cy="555661"/>
              <a:chOff x="2960617" y="2716091"/>
              <a:chExt cx="7424198" cy="555661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3897544" y="2746079"/>
                <a:ext cx="6487271" cy="52567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文本框 91"/>
              <p:cNvSpPr txBox="1"/>
              <p:nvPr/>
            </p:nvSpPr>
            <p:spPr>
              <a:xfrm>
                <a:off x="2960617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0" name="六角星 89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1376680" y="3573907"/>
            <a:ext cx="8175283" cy="1985583"/>
            <a:chOff x="2089150" y="2620241"/>
            <a:chExt cx="8175283" cy="1985583"/>
          </a:xfrm>
        </p:grpSpPr>
        <p:sp>
          <p:nvSpPr>
            <p:cNvPr id="105" name="矩形 104"/>
            <p:cNvSpPr/>
            <p:nvPr/>
          </p:nvSpPr>
          <p:spPr>
            <a:xfrm>
              <a:off x="2089150" y="2620241"/>
              <a:ext cx="8175283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Approval Settings</a:t>
              </a:r>
              <a:endParaRPr lang="zh-CN" altLang="en-US" sz="1100" dirty="0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2089150" y="2820962"/>
              <a:ext cx="8175283" cy="17848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07" name="表格 10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7984498"/>
              </p:ext>
            </p:extLst>
          </p:nvPr>
        </p:nvGraphicFramePr>
        <p:xfrm>
          <a:off x="1431866" y="4180556"/>
          <a:ext cx="7983596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1007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0567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9964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346820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Approver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8" name="圆角矩形 107"/>
          <p:cNvSpPr/>
          <p:nvPr/>
        </p:nvSpPr>
        <p:spPr>
          <a:xfrm>
            <a:off x="1516335" y="3866404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New Level</a:t>
            </a:r>
            <a:endParaRPr lang="zh-CN" altLang="en-US" sz="1000" dirty="0"/>
          </a:p>
        </p:txBody>
      </p:sp>
      <p:sp>
        <p:nvSpPr>
          <p:cNvPr id="109" name="圆角矩形 108"/>
          <p:cNvSpPr/>
          <p:nvPr/>
        </p:nvSpPr>
        <p:spPr>
          <a:xfrm>
            <a:off x="3056037" y="3866404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Levels</a:t>
            </a:r>
            <a:endParaRPr lang="zh-CN" altLang="en-US" sz="1000" dirty="0"/>
          </a:p>
        </p:txBody>
      </p:sp>
      <p:sp>
        <p:nvSpPr>
          <p:cNvPr id="110" name="矩形 109"/>
          <p:cNvSpPr/>
          <p:nvPr/>
        </p:nvSpPr>
        <p:spPr>
          <a:xfrm>
            <a:off x="1637150" y="426829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1637150" y="45596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矩形 111"/>
          <p:cNvSpPr/>
          <p:nvPr/>
        </p:nvSpPr>
        <p:spPr>
          <a:xfrm>
            <a:off x="1637150" y="48107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112"/>
          <p:cNvSpPr/>
          <p:nvPr/>
        </p:nvSpPr>
        <p:spPr>
          <a:xfrm>
            <a:off x="1637150" y="510374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3550745" y="4485237"/>
            <a:ext cx="1950807" cy="196593"/>
            <a:chOff x="3550745" y="4485237"/>
            <a:chExt cx="1950807" cy="196593"/>
          </a:xfrm>
        </p:grpSpPr>
        <p:sp>
          <p:nvSpPr>
            <p:cNvPr id="114" name="流程图: 过程 113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SQE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3550745" y="4766431"/>
            <a:ext cx="1950807" cy="196593"/>
            <a:chOff x="3550745" y="4485237"/>
            <a:chExt cx="1950807" cy="196593"/>
          </a:xfrm>
        </p:grpSpPr>
        <p:sp>
          <p:nvSpPr>
            <p:cNvPr id="117" name="流程图: 过程 116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ASDE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3552045" y="5040533"/>
            <a:ext cx="1950807" cy="196593"/>
            <a:chOff x="3550745" y="4485237"/>
            <a:chExt cx="1950807" cy="196593"/>
          </a:xfrm>
        </p:grpSpPr>
        <p:sp>
          <p:nvSpPr>
            <p:cNvPr id="120" name="流程图: 过程 119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1" name="流程图: 合并 120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6572630" y="4485237"/>
            <a:ext cx="1950807" cy="196593"/>
            <a:chOff x="3550745" y="4485237"/>
            <a:chExt cx="1950807" cy="196593"/>
          </a:xfrm>
        </p:grpSpPr>
        <p:sp>
          <p:nvSpPr>
            <p:cNvPr id="123" name="流程图: 过程 122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John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合并 123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6572630" y="4766431"/>
            <a:ext cx="1950807" cy="196593"/>
            <a:chOff x="3550745" y="4485237"/>
            <a:chExt cx="1950807" cy="196593"/>
          </a:xfrm>
        </p:grpSpPr>
        <p:sp>
          <p:nvSpPr>
            <p:cNvPr id="126" name="流程图: 过程 125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6573930" y="5040533"/>
            <a:ext cx="1950807" cy="196593"/>
            <a:chOff x="3550745" y="4485237"/>
            <a:chExt cx="1950807" cy="196593"/>
          </a:xfrm>
        </p:grpSpPr>
        <p:sp>
          <p:nvSpPr>
            <p:cNvPr id="129" name="流程图: 过程 128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1" name="圆角矩形 130"/>
          <p:cNvSpPr/>
          <p:nvPr/>
        </p:nvSpPr>
        <p:spPr>
          <a:xfrm>
            <a:off x="3879295" y="5719221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132" name="圆角矩形 131"/>
          <p:cNvSpPr/>
          <p:nvPr/>
        </p:nvSpPr>
        <p:spPr>
          <a:xfrm>
            <a:off x="5845853" y="5725486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25503632"/>
      </p:ext>
    </p:extLst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6237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– Edit Workflow 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5482912" y="25890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/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框 76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20" name="矩形 19"/>
          <p:cNvSpPr/>
          <p:nvPr/>
        </p:nvSpPr>
        <p:spPr>
          <a:xfrm>
            <a:off x="200025" y="1843088"/>
            <a:ext cx="11839575" cy="4343400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1200803" y="2043254"/>
            <a:ext cx="8491723" cy="3963650"/>
            <a:chOff x="135004" y="1470901"/>
            <a:chExt cx="8491723" cy="3963650"/>
          </a:xfrm>
        </p:grpSpPr>
        <p:grpSp>
          <p:nvGrpSpPr>
            <p:cNvPr id="69" name="组合 68"/>
            <p:cNvGrpSpPr/>
            <p:nvPr/>
          </p:nvGrpSpPr>
          <p:grpSpPr>
            <a:xfrm>
              <a:off x="135004" y="1470901"/>
              <a:ext cx="8491723" cy="3963650"/>
              <a:chOff x="1941683" y="1354232"/>
              <a:chExt cx="6558081" cy="3588651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1941684" y="1365204"/>
                <a:ext cx="6558080" cy="3577679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1941683" y="1354232"/>
                <a:ext cx="6558081" cy="243702"/>
              </a:xfrm>
              <a:prstGeom prst="flowChartProcess">
                <a:avLst/>
              </a:prstGeom>
              <a:solidFill>
                <a:srgbClr val="0070C0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Workflow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877194">
              <a:off x="8386940" y="154104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1444335" y="2560778"/>
            <a:ext cx="3303878" cy="261610"/>
            <a:chOff x="1090221" y="2596252"/>
            <a:chExt cx="3303878" cy="261610"/>
          </a:xfrm>
        </p:grpSpPr>
        <p:grpSp>
          <p:nvGrpSpPr>
            <p:cNvPr id="78" name="组合 77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0" name="流程图: 过程 79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文本框 80"/>
              <p:cNvSpPr txBox="1"/>
              <p:nvPr/>
            </p:nvSpPr>
            <p:spPr>
              <a:xfrm>
                <a:off x="2681217" y="2716091"/>
                <a:ext cx="11913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Name :</a:t>
                </a:r>
                <a:endParaRPr lang="zh-CN" altLang="en-US" sz="1100" dirty="0"/>
              </a:p>
            </p:txBody>
          </p:sp>
        </p:grpSp>
        <p:sp>
          <p:nvSpPr>
            <p:cNvPr id="79" name="六角星 78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5983436" y="2560221"/>
            <a:ext cx="3303878" cy="261610"/>
            <a:chOff x="1090221" y="2596252"/>
            <a:chExt cx="3303878" cy="261610"/>
          </a:xfrm>
        </p:grpSpPr>
        <p:grpSp>
          <p:nvGrpSpPr>
            <p:cNvPr id="83" name="组合 82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681217" y="2716091"/>
                <a:ext cx="12025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Status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流程图: 合并 86"/>
          <p:cNvSpPr/>
          <p:nvPr/>
        </p:nvSpPr>
        <p:spPr>
          <a:xfrm>
            <a:off x="9113870" y="2655034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1444335" y="2893126"/>
            <a:ext cx="7840342" cy="555661"/>
            <a:chOff x="1090221" y="2596252"/>
            <a:chExt cx="7840342" cy="555661"/>
          </a:xfrm>
        </p:grpSpPr>
        <p:grpSp>
          <p:nvGrpSpPr>
            <p:cNvPr id="89" name="组合 88"/>
            <p:cNvGrpSpPr/>
            <p:nvPr/>
          </p:nvGrpSpPr>
          <p:grpSpPr>
            <a:xfrm>
              <a:off x="1226965" y="2596252"/>
              <a:ext cx="7703598" cy="555661"/>
              <a:chOff x="2681217" y="2716091"/>
              <a:chExt cx="7703598" cy="555661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3897544" y="2746079"/>
                <a:ext cx="6487271" cy="52567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文本框 91"/>
              <p:cNvSpPr txBox="1"/>
              <p:nvPr/>
            </p:nvSpPr>
            <p:spPr>
              <a:xfrm>
                <a:off x="2681217" y="2716091"/>
                <a:ext cx="11913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Name :</a:t>
                </a:r>
                <a:endParaRPr lang="zh-CN" altLang="en-US" sz="1100" dirty="0"/>
              </a:p>
            </p:txBody>
          </p:sp>
        </p:grpSp>
        <p:sp>
          <p:nvSpPr>
            <p:cNvPr id="90" name="六角星 89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1376680" y="3573907"/>
            <a:ext cx="8175283" cy="1985583"/>
            <a:chOff x="2089150" y="2620241"/>
            <a:chExt cx="8175283" cy="1985583"/>
          </a:xfrm>
        </p:grpSpPr>
        <p:sp>
          <p:nvSpPr>
            <p:cNvPr id="105" name="矩形 104"/>
            <p:cNvSpPr/>
            <p:nvPr/>
          </p:nvSpPr>
          <p:spPr>
            <a:xfrm>
              <a:off x="2089150" y="2620241"/>
              <a:ext cx="8175283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Approval Settings</a:t>
              </a:r>
              <a:endParaRPr lang="zh-CN" altLang="en-US" sz="1100" dirty="0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2089150" y="2820962"/>
              <a:ext cx="8175283" cy="17848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07" name="表格 106"/>
          <p:cNvGraphicFramePr>
            <a:graphicFrameLocks noGrp="1"/>
          </p:cNvGraphicFramePr>
          <p:nvPr>
            <p:extLst/>
          </p:nvPr>
        </p:nvGraphicFramePr>
        <p:xfrm>
          <a:off x="1431866" y="4180556"/>
          <a:ext cx="7983596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1007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0567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9964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346820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Approver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8" name="圆角矩形 107"/>
          <p:cNvSpPr/>
          <p:nvPr/>
        </p:nvSpPr>
        <p:spPr>
          <a:xfrm>
            <a:off x="1516335" y="3866404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New Level</a:t>
            </a:r>
            <a:endParaRPr lang="zh-CN" altLang="en-US" sz="1000" dirty="0"/>
          </a:p>
        </p:txBody>
      </p:sp>
      <p:sp>
        <p:nvSpPr>
          <p:cNvPr id="109" name="圆角矩形 108"/>
          <p:cNvSpPr/>
          <p:nvPr/>
        </p:nvSpPr>
        <p:spPr>
          <a:xfrm>
            <a:off x="3056037" y="3866404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Levels</a:t>
            </a:r>
            <a:endParaRPr lang="zh-CN" altLang="en-US" sz="1000" dirty="0"/>
          </a:p>
        </p:txBody>
      </p:sp>
      <p:sp>
        <p:nvSpPr>
          <p:cNvPr id="110" name="矩形 109"/>
          <p:cNvSpPr/>
          <p:nvPr/>
        </p:nvSpPr>
        <p:spPr>
          <a:xfrm>
            <a:off x="1637150" y="426829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1637150" y="45596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矩形 111"/>
          <p:cNvSpPr/>
          <p:nvPr/>
        </p:nvSpPr>
        <p:spPr>
          <a:xfrm>
            <a:off x="1637150" y="48107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112"/>
          <p:cNvSpPr/>
          <p:nvPr/>
        </p:nvSpPr>
        <p:spPr>
          <a:xfrm>
            <a:off x="1637150" y="510374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3550745" y="4485237"/>
            <a:ext cx="1950807" cy="196593"/>
            <a:chOff x="3550745" y="4485237"/>
            <a:chExt cx="1950807" cy="196593"/>
          </a:xfrm>
        </p:grpSpPr>
        <p:sp>
          <p:nvSpPr>
            <p:cNvPr id="114" name="流程图: 过程 113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SQE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3550745" y="4766431"/>
            <a:ext cx="1950807" cy="196593"/>
            <a:chOff x="3550745" y="4485237"/>
            <a:chExt cx="1950807" cy="196593"/>
          </a:xfrm>
        </p:grpSpPr>
        <p:sp>
          <p:nvSpPr>
            <p:cNvPr id="117" name="流程图: 过程 116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ASDE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3552045" y="5040533"/>
            <a:ext cx="1950807" cy="196593"/>
            <a:chOff x="3550745" y="4485237"/>
            <a:chExt cx="1950807" cy="196593"/>
          </a:xfrm>
        </p:grpSpPr>
        <p:sp>
          <p:nvSpPr>
            <p:cNvPr id="120" name="流程图: 过程 119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1" name="流程图: 合并 120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6572630" y="4485237"/>
            <a:ext cx="1950807" cy="196593"/>
            <a:chOff x="3550745" y="4485237"/>
            <a:chExt cx="1950807" cy="196593"/>
          </a:xfrm>
        </p:grpSpPr>
        <p:sp>
          <p:nvSpPr>
            <p:cNvPr id="123" name="流程图: 过程 122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John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合并 123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6572630" y="4766431"/>
            <a:ext cx="1950807" cy="196593"/>
            <a:chOff x="3550745" y="4485237"/>
            <a:chExt cx="1950807" cy="196593"/>
          </a:xfrm>
        </p:grpSpPr>
        <p:sp>
          <p:nvSpPr>
            <p:cNvPr id="126" name="流程图: 过程 125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6573930" y="5040533"/>
            <a:ext cx="1950807" cy="196593"/>
            <a:chOff x="3550745" y="4485237"/>
            <a:chExt cx="1950807" cy="196593"/>
          </a:xfrm>
        </p:grpSpPr>
        <p:sp>
          <p:nvSpPr>
            <p:cNvPr id="129" name="流程图: 过程 128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1" name="圆角矩形 130"/>
          <p:cNvSpPr/>
          <p:nvPr/>
        </p:nvSpPr>
        <p:spPr>
          <a:xfrm>
            <a:off x="3879295" y="5719221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132" name="圆角矩形 131"/>
          <p:cNvSpPr/>
          <p:nvPr/>
        </p:nvSpPr>
        <p:spPr>
          <a:xfrm>
            <a:off x="5845853" y="5725486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469006801"/>
      </p:ext>
    </p:extLst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Report Management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2109555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User Account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Login &amp; Logout</a:t>
            </a:r>
          </a:p>
          <a:p>
            <a:r>
              <a:rPr lang="en-US" altLang="zh-CN" dirty="0" smtClean="0"/>
              <a:t>dashboard</a:t>
            </a:r>
          </a:p>
          <a:p>
            <a:r>
              <a:rPr lang="en-US" altLang="zh-CN" dirty="0" smtClean="0"/>
              <a:t>my Profile</a:t>
            </a:r>
          </a:p>
          <a:p>
            <a:r>
              <a:rPr lang="en-US" altLang="zh-CN" dirty="0" smtClean="0"/>
              <a:t>My password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6614744"/>
      </p:ext>
    </p:extLst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err="1" smtClean="0"/>
              <a:t>Yanfeng</a:t>
            </a:r>
            <a:r>
              <a:rPr lang="en-US" altLang="zh-CN" sz="2700" dirty="0" smtClean="0"/>
              <a:t> Login</a:t>
            </a:r>
            <a:endParaRPr lang="zh-CN" altLang="en-US" dirty="0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032" y="1140602"/>
            <a:ext cx="8822895" cy="516725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Yanfeng</a:t>
            </a:r>
            <a:r>
              <a:rPr lang="en-US" altLang="zh-CN" dirty="0" smtClean="0"/>
              <a:t> User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1503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err="1" smtClean="0"/>
              <a:t>Yanfeng</a:t>
            </a:r>
            <a:r>
              <a:rPr lang="en-US" altLang="zh-CN" sz="2700" dirty="0" smtClean="0"/>
              <a:t> Dashboard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Yanfeng</a:t>
            </a:r>
            <a:r>
              <a:rPr lang="en-US" altLang="zh-CN" dirty="0" smtClean="0"/>
              <a:t> User</a:t>
            </a:r>
            <a:endParaRPr lang="zh-CN" altLang="en-US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grpSp>
          <p:nvGrpSpPr>
            <p:cNvPr id="6" name="组合 5"/>
            <p:cNvGrpSpPr/>
            <p:nvPr/>
          </p:nvGrpSpPr>
          <p:grpSpPr>
            <a:xfrm>
              <a:off x="821718" y="1335106"/>
              <a:ext cx="10609524" cy="4811694"/>
              <a:chOff x="821718" y="1335106"/>
              <a:chExt cx="10609524" cy="4811694"/>
            </a:xfrm>
          </p:grpSpPr>
          <p:pic>
            <p:nvPicPr>
              <p:cNvPr id="7" name="图片 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21718" y="1335106"/>
                <a:ext cx="10609524" cy="295238"/>
              </a:xfrm>
              <a:prstGeom prst="rect">
                <a:avLst/>
              </a:prstGeom>
              <a:solidFill>
                <a:srgbClr val="F3F3F3"/>
              </a:solidFill>
            </p:spPr>
          </p:pic>
          <p:sp>
            <p:nvSpPr>
              <p:cNvPr id="8" name="矩形 7"/>
              <p:cNvSpPr/>
              <p:nvPr/>
            </p:nvSpPr>
            <p:spPr>
              <a:xfrm>
                <a:off x="821718" y="1620819"/>
                <a:ext cx="10609524" cy="4525981"/>
              </a:xfrm>
              <a:prstGeom prst="rect">
                <a:avLst/>
              </a:prstGeom>
              <a:noFill/>
              <a:ln w="31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56602" y="4051299"/>
              <a:ext cx="2341245" cy="912520"/>
              <a:chOff x="1097280" y="4043679"/>
              <a:chExt cx="2341245" cy="912520"/>
            </a:xfrm>
          </p:grpSpPr>
          <p:grpSp>
            <p:nvGrpSpPr>
              <p:cNvPr id="10" name="组合 9"/>
              <p:cNvGrpSpPr/>
              <p:nvPr/>
            </p:nvGrpSpPr>
            <p:grpSpPr>
              <a:xfrm>
                <a:off x="1097280" y="404367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2" name="组合 11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4" name="矩形 13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" name="矩形 14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566"/>
                        </a:solidFill>
                      </a:rPr>
                      <a:t>Approval Requests (8)</a:t>
                    </a:r>
                    <a:endParaRPr lang="zh-CN" altLang="en-US" sz="500" b="1" dirty="0">
                      <a:solidFill>
                        <a:srgbClr val="676566"/>
                      </a:solidFill>
                    </a:endParaRPr>
                  </a:p>
                </p:txBody>
              </p:sp>
            </p:grpSp>
            <p:sp>
              <p:nvSpPr>
                <p:cNvPr id="13" name="乘号 12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8656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4062994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16" name="组合 15"/>
            <p:cNvGrpSpPr/>
            <p:nvPr/>
          </p:nvGrpSpPr>
          <p:grpSpPr>
            <a:xfrm>
              <a:off x="956602" y="5079999"/>
              <a:ext cx="2341245" cy="912520"/>
              <a:chOff x="1097279" y="5079999"/>
              <a:chExt cx="2341245" cy="912520"/>
            </a:xfrm>
          </p:grpSpPr>
          <p:grpSp>
            <p:nvGrpSpPr>
              <p:cNvPr id="17" name="组合 16"/>
              <p:cNvGrpSpPr/>
              <p:nvPr/>
            </p:nvGrpSpPr>
            <p:grpSpPr>
              <a:xfrm>
                <a:off x="1097279" y="50799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9" name="组合 18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21" name="矩形 20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" name="矩形 21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a:t>Waiting for Submit(5)</a:t>
                    </a:r>
                    <a:endParaRPr lang="zh-CN" altLang="en-US" sz="500" b="1" dirty="0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</p:txBody>
              </p:sp>
            </p:grpSp>
            <p:sp>
              <p:nvSpPr>
                <p:cNvPr id="20" name="乘号 19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6666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8" name="图片 1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50972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23" name="组合 22"/>
            <p:cNvGrpSpPr/>
            <p:nvPr/>
          </p:nvGrpSpPr>
          <p:grpSpPr>
            <a:xfrm>
              <a:off x="956602" y="3022599"/>
              <a:ext cx="2341245" cy="912520"/>
              <a:chOff x="1097280" y="3022599"/>
              <a:chExt cx="2341245" cy="912520"/>
            </a:xfrm>
          </p:grpSpPr>
          <p:grpSp>
            <p:nvGrpSpPr>
              <p:cNvPr id="24" name="组合 23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26" name="组合 25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28" name="矩形 27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9" name="矩形 28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New issues (33)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27" name="乘号 26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25" name="图片 24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30" name="组合 29"/>
            <p:cNvGrpSpPr/>
            <p:nvPr/>
          </p:nvGrpSpPr>
          <p:grpSpPr>
            <a:xfrm>
              <a:off x="8892309" y="1763825"/>
              <a:ext cx="2341245" cy="912520"/>
              <a:chOff x="1097280" y="3022599"/>
              <a:chExt cx="2341245" cy="912520"/>
            </a:xfrm>
          </p:grpSpPr>
          <p:grpSp>
            <p:nvGrpSpPr>
              <p:cNvPr id="31" name="组合 30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33" name="组合 32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35" name="矩形 34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6" name="矩形 35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Today’s Task + Expired Task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34" name="乘号 33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32" name="图片 31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37" name="组合 36"/>
            <p:cNvGrpSpPr/>
            <p:nvPr/>
          </p:nvGrpSpPr>
          <p:grpSpPr>
            <a:xfrm>
              <a:off x="8892309" y="2790301"/>
              <a:ext cx="2341245" cy="912520"/>
              <a:chOff x="1097280" y="3022599"/>
              <a:chExt cx="2341245" cy="912520"/>
            </a:xfrm>
          </p:grpSpPr>
          <p:grpSp>
            <p:nvGrpSpPr>
              <p:cNvPr id="38" name="组合 37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40" name="组合 39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42" name="矩形 41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3" name="矩形 42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Projects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41" name="乘号 40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39" name="图片 3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44" name="组合 43"/>
            <p:cNvGrpSpPr/>
            <p:nvPr/>
          </p:nvGrpSpPr>
          <p:grpSpPr>
            <a:xfrm>
              <a:off x="8892309" y="3816777"/>
              <a:ext cx="2341245" cy="912520"/>
              <a:chOff x="1097280" y="3022599"/>
              <a:chExt cx="2341245" cy="912520"/>
            </a:xfrm>
          </p:grpSpPr>
          <p:grpSp>
            <p:nvGrpSpPr>
              <p:cNvPr id="45" name="组合 44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47" name="组合 46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49" name="矩形 48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0" name="矩形 49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Recent Meetings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48" name="乘号 47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46" name="图片 4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51" name="组合 50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grpSp>
            <p:nvGrpSpPr>
              <p:cNvPr id="52" name="组合 51"/>
              <p:cNvGrpSpPr/>
              <p:nvPr/>
            </p:nvGrpSpPr>
            <p:grpSpPr>
              <a:xfrm>
                <a:off x="849922" y="1694479"/>
                <a:ext cx="1406863" cy="1228017"/>
                <a:chOff x="849922" y="1694479"/>
                <a:chExt cx="1406863" cy="1228017"/>
              </a:xfrm>
            </p:grpSpPr>
            <p:sp>
              <p:nvSpPr>
                <p:cNvPr id="59" name="文本框 58"/>
                <p:cNvSpPr txBox="1"/>
                <p:nvPr/>
              </p:nvSpPr>
              <p:spPr>
                <a:xfrm>
                  <a:off x="849922" y="1694479"/>
                  <a:ext cx="66556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Quick Links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0" name="文本框 59"/>
                <p:cNvSpPr txBox="1"/>
                <p:nvPr/>
              </p:nvSpPr>
              <p:spPr>
                <a:xfrm>
                  <a:off x="1127950" y="1866479"/>
                  <a:ext cx="508473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Activity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1" name="文本框 60"/>
                <p:cNvSpPr txBox="1"/>
                <p:nvPr/>
              </p:nvSpPr>
              <p:spPr>
                <a:xfrm>
                  <a:off x="1127950" y="2034594"/>
                  <a:ext cx="107914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Project Management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2" name="文本框 61"/>
                <p:cNvSpPr txBox="1"/>
                <p:nvPr/>
              </p:nvSpPr>
              <p:spPr>
                <a:xfrm>
                  <a:off x="1127950" y="2202709"/>
                  <a:ext cx="75854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System Setup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3" name="文本框 62"/>
                <p:cNvSpPr txBox="1"/>
                <p:nvPr/>
              </p:nvSpPr>
              <p:spPr>
                <a:xfrm>
                  <a:off x="1127950" y="2370824"/>
                  <a:ext cx="1128835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Supplier Management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4" name="文本框 63"/>
                <p:cNvSpPr txBox="1"/>
                <p:nvPr/>
              </p:nvSpPr>
              <p:spPr>
                <a:xfrm>
                  <a:off x="1127950" y="2538939"/>
                  <a:ext cx="91242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Advance Settings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5" name="文本框 64"/>
                <p:cNvSpPr txBox="1"/>
                <p:nvPr/>
              </p:nvSpPr>
              <p:spPr>
                <a:xfrm>
                  <a:off x="1127950" y="2707052"/>
                  <a:ext cx="498855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More…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53" name="右箭头 52"/>
              <p:cNvSpPr/>
              <p:nvPr/>
            </p:nvSpPr>
            <p:spPr>
              <a:xfrm>
                <a:off x="1103330" y="1929156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右箭头 53"/>
              <p:cNvSpPr/>
              <p:nvPr/>
            </p:nvSpPr>
            <p:spPr>
              <a:xfrm>
                <a:off x="1103330" y="2097979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右箭头 54"/>
              <p:cNvSpPr/>
              <p:nvPr/>
            </p:nvSpPr>
            <p:spPr>
              <a:xfrm>
                <a:off x="1103330" y="2266802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右箭头 55"/>
              <p:cNvSpPr/>
              <p:nvPr/>
            </p:nvSpPr>
            <p:spPr>
              <a:xfrm>
                <a:off x="1103330" y="2435625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右箭头 56"/>
              <p:cNvSpPr/>
              <p:nvPr/>
            </p:nvSpPr>
            <p:spPr>
              <a:xfrm>
                <a:off x="1103330" y="2604448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右箭头 57"/>
              <p:cNvSpPr/>
              <p:nvPr/>
            </p:nvSpPr>
            <p:spPr>
              <a:xfrm>
                <a:off x="1103330" y="2773270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6" name="组合 65"/>
            <p:cNvGrpSpPr/>
            <p:nvPr/>
          </p:nvGrpSpPr>
          <p:grpSpPr>
            <a:xfrm>
              <a:off x="8892309" y="4843254"/>
              <a:ext cx="2341245" cy="912520"/>
              <a:chOff x="1097280" y="3022599"/>
              <a:chExt cx="2341245" cy="912520"/>
            </a:xfrm>
          </p:grpSpPr>
          <p:grpSp>
            <p:nvGrpSpPr>
              <p:cNvPr id="67" name="组合 66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69" name="组合 68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71" name="矩形 70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2" name="矩形 71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My Favorite Documents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70" name="乘号 69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68" name="图片 6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110" name="组合 109"/>
            <p:cNvGrpSpPr/>
            <p:nvPr/>
          </p:nvGrpSpPr>
          <p:grpSpPr>
            <a:xfrm>
              <a:off x="3383455" y="1765625"/>
              <a:ext cx="5446462" cy="3039120"/>
              <a:chOff x="3396155" y="1868019"/>
              <a:chExt cx="5446462" cy="3039120"/>
            </a:xfrm>
          </p:grpSpPr>
          <p:grpSp>
            <p:nvGrpSpPr>
              <p:cNvPr id="73" name="组合 72"/>
              <p:cNvGrpSpPr/>
              <p:nvPr/>
            </p:nvGrpSpPr>
            <p:grpSpPr>
              <a:xfrm>
                <a:off x="3396156" y="1868019"/>
                <a:ext cx="5446460" cy="3039120"/>
                <a:chOff x="1097279" y="3022599"/>
                <a:chExt cx="5446460" cy="3039120"/>
              </a:xfrm>
            </p:grpSpPr>
            <p:grpSp>
              <p:nvGrpSpPr>
                <p:cNvPr id="76" name="组合 75"/>
                <p:cNvGrpSpPr/>
                <p:nvPr/>
              </p:nvGrpSpPr>
              <p:grpSpPr>
                <a:xfrm>
                  <a:off x="1097279" y="3022599"/>
                  <a:ext cx="5446460" cy="3039120"/>
                  <a:chOff x="1230629" y="2330449"/>
                  <a:chExt cx="5446460" cy="3039120"/>
                </a:xfrm>
              </p:grpSpPr>
              <p:sp>
                <p:nvSpPr>
                  <p:cNvPr id="78" name="矩形 77"/>
                  <p:cNvSpPr/>
                  <p:nvPr/>
                </p:nvSpPr>
                <p:spPr>
                  <a:xfrm>
                    <a:off x="1230630" y="2461918"/>
                    <a:ext cx="5446459" cy="2907651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9" name="矩形 78"/>
                  <p:cNvSpPr/>
                  <p:nvPr/>
                </p:nvSpPr>
                <p:spPr>
                  <a:xfrm>
                    <a:off x="1230629" y="2330449"/>
                    <a:ext cx="5446459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My Dashboard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pic>
              <p:nvPicPr>
                <p:cNvPr id="75" name="图片 74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412656" y="3039816"/>
                  <a:ext cx="108000" cy="87000"/>
                </a:xfrm>
                <a:prstGeom prst="rect">
                  <a:avLst/>
                </a:prstGeom>
              </p:spPr>
            </p:pic>
          </p:grpSp>
          <p:pic>
            <p:nvPicPr>
              <p:cNvPr id="95" name="图片 94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96156" y="2015218"/>
                <a:ext cx="1223014" cy="180000"/>
              </a:xfrm>
              <a:prstGeom prst="rect">
                <a:avLst/>
              </a:prstGeom>
            </p:spPr>
          </p:pic>
          <p:cxnSp>
            <p:nvCxnSpPr>
              <p:cNvPr id="97" name="直接连接符 96"/>
              <p:cNvCxnSpPr/>
              <p:nvPr/>
            </p:nvCxnSpPr>
            <p:spPr>
              <a:xfrm>
                <a:off x="3396155" y="2191773"/>
                <a:ext cx="5446460" cy="1233"/>
              </a:xfrm>
              <a:prstGeom prst="line">
                <a:avLst/>
              </a:prstGeom>
              <a:ln w="3175">
                <a:solidFill>
                  <a:srgbClr val="A4CF6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1" name="矩形 100"/>
              <p:cNvSpPr/>
              <p:nvPr/>
            </p:nvSpPr>
            <p:spPr>
              <a:xfrm>
                <a:off x="8764515" y="2189562"/>
                <a:ext cx="78100" cy="265369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半闭框 102"/>
              <p:cNvSpPr/>
              <p:nvPr/>
            </p:nvSpPr>
            <p:spPr>
              <a:xfrm rot="2700000">
                <a:off x="8784698" y="2215960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半闭框 103"/>
              <p:cNvSpPr/>
              <p:nvPr/>
            </p:nvSpPr>
            <p:spPr>
              <a:xfrm rot="18900000" flipV="1">
                <a:off x="8784698" y="4709341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 rot="16200000">
                <a:off x="6080336" y="2138129"/>
                <a:ext cx="78100" cy="544646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半闭框 105"/>
              <p:cNvSpPr/>
              <p:nvPr/>
            </p:nvSpPr>
            <p:spPr>
              <a:xfrm rot="13500000" flipV="1">
                <a:off x="8697360" y="4842001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半闭框 106"/>
              <p:cNvSpPr/>
              <p:nvPr/>
            </p:nvSpPr>
            <p:spPr>
              <a:xfrm rot="8100000" flipH="1" flipV="1">
                <a:off x="3431303" y="4842370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矩形 107"/>
              <p:cNvSpPr/>
              <p:nvPr/>
            </p:nvSpPr>
            <p:spPr>
              <a:xfrm>
                <a:off x="3664568" y="4839580"/>
                <a:ext cx="1257300" cy="4571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矩形 108"/>
              <p:cNvSpPr/>
              <p:nvPr/>
            </p:nvSpPr>
            <p:spPr>
              <a:xfrm rot="5400000">
                <a:off x="8176644" y="2898911"/>
                <a:ext cx="1257300" cy="4571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4" name="组合 113"/>
            <p:cNvGrpSpPr/>
            <p:nvPr/>
          </p:nvGrpSpPr>
          <p:grpSpPr>
            <a:xfrm>
              <a:off x="3383455" y="4991650"/>
              <a:ext cx="5446460" cy="912520"/>
              <a:chOff x="1230630" y="2330449"/>
              <a:chExt cx="5446460" cy="912520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1230630" y="2461919"/>
                <a:ext cx="5446460" cy="78105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6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1230630" y="2330449"/>
                <a:ext cx="5446460" cy="131469"/>
              </a:xfrm>
              <a:prstGeom prst="rect">
                <a:avLst/>
              </a:pr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500" b="1" dirty="0" smtClean="0">
                    <a:solidFill>
                      <a:srgbClr val="676868"/>
                    </a:solidFill>
                  </a:rPr>
                  <a:t>Calendar</a:t>
                </a:r>
                <a:endParaRPr lang="zh-CN" altLang="en-US" sz="500" b="1" dirty="0">
                  <a:solidFill>
                    <a:srgbClr val="676868"/>
                  </a:solidFill>
                </a:endParaRPr>
              </a:p>
            </p:txBody>
          </p:sp>
        </p:grpSp>
        <p:pic>
          <p:nvPicPr>
            <p:cNvPr id="118" name="图片 1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32731" y="5144525"/>
              <a:ext cx="5374102" cy="545119"/>
            </a:xfrm>
            <a:prstGeom prst="rect">
              <a:avLst/>
            </a:prstGeom>
          </p:spPr>
        </p:pic>
        <p:pic>
          <p:nvPicPr>
            <p:cNvPr id="119" name="图片 11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98894" y="2110489"/>
              <a:ext cx="3631838" cy="1827866"/>
            </a:xfrm>
            <a:prstGeom prst="rect">
              <a:avLst/>
            </a:prstGeom>
          </p:spPr>
        </p:pic>
        <p:pic>
          <p:nvPicPr>
            <p:cNvPr id="120" name="图片 11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409195" y="3829099"/>
              <a:ext cx="3621537" cy="888927"/>
            </a:xfrm>
            <a:prstGeom prst="rect">
              <a:avLst/>
            </a:prstGeom>
          </p:spPr>
        </p:pic>
        <p:sp>
          <p:nvSpPr>
            <p:cNvPr id="121" name="矩形 120"/>
            <p:cNvSpPr/>
            <p:nvPr/>
          </p:nvSpPr>
          <p:spPr>
            <a:xfrm>
              <a:off x="1308288" y="3107523"/>
              <a:ext cx="1577906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PPAP Engine Program Delta Hawk…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122" name="矩形 121"/>
            <p:cNvSpPr/>
            <p:nvPr/>
          </p:nvSpPr>
          <p:spPr>
            <a:xfrm>
              <a:off x="2600325" y="3107523"/>
              <a:ext cx="653802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0000"/>
                  </a:solidFill>
                </a:rPr>
                <a:t>Very 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C000"/>
                  </a:solidFill>
                </a:rPr>
                <a:t>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FF00"/>
                  </a:solidFill>
                </a:rPr>
                <a:t>Medium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B050"/>
                  </a:solidFill>
                </a:rPr>
                <a:t>Low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C000"/>
                  </a:solidFill>
                </a:rPr>
                <a:t>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0000"/>
                  </a:solidFill>
                </a:rPr>
                <a:t>Very High</a:t>
              </a:r>
              <a:endParaRPr lang="zh-CN" altLang="en-US" sz="500" dirty="0">
                <a:solidFill>
                  <a:srgbClr val="FF0000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923857" y="3108741"/>
              <a:ext cx="526547" cy="900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Technical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IT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Productivity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Process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Auditing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Technical</a:t>
              </a:r>
            </a:p>
            <a:p>
              <a:pPr>
                <a:lnSpc>
                  <a:spcPct val="150000"/>
                </a:lnSpc>
              </a:pPr>
              <a:endParaRPr lang="zh-CN" altLang="en-US" sz="500" i="1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pic>
          <p:nvPicPr>
            <p:cNvPr id="124" name="图片 12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94290" y="4191031"/>
              <a:ext cx="1784402" cy="730380"/>
            </a:xfrm>
            <a:prstGeom prst="rect">
              <a:avLst/>
            </a:prstGeom>
          </p:spPr>
        </p:pic>
        <p:pic>
          <p:nvPicPr>
            <p:cNvPr id="126" name="图片 125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03816" y="5232559"/>
              <a:ext cx="1795676" cy="738869"/>
            </a:xfrm>
            <a:prstGeom prst="rect">
              <a:avLst/>
            </a:prstGeom>
          </p:spPr>
        </p:pic>
        <p:pic>
          <p:nvPicPr>
            <p:cNvPr id="127" name="图片 126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942040" y="1936039"/>
              <a:ext cx="2234038" cy="721498"/>
            </a:xfrm>
            <a:prstGeom prst="rect">
              <a:avLst/>
            </a:prstGeom>
          </p:spPr>
        </p:pic>
        <p:pic>
          <p:nvPicPr>
            <p:cNvPr id="128" name="图片 127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918489" y="2971733"/>
              <a:ext cx="2162723" cy="632375"/>
            </a:xfrm>
            <a:prstGeom prst="rect">
              <a:avLst/>
            </a:prstGeom>
          </p:spPr>
        </p:pic>
        <p:grpSp>
          <p:nvGrpSpPr>
            <p:cNvPr id="134" name="组合 133"/>
            <p:cNvGrpSpPr/>
            <p:nvPr/>
          </p:nvGrpSpPr>
          <p:grpSpPr>
            <a:xfrm>
              <a:off x="3254127" y="3186113"/>
              <a:ext cx="0" cy="734881"/>
              <a:chOff x="3254127" y="3186113"/>
              <a:chExt cx="0" cy="734881"/>
            </a:xfrm>
          </p:grpSpPr>
          <p:cxnSp>
            <p:nvCxnSpPr>
              <p:cNvPr id="130" name="直接连接符 129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接连接符 130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254127" y="4197509"/>
              <a:ext cx="0" cy="734881"/>
              <a:chOff x="3254127" y="3186113"/>
              <a:chExt cx="0" cy="734881"/>
            </a:xfrm>
          </p:grpSpPr>
          <p:cxnSp>
            <p:nvCxnSpPr>
              <p:cNvPr id="136" name="直接连接符 135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接连接符 136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3254127" y="5236547"/>
              <a:ext cx="0" cy="734881"/>
              <a:chOff x="3254127" y="3186113"/>
              <a:chExt cx="0" cy="734881"/>
            </a:xfrm>
          </p:grpSpPr>
          <p:cxnSp>
            <p:nvCxnSpPr>
              <p:cNvPr id="139" name="直接连接符 138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11176078" y="1925622"/>
              <a:ext cx="0" cy="734881"/>
              <a:chOff x="3254127" y="3186113"/>
              <a:chExt cx="0" cy="734881"/>
            </a:xfrm>
          </p:grpSpPr>
          <p:cxnSp>
            <p:nvCxnSpPr>
              <p:cNvPr id="142" name="直接连接符 141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接连接符 142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4" name="组合 143"/>
            <p:cNvGrpSpPr/>
            <p:nvPr/>
          </p:nvGrpSpPr>
          <p:grpSpPr>
            <a:xfrm>
              <a:off x="11176078" y="2953651"/>
              <a:ext cx="0" cy="734881"/>
              <a:chOff x="3254127" y="3186113"/>
              <a:chExt cx="0" cy="734881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7" name="组合 146"/>
            <p:cNvGrpSpPr/>
            <p:nvPr/>
          </p:nvGrpSpPr>
          <p:grpSpPr>
            <a:xfrm>
              <a:off x="11176078" y="3972061"/>
              <a:ext cx="0" cy="734881"/>
              <a:chOff x="3254127" y="3186113"/>
              <a:chExt cx="0" cy="734881"/>
            </a:xfrm>
          </p:grpSpPr>
          <p:cxnSp>
            <p:nvCxnSpPr>
              <p:cNvPr id="148" name="直接连接符 147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接连接符 148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0" name="组合 149"/>
            <p:cNvGrpSpPr/>
            <p:nvPr/>
          </p:nvGrpSpPr>
          <p:grpSpPr>
            <a:xfrm>
              <a:off x="11169806" y="4996413"/>
              <a:ext cx="0" cy="734881"/>
              <a:chOff x="3254127" y="3186113"/>
              <a:chExt cx="0" cy="734881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3" name="矩形 152"/>
            <p:cNvSpPr/>
            <p:nvPr/>
          </p:nvSpPr>
          <p:spPr>
            <a:xfrm>
              <a:off x="8872290" y="4967438"/>
              <a:ext cx="1238494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PPAP Engine Program Delta Hawk…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154" name="矩形 153"/>
            <p:cNvSpPr/>
            <p:nvPr/>
          </p:nvSpPr>
          <p:spPr>
            <a:xfrm>
              <a:off x="8892307" y="3928103"/>
              <a:ext cx="1434575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Gate Review Meeting (OTS)…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of PPAP </a:t>
              </a:r>
              <a:r>
                <a:rPr lang="en-US" altLang="zh-CN" sz="500" dirty="0">
                  <a:solidFill>
                    <a:srgbClr val="0070C0"/>
                  </a:solidFill>
                </a:rPr>
                <a:t>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of PPAP </a:t>
              </a:r>
              <a:r>
                <a:rPr lang="en-US" altLang="zh-CN" sz="500" dirty="0">
                  <a:solidFill>
                    <a:srgbClr val="0070C0"/>
                  </a:solidFill>
                </a:rPr>
                <a:t>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155" name="矩形 154"/>
            <p:cNvSpPr/>
            <p:nvPr/>
          </p:nvSpPr>
          <p:spPr>
            <a:xfrm>
              <a:off x="10202670" y="3928103"/>
              <a:ext cx="1044350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</p:txBody>
        </p:sp>
        <p:grpSp>
          <p:nvGrpSpPr>
            <p:cNvPr id="162" name="组合 161"/>
            <p:cNvGrpSpPr/>
            <p:nvPr/>
          </p:nvGrpSpPr>
          <p:grpSpPr>
            <a:xfrm>
              <a:off x="10632590" y="5038811"/>
              <a:ext cx="445081" cy="72000"/>
              <a:chOff x="10632590" y="5038811"/>
              <a:chExt cx="445081" cy="72000"/>
            </a:xfrm>
          </p:grpSpPr>
          <p:sp>
            <p:nvSpPr>
              <p:cNvPr id="157" name="五角星 156"/>
              <p:cNvSpPr/>
              <p:nvPr/>
            </p:nvSpPr>
            <p:spPr>
              <a:xfrm>
                <a:off x="1063259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五角星 157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9" name="五角星 158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五角星 159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五角星 160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3" name="组合 162"/>
            <p:cNvGrpSpPr/>
            <p:nvPr/>
          </p:nvGrpSpPr>
          <p:grpSpPr>
            <a:xfrm>
              <a:off x="10725860" y="5151948"/>
              <a:ext cx="351811" cy="72000"/>
              <a:chOff x="10725860" y="5038811"/>
              <a:chExt cx="351811" cy="72000"/>
            </a:xfrm>
          </p:grpSpPr>
          <p:sp>
            <p:nvSpPr>
              <p:cNvPr id="165" name="五角星 164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五角星 165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五角星 166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五角星 167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9" name="组合 168"/>
            <p:cNvGrpSpPr/>
            <p:nvPr/>
          </p:nvGrpSpPr>
          <p:grpSpPr>
            <a:xfrm>
              <a:off x="10819130" y="5265085"/>
              <a:ext cx="258541" cy="72000"/>
              <a:chOff x="10819130" y="5038811"/>
              <a:chExt cx="258541" cy="72000"/>
            </a:xfrm>
          </p:grpSpPr>
          <p:sp>
            <p:nvSpPr>
              <p:cNvPr id="172" name="五角星 171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五角星 172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五角星 173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5" name="组合 174"/>
            <p:cNvGrpSpPr/>
            <p:nvPr/>
          </p:nvGrpSpPr>
          <p:grpSpPr>
            <a:xfrm>
              <a:off x="10725860" y="5378222"/>
              <a:ext cx="351811" cy="72000"/>
              <a:chOff x="10725860" y="5038811"/>
              <a:chExt cx="351811" cy="72000"/>
            </a:xfrm>
          </p:grpSpPr>
          <p:sp>
            <p:nvSpPr>
              <p:cNvPr id="177" name="五角星 176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五角星 177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9" name="五角星 178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五角星 179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1" name="组合 180"/>
            <p:cNvGrpSpPr/>
            <p:nvPr/>
          </p:nvGrpSpPr>
          <p:grpSpPr>
            <a:xfrm>
              <a:off x="10912400" y="5491359"/>
              <a:ext cx="165271" cy="72000"/>
              <a:chOff x="10912400" y="5038811"/>
              <a:chExt cx="165271" cy="72000"/>
            </a:xfrm>
          </p:grpSpPr>
          <p:sp>
            <p:nvSpPr>
              <p:cNvPr id="185" name="五角星 184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五角星 185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10632590" y="5604497"/>
              <a:ext cx="445081" cy="72000"/>
              <a:chOff x="10632590" y="5038811"/>
              <a:chExt cx="445081" cy="72000"/>
            </a:xfrm>
          </p:grpSpPr>
          <p:sp>
            <p:nvSpPr>
              <p:cNvPr id="188" name="五角星 187"/>
              <p:cNvSpPr/>
              <p:nvPr/>
            </p:nvSpPr>
            <p:spPr>
              <a:xfrm>
                <a:off x="1063259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五角星 188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五角星 189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五角星 190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五角星 191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03750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Supplier Portal Feature List – Level I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2055009"/>
              </p:ext>
            </p:extLst>
          </p:nvPr>
        </p:nvGraphicFramePr>
        <p:xfrm>
          <a:off x="382905" y="1674813"/>
          <a:ext cx="11487150" cy="3746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6005">
                  <a:extLst>
                    <a:ext uri="{9D8B030D-6E8A-4147-A177-3AD203B41FA5}">
                      <a16:colId xmlns:a16="http://schemas.microsoft.com/office/drawing/2014/main" val="3853715883"/>
                    </a:ext>
                  </a:extLst>
                </a:gridCol>
                <a:gridCol w="2720286">
                  <a:extLst>
                    <a:ext uri="{9D8B030D-6E8A-4147-A177-3AD203B41FA5}">
                      <a16:colId xmlns:a16="http://schemas.microsoft.com/office/drawing/2014/main" val="1153541568"/>
                    </a:ext>
                  </a:extLst>
                </a:gridCol>
                <a:gridCol w="1696812">
                  <a:extLst>
                    <a:ext uri="{9D8B030D-6E8A-4147-A177-3AD203B41FA5}">
                      <a16:colId xmlns:a16="http://schemas.microsoft.com/office/drawing/2014/main" val="2556394107"/>
                    </a:ext>
                  </a:extLst>
                </a:gridCol>
                <a:gridCol w="6464047">
                  <a:extLst>
                    <a:ext uri="{9D8B030D-6E8A-4147-A177-3AD203B41FA5}">
                      <a16:colId xmlns:a16="http://schemas.microsoft.com/office/drawing/2014/main" val="2966112391"/>
                    </a:ext>
                  </a:extLst>
                </a:gridCol>
              </a:tblGrid>
              <a:tr h="27874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2</a:t>
                      </a:r>
                      <a:endParaRPr lang="en-US" altLang="zh-CN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 smtClean="0">
                          <a:effectLst/>
                        </a:rPr>
                        <a:t>Advanced Settings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</a:rPr>
                        <a:t>Business Function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The</a:t>
                      </a:r>
                      <a:r>
                        <a:rPr lang="en-US" sz="12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 advanced configurations will be done in this function, including supplier management, PPAP level setup, PPAP/PPQP/APQP template configuration and workflow management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extLst>
                  <a:ext uri="{0D108BD9-81ED-4DB2-BD59-A6C34878D82A}">
                    <a16:rowId xmlns:a16="http://schemas.microsoft.com/office/drawing/2014/main" val="206050256"/>
                  </a:ext>
                </a:extLst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0781064"/>
              </p:ext>
            </p:extLst>
          </p:nvPr>
        </p:nvGraphicFramePr>
        <p:xfrm>
          <a:off x="1266825" y="2846388"/>
          <a:ext cx="10058400" cy="82472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77091">
                  <a:extLst>
                    <a:ext uri="{9D8B030D-6E8A-4147-A177-3AD203B41FA5}">
                      <a16:colId xmlns:a16="http://schemas.microsoft.com/office/drawing/2014/main" val="2444424476"/>
                    </a:ext>
                  </a:extLst>
                </a:gridCol>
                <a:gridCol w="2210878">
                  <a:extLst>
                    <a:ext uri="{9D8B030D-6E8A-4147-A177-3AD203B41FA5}">
                      <a16:colId xmlns:a16="http://schemas.microsoft.com/office/drawing/2014/main" val="1428692669"/>
                    </a:ext>
                  </a:extLst>
                </a:gridCol>
                <a:gridCol w="1379062">
                  <a:extLst>
                    <a:ext uri="{9D8B030D-6E8A-4147-A177-3AD203B41FA5}">
                      <a16:colId xmlns:a16="http://schemas.microsoft.com/office/drawing/2014/main" val="2351026865"/>
                    </a:ext>
                  </a:extLst>
                </a:gridCol>
                <a:gridCol w="5691369">
                  <a:extLst>
                    <a:ext uri="{9D8B030D-6E8A-4147-A177-3AD203B41FA5}">
                      <a16:colId xmlns:a16="http://schemas.microsoft.com/office/drawing/2014/main" val="3400376191"/>
                    </a:ext>
                  </a:extLst>
                </a:gridCol>
              </a:tblGrid>
              <a:tr h="147757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2.1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PPAP Level Setup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PPAP level configuration, which will lead different task check items in PPAP process;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1523841410"/>
                  </a:ext>
                </a:extLst>
              </a:tr>
              <a:tr h="24626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2.2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APQP/PPAP/PPQP Template Management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To Manage the templates of APQP/PPQP/PPAP, super users are able to create, update and publish the process template via this function;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748635497"/>
                  </a:ext>
                </a:extLst>
              </a:tr>
              <a:tr h="24626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2.3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 dirty="0">
                          <a:effectLst/>
                        </a:rPr>
                        <a:t>Workflow Management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 dirty="0">
                          <a:effectLst/>
                        </a:rPr>
                        <a:t>To provide the abilities to create and update the workflow for the QA process online, and apply them in QA process;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2006110987"/>
                  </a:ext>
                </a:extLst>
              </a:tr>
            </a:tbl>
          </a:graphicData>
        </a:graphic>
      </p:graphicFrame>
      <p:cxnSp>
        <p:nvCxnSpPr>
          <p:cNvPr id="8" name="肘形连接符 7"/>
          <p:cNvCxnSpPr>
            <a:endCxn id="6" idx="1"/>
          </p:cNvCxnSpPr>
          <p:nvPr/>
        </p:nvCxnSpPr>
        <p:spPr>
          <a:xfrm rot="16200000" flipH="1">
            <a:off x="521664" y="2513589"/>
            <a:ext cx="1209335" cy="28098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540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Issues – Issue List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Issues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3607104"/>
              </p:ext>
            </p:extLst>
          </p:nvPr>
        </p:nvGraphicFramePr>
        <p:xfrm>
          <a:off x="1579250" y="3009885"/>
          <a:ext cx="10207592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6812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38490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045742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066382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25103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94452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275830" y="3476266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6652154" y="3489367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9857753" y="3491446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10904261" y="348980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7708436" y="3495764"/>
            <a:ext cx="668468" cy="156476"/>
            <a:chOff x="7961182" y="3492006"/>
            <a:chExt cx="668468" cy="156476"/>
          </a:xfrm>
        </p:grpSpPr>
        <p:sp>
          <p:nvSpPr>
            <p:cNvPr id="57" name="矩形 56"/>
            <p:cNvSpPr/>
            <p:nvPr/>
          </p:nvSpPr>
          <p:spPr>
            <a:xfrm>
              <a:off x="7961182" y="349200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738548" y="3489367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607004" y="3489803"/>
            <a:ext cx="668468" cy="156476"/>
            <a:chOff x="5820886" y="3496614"/>
            <a:chExt cx="668468" cy="156476"/>
          </a:xfrm>
        </p:grpSpPr>
        <p:sp>
          <p:nvSpPr>
            <p:cNvPr id="55" name="矩形 54"/>
            <p:cNvSpPr/>
            <p:nvPr/>
          </p:nvSpPr>
          <p:spPr>
            <a:xfrm>
              <a:off x="5820886" y="3496614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流程图: 合并 78"/>
            <p:cNvSpPr/>
            <p:nvPr/>
          </p:nvSpPr>
          <p:spPr>
            <a:xfrm>
              <a:off x="6360847" y="3538852"/>
              <a:ext cx="10456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80" name="流程图: 合并 79"/>
          <p:cNvSpPr/>
          <p:nvPr/>
        </p:nvSpPr>
        <p:spPr>
          <a:xfrm>
            <a:off x="11441906" y="3538002"/>
            <a:ext cx="9709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1" name="流程图: 合并 90"/>
          <p:cNvSpPr/>
          <p:nvPr/>
        </p:nvSpPr>
        <p:spPr>
          <a:xfrm>
            <a:off x="7179872" y="3539073"/>
            <a:ext cx="10456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2" name="圆角矩形 91"/>
          <p:cNvSpPr/>
          <p:nvPr/>
        </p:nvSpPr>
        <p:spPr>
          <a:xfrm>
            <a:off x="3115198" y="271647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New Issue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714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Yanfeng</a:t>
            </a:r>
            <a:r>
              <a:rPr lang="en-US" altLang="zh-CN" dirty="0" smtClean="0"/>
              <a:t> User</a:t>
            </a:r>
            <a:endParaRPr lang="zh-CN" altLang="en-US" dirty="0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User Account Menu</a:t>
            </a:r>
            <a:endParaRPr lang="zh-CN" altLang="en-US" dirty="0"/>
          </a:p>
        </p:txBody>
      </p:sp>
      <p:grpSp>
        <p:nvGrpSpPr>
          <p:cNvPr id="80" name="组合 79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grpSp>
          <p:nvGrpSpPr>
            <p:cNvPr id="81" name="组合 80"/>
            <p:cNvGrpSpPr/>
            <p:nvPr/>
          </p:nvGrpSpPr>
          <p:grpSpPr>
            <a:xfrm>
              <a:off x="821718" y="1335106"/>
              <a:ext cx="10609524" cy="4811694"/>
              <a:chOff x="821718" y="1335106"/>
              <a:chExt cx="10609524" cy="4811694"/>
            </a:xfrm>
          </p:grpSpPr>
          <p:pic>
            <p:nvPicPr>
              <p:cNvPr id="228" name="图片 227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21718" y="1335106"/>
                <a:ext cx="10609524" cy="295238"/>
              </a:xfrm>
              <a:prstGeom prst="rect">
                <a:avLst/>
              </a:prstGeom>
              <a:solidFill>
                <a:srgbClr val="F3F3F3"/>
              </a:solidFill>
            </p:spPr>
          </p:pic>
          <p:sp>
            <p:nvSpPr>
              <p:cNvPr id="229" name="矩形 228"/>
              <p:cNvSpPr/>
              <p:nvPr/>
            </p:nvSpPr>
            <p:spPr>
              <a:xfrm>
                <a:off x="821718" y="1620819"/>
                <a:ext cx="10609524" cy="4525981"/>
              </a:xfrm>
              <a:prstGeom prst="rect">
                <a:avLst/>
              </a:prstGeom>
              <a:noFill/>
              <a:ln w="31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2" name="组合 81"/>
            <p:cNvGrpSpPr/>
            <p:nvPr/>
          </p:nvGrpSpPr>
          <p:grpSpPr>
            <a:xfrm>
              <a:off x="956602" y="4051299"/>
              <a:ext cx="2341245" cy="912520"/>
              <a:chOff x="1097280" y="4043679"/>
              <a:chExt cx="2341245" cy="912520"/>
            </a:xfrm>
          </p:grpSpPr>
          <p:grpSp>
            <p:nvGrpSpPr>
              <p:cNvPr id="222" name="组合 221"/>
              <p:cNvGrpSpPr/>
              <p:nvPr/>
            </p:nvGrpSpPr>
            <p:grpSpPr>
              <a:xfrm>
                <a:off x="1097280" y="404367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224" name="组合 223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226" name="矩形 225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7" name="矩形 226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566"/>
                        </a:solidFill>
                      </a:rPr>
                      <a:t>Approval Requests (8)</a:t>
                    </a:r>
                    <a:endParaRPr lang="zh-CN" altLang="en-US" sz="500" b="1" dirty="0">
                      <a:solidFill>
                        <a:srgbClr val="676566"/>
                      </a:solidFill>
                    </a:endParaRPr>
                  </a:p>
                </p:txBody>
              </p:sp>
            </p:grpSp>
            <p:sp>
              <p:nvSpPr>
                <p:cNvPr id="225" name="乘号 224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8656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223" name="图片 22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4062994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83" name="组合 82"/>
            <p:cNvGrpSpPr/>
            <p:nvPr/>
          </p:nvGrpSpPr>
          <p:grpSpPr>
            <a:xfrm>
              <a:off x="956602" y="5079999"/>
              <a:ext cx="2341245" cy="912520"/>
              <a:chOff x="1097279" y="5079999"/>
              <a:chExt cx="2341245" cy="912520"/>
            </a:xfrm>
          </p:grpSpPr>
          <p:grpSp>
            <p:nvGrpSpPr>
              <p:cNvPr id="216" name="组合 215"/>
              <p:cNvGrpSpPr/>
              <p:nvPr/>
            </p:nvGrpSpPr>
            <p:grpSpPr>
              <a:xfrm>
                <a:off x="1097279" y="50799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218" name="组合 217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220" name="矩形 219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1" name="矩形 220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a:t>Waiting for Submit(5)</a:t>
                    </a:r>
                    <a:endParaRPr lang="zh-CN" altLang="en-US" sz="500" b="1" dirty="0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</p:txBody>
              </p:sp>
            </p:grpSp>
            <p:sp>
              <p:nvSpPr>
                <p:cNvPr id="219" name="乘号 218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6666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217" name="图片 21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50972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84" name="组合 83"/>
            <p:cNvGrpSpPr/>
            <p:nvPr/>
          </p:nvGrpSpPr>
          <p:grpSpPr>
            <a:xfrm>
              <a:off x="956602" y="3022599"/>
              <a:ext cx="2341245" cy="912520"/>
              <a:chOff x="1097280" y="3022599"/>
              <a:chExt cx="2341245" cy="912520"/>
            </a:xfrm>
          </p:grpSpPr>
          <p:grpSp>
            <p:nvGrpSpPr>
              <p:cNvPr id="210" name="组合 209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212" name="组合 211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214" name="矩形 213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5" name="矩形 214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New issues (33)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213" name="乘号 212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211" name="图片 21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85" name="组合 84"/>
            <p:cNvGrpSpPr/>
            <p:nvPr/>
          </p:nvGrpSpPr>
          <p:grpSpPr>
            <a:xfrm>
              <a:off x="8892309" y="1763825"/>
              <a:ext cx="2341245" cy="912520"/>
              <a:chOff x="1097280" y="3022599"/>
              <a:chExt cx="2341245" cy="912520"/>
            </a:xfrm>
          </p:grpSpPr>
          <p:grpSp>
            <p:nvGrpSpPr>
              <p:cNvPr id="204" name="组合 203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206" name="组合 205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208" name="矩形 207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09" name="矩形 208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Today’s Task + Expired Task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207" name="乘号 206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205" name="图片 204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86" name="组合 85"/>
            <p:cNvGrpSpPr/>
            <p:nvPr/>
          </p:nvGrpSpPr>
          <p:grpSpPr>
            <a:xfrm>
              <a:off x="8892309" y="2790301"/>
              <a:ext cx="2341245" cy="912520"/>
              <a:chOff x="1097280" y="3022599"/>
              <a:chExt cx="2341245" cy="912520"/>
            </a:xfrm>
          </p:grpSpPr>
          <p:grpSp>
            <p:nvGrpSpPr>
              <p:cNvPr id="198" name="组合 197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200" name="组合 199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202" name="矩形 201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03" name="矩形 202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Projects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201" name="乘号 200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99" name="图片 19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87" name="组合 86"/>
            <p:cNvGrpSpPr/>
            <p:nvPr/>
          </p:nvGrpSpPr>
          <p:grpSpPr>
            <a:xfrm>
              <a:off x="8892309" y="3816777"/>
              <a:ext cx="2341245" cy="912520"/>
              <a:chOff x="1097280" y="3022599"/>
              <a:chExt cx="2341245" cy="912520"/>
            </a:xfrm>
          </p:grpSpPr>
          <p:grpSp>
            <p:nvGrpSpPr>
              <p:cNvPr id="192" name="组合 191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94" name="组合 193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96" name="矩形 195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7" name="矩形 196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Recent Meetings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195" name="乘号 194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93" name="图片 19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88" name="组合 87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grpSp>
            <p:nvGrpSpPr>
              <p:cNvPr id="178" name="组合 177"/>
              <p:cNvGrpSpPr/>
              <p:nvPr/>
            </p:nvGrpSpPr>
            <p:grpSpPr>
              <a:xfrm>
                <a:off x="849922" y="1694479"/>
                <a:ext cx="1406863" cy="1228017"/>
                <a:chOff x="849922" y="1694479"/>
                <a:chExt cx="1406863" cy="1228017"/>
              </a:xfrm>
            </p:grpSpPr>
            <p:sp>
              <p:nvSpPr>
                <p:cNvPr id="185" name="文本框 184"/>
                <p:cNvSpPr txBox="1"/>
                <p:nvPr/>
              </p:nvSpPr>
              <p:spPr>
                <a:xfrm>
                  <a:off x="849922" y="1694479"/>
                  <a:ext cx="66556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Quick Links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86" name="文本框 185"/>
                <p:cNvSpPr txBox="1"/>
                <p:nvPr/>
              </p:nvSpPr>
              <p:spPr>
                <a:xfrm>
                  <a:off x="1127950" y="1866479"/>
                  <a:ext cx="508473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Activity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87" name="文本框 186"/>
                <p:cNvSpPr txBox="1"/>
                <p:nvPr/>
              </p:nvSpPr>
              <p:spPr>
                <a:xfrm>
                  <a:off x="1127950" y="2034594"/>
                  <a:ext cx="107914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Project Management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88" name="文本框 187"/>
                <p:cNvSpPr txBox="1"/>
                <p:nvPr/>
              </p:nvSpPr>
              <p:spPr>
                <a:xfrm>
                  <a:off x="1127950" y="2202709"/>
                  <a:ext cx="75854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System Setup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89" name="文本框 188"/>
                <p:cNvSpPr txBox="1"/>
                <p:nvPr/>
              </p:nvSpPr>
              <p:spPr>
                <a:xfrm>
                  <a:off x="1127950" y="2370824"/>
                  <a:ext cx="1128835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Supplier Management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90" name="文本框 189"/>
                <p:cNvSpPr txBox="1"/>
                <p:nvPr/>
              </p:nvSpPr>
              <p:spPr>
                <a:xfrm>
                  <a:off x="1127950" y="2538939"/>
                  <a:ext cx="91242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Advance Settings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91" name="文本框 190"/>
                <p:cNvSpPr txBox="1"/>
                <p:nvPr/>
              </p:nvSpPr>
              <p:spPr>
                <a:xfrm>
                  <a:off x="1127950" y="2707052"/>
                  <a:ext cx="498855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More…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179" name="右箭头 178"/>
              <p:cNvSpPr/>
              <p:nvPr/>
            </p:nvSpPr>
            <p:spPr>
              <a:xfrm>
                <a:off x="1103330" y="1929156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右箭头 179"/>
              <p:cNvSpPr/>
              <p:nvPr/>
            </p:nvSpPr>
            <p:spPr>
              <a:xfrm>
                <a:off x="1103330" y="2097979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右箭头 180"/>
              <p:cNvSpPr/>
              <p:nvPr/>
            </p:nvSpPr>
            <p:spPr>
              <a:xfrm>
                <a:off x="1103330" y="2266802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右箭头 181"/>
              <p:cNvSpPr/>
              <p:nvPr/>
            </p:nvSpPr>
            <p:spPr>
              <a:xfrm>
                <a:off x="1103330" y="2435625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3" name="右箭头 182"/>
              <p:cNvSpPr/>
              <p:nvPr/>
            </p:nvSpPr>
            <p:spPr>
              <a:xfrm>
                <a:off x="1103330" y="2604448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右箭头 183"/>
              <p:cNvSpPr/>
              <p:nvPr/>
            </p:nvSpPr>
            <p:spPr>
              <a:xfrm>
                <a:off x="1103330" y="2773270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9" name="组合 88"/>
            <p:cNvGrpSpPr/>
            <p:nvPr/>
          </p:nvGrpSpPr>
          <p:grpSpPr>
            <a:xfrm>
              <a:off x="8892309" y="4843254"/>
              <a:ext cx="2341245" cy="912520"/>
              <a:chOff x="1097280" y="3022599"/>
              <a:chExt cx="2341245" cy="912520"/>
            </a:xfrm>
          </p:grpSpPr>
          <p:grpSp>
            <p:nvGrpSpPr>
              <p:cNvPr id="172" name="组合 171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74" name="组合 173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76" name="矩形 175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77" name="矩形 176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My Favorite Documents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175" name="乘号 174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73" name="图片 17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90" name="组合 89"/>
            <p:cNvGrpSpPr/>
            <p:nvPr/>
          </p:nvGrpSpPr>
          <p:grpSpPr>
            <a:xfrm>
              <a:off x="3383455" y="1765625"/>
              <a:ext cx="5446462" cy="3039120"/>
              <a:chOff x="3396155" y="1868019"/>
              <a:chExt cx="5446462" cy="3039120"/>
            </a:xfrm>
          </p:grpSpPr>
          <p:grpSp>
            <p:nvGrpSpPr>
              <p:cNvPr id="157" name="组合 156"/>
              <p:cNvGrpSpPr/>
              <p:nvPr/>
            </p:nvGrpSpPr>
            <p:grpSpPr>
              <a:xfrm>
                <a:off x="3396156" y="1868019"/>
                <a:ext cx="5446460" cy="3039120"/>
                <a:chOff x="1097279" y="3022599"/>
                <a:chExt cx="5446460" cy="3039120"/>
              </a:xfrm>
            </p:grpSpPr>
            <p:grpSp>
              <p:nvGrpSpPr>
                <p:cNvPr id="168" name="组合 167"/>
                <p:cNvGrpSpPr/>
                <p:nvPr/>
              </p:nvGrpSpPr>
              <p:grpSpPr>
                <a:xfrm>
                  <a:off x="1097279" y="3022599"/>
                  <a:ext cx="5446460" cy="3039120"/>
                  <a:chOff x="1230629" y="2330449"/>
                  <a:chExt cx="5446460" cy="3039120"/>
                </a:xfrm>
              </p:grpSpPr>
              <p:sp>
                <p:nvSpPr>
                  <p:cNvPr id="170" name="矩形 169"/>
                  <p:cNvSpPr/>
                  <p:nvPr/>
                </p:nvSpPr>
                <p:spPr>
                  <a:xfrm>
                    <a:off x="1230630" y="2461918"/>
                    <a:ext cx="5446459" cy="2907651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71" name="矩形 170"/>
                  <p:cNvSpPr/>
                  <p:nvPr/>
                </p:nvSpPr>
                <p:spPr>
                  <a:xfrm>
                    <a:off x="1230629" y="2330449"/>
                    <a:ext cx="5446459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My Dashboard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pic>
              <p:nvPicPr>
                <p:cNvPr id="169" name="图片 168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412656" y="3039816"/>
                  <a:ext cx="108000" cy="87000"/>
                </a:xfrm>
                <a:prstGeom prst="rect">
                  <a:avLst/>
                </a:prstGeom>
              </p:spPr>
            </p:pic>
          </p:grpSp>
          <p:pic>
            <p:nvPicPr>
              <p:cNvPr id="158" name="图片 157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96156" y="2015218"/>
                <a:ext cx="1223014" cy="180000"/>
              </a:xfrm>
              <a:prstGeom prst="rect">
                <a:avLst/>
              </a:prstGeom>
            </p:spPr>
          </p:pic>
          <p:cxnSp>
            <p:nvCxnSpPr>
              <p:cNvPr id="159" name="直接连接符 158"/>
              <p:cNvCxnSpPr/>
              <p:nvPr/>
            </p:nvCxnSpPr>
            <p:spPr>
              <a:xfrm>
                <a:off x="3396155" y="2191773"/>
                <a:ext cx="5446460" cy="1233"/>
              </a:xfrm>
              <a:prstGeom prst="line">
                <a:avLst/>
              </a:prstGeom>
              <a:ln w="3175">
                <a:solidFill>
                  <a:srgbClr val="A4CF6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0" name="矩形 159"/>
              <p:cNvSpPr/>
              <p:nvPr/>
            </p:nvSpPr>
            <p:spPr>
              <a:xfrm>
                <a:off x="8764515" y="2189562"/>
                <a:ext cx="78100" cy="265369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半闭框 160"/>
              <p:cNvSpPr/>
              <p:nvPr/>
            </p:nvSpPr>
            <p:spPr>
              <a:xfrm rot="2700000">
                <a:off x="8784698" y="2215960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半闭框 161"/>
              <p:cNvSpPr/>
              <p:nvPr/>
            </p:nvSpPr>
            <p:spPr>
              <a:xfrm rot="18900000" flipV="1">
                <a:off x="8784698" y="4709341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3" name="矩形 162"/>
              <p:cNvSpPr/>
              <p:nvPr/>
            </p:nvSpPr>
            <p:spPr>
              <a:xfrm rot="16200000">
                <a:off x="6080336" y="2138129"/>
                <a:ext cx="78100" cy="544646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半闭框 163"/>
              <p:cNvSpPr/>
              <p:nvPr/>
            </p:nvSpPr>
            <p:spPr>
              <a:xfrm rot="13500000" flipV="1">
                <a:off x="8697360" y="4842001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5" name="半闭框 164"/>
              <p:cNvSpPr/>
              <p:nvPr/>
            </p:nvSpPr>
            <p:spPr>
              <a:xfrm rot="8100000" flipH="1" flipV="1">
                <a:off x="3431303" y="4842370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3664568" y="4839580"/>
                <a:ext cx="1257300" cy="4571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 rot="5400000">
                <a:off x="8176644" y="2898911"/>
                <a:ext cx="1257300" cy="4571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1" name="组合 90"/>
            <p:cNvGrpSpPr/>
            <p:nvPr/>
          </p:nvGrpSpPr>
          <p:grpSpPr>
            <a:xfrm>
              <a:off x="3383455" y="4991650"/>
              <a:ext cx="5446460" cy="912520"/>
              <a:chOff x="1230630" y="2330449"/>
              <a:chExt cx="5446460" cy="912520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1230630" y="2461919"/>
                <a:ext cx="5446460" cy="78105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6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矩形 155"/>
              <p:cNvSpPr/>
              <p:nvPr/>
            </p:nvSpPr>
            <p:spPr>
              <a:xfrm>
                <a:off x="1230630" y="2330449"/>
                <a:ext cx="5446460" cy="131469"/>
              </a:xfrm>
              <a:prstGeom prst="rect">
                <a:avLst/>
              </a:pr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500" b="1" dirty="0" smtClean="0">
                    <a:solidFill>
                      <a:srgbClr val="676868"/>
                    </a:solidFill>
                  </a:rPr>
                  <a:t>Calendar</a:t>
                </a:r>
                <a:endParaRPr lang="zh-CN" altLang="en-US" sz="500" b="1" dirty="0">
                  <a:solidFill>
                    <a:srgbClr val="676868"/>
                  </a:solidFill>
                </a:endParaRPr>
              </a:p>
            </p:txBody>
          </p:sp>
        </p:grpSp>
        <p:pic>
          <p:nvPicPr>
            <p:cNvPr id="92" name="图片 9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32731" y="5144525"/>
              <a:ext cx="5374102" cy="545119"/>
            </a:xfrm>
            <a:prstGeom prst="rect">
              <a:avLst/>
            </a:prstGeom>
          </p:spPr>
        </p:pic>
        <p:pic>
          <p:nvPicPr>
            <p:cNvPr id="93" name="图片 9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98894" y="2110489"/>
              <a:ext cx="3631838" cy="1827866"/>
            </a:xfrm>
            <a:prstGeom prst="rect">
              <a:avLst/>
            </a:prstGeom>
          </p:spPr>
        </p:pic>
        <p:pic>
          <p:nvPicPr>
            <p:cNvPr id="94" name="图片 9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409195" y="3829099"/>
              <a:ext cx="3621537" cy="888927"/>
            </a:xfrm>
            <a:prstGeom prst="rect">
              <a:avLst/>
            </a:prstGeom>
          </p:spPr>
        </p:pic>
        <p:sp>
          <p:nvSpPr>
            <p:cNvPr id="95" name="矩形 94"/>
            <p:cNvSpPr/>
            <p:nvPr/>
          </p:nvSpPr>
          <p:spPr>
            <a:xfrm>
              <a:off x="1308288" y="3107523"/>
              <a:ext cx="1577906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PPAP Engine Program Delta Hawk…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600325" y="3107523"/>
              <a:ext cx="653802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0000"/>
                  </a:solidFill>
                </a:rPr>
                <a:t>Very 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C000"/>
                  </a:solidFill>
                </a:rPr>
                <a:t>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FF00"/>
                  </a:solidFill>
                </a:rPr>
                <a:t>Medium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B050"/>
                  </a:solidFill>
                </a:rPr>
                <a:t>Low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C000"/>
                  </a:solidFill>
                </a:rPr>
                <a:t>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0000"/>
                  </a:solidFill>
                </a:rPr>
                <a:t>Very High</a:t>
              </a:r>
              <a:endParaRPr lang="zh-CN" altLang="en-US" sz="500" dirty="0">
                <a:solidFill>
                  <a:srgbClr val="FF0000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923857" y="3108741"/>
              <a:ext cx="526547" cy="900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Technical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IT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Productivity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Process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Auditing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Technical</a:t>
              </a:r>
            </a:p>
            <a:p>
              <a:pPr>
                <a:lnSpc>
                  <a:spcPct val="150000"/>
                </a:lnSpc>
              </a:pPr>
              <a:endParaRPr lang="zh-CN" altLang="en-US" sz="500" i="1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pic>
          <p:nvPicPr>
            <p:cNvPr id="98" name="图片 9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94290" y="4191031"/>
              <a:ext cx="1784402" cy="730380"/>
            </a:xfrm>
            <a:prstGeom prst="rect">
              <a:avLst/>
            </a:prstGeom>
          </p:spPr>
        </p:pic>
        <p:pic>
          <p:nvPicPr>
            <p:cNvPr id="99" name="图片 98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03816" y="5232559"/>
              <a:ext cx="1795676" cy="738869"/>
            </a:xfrm>
            <a:prstGeom prst="rect">
              <a:avLst/>
            </a:prstGeom>
          </p:spPr>
        </p:pic>
        <p:pic>
          <p:nvPicPr>
            <p:cNvPr id="100" name="图片 99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942040" y="1936039"/>
              <a:ext cx="2234038" cy="721498"/>
            </a:xfrm>
            <a:prstGeom prst="rect">
              <a:avLst/>
            </a:prstGeom>
          </p:spPr>
        </p:pic>
        <p:pic>
          <p:nvPicPr>
            <p:cNvPr id="101" name="图片 100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918489" y="2971733"/>
              <a:ext cx="2162723" cy="632375"/>
            </a:xfrm>
            <a:prstGeom prst="rect">
              <a:avLst/>
            </a:prstGeom>
          </p:spPr>
        </p:pic>
        <p:grpSp>
          <p:nvGrpSpPr>
            <p:cNvPr id="102" name="组合 101"/>
            <p:cNvGrpSpPr/>
            <p:nvPr/>
          </p:nvGrpSpPr>
          <p:grpSpPr>
            <a:xfrm>
              <a:off x="3254127" y="3186113"/>
              <a:ext cx="0" cy="734881"/>
              <a:chOff x="3254127" y="3186113"/>
              <a:chExt cx="0" cy="734881"/>
            </a:xfrm>
          </p:grpSpPr>
          <p:cxnSp>
            <p:nvCxnSpPr>
              <p:cNvPr id="153" name="直接连接符 152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3" name="组合 102"/>
            <p:cNvGrpSpPr/>
            <p:nvPr/>
          </p:nvGrpSpPr>
          <p:grpSpPr>
            <a:xfrm>
              <a:off x="3254127" y="4197509"/>
              <a:ext cx="0" cy="734881"/>
              <a:chOff x="3254127" y="3186113"/>
              <a:chExt cx="0" cy="734881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4" name="组合 103"/>
            <p:cNvGrpSpPr/>
            <p:nvPr/>
          </p:nvGrpSpPr>
          <p:grpSpPr>
            <a:xfrm>
              <a:off x="3254127" y="5236547"/>
              <a:ext cx="0" cy="734881"/>
              <a:chOff x="3254127" y="3186113"/>
              <a:chExt cx="0" cy="734881"/>
            </a:xfrm>
          </p:grpSpPr>
          <p:cxnSp>
            <p:nvCxnSpPr>
              <p:cNvPr id="149" name="直接连接符 148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5" name="组合 104"/>
            <p:cNvGrpSpPr/>
            <p:nvPr/>
          </p:nvGrpSpPr>
          <p:grpSpPr>
            <a:xfrm>
              <a:off x="11176078" y="1925622"/>
              <a:ext cx="0" cy="734881"/>
              <a:chOff x="3254127" y="3186113"/>
              <a:chExt cx="0" cy="734881"/>
            </a:xfrm>
          </p:grpSpPr>
          <p:cxnSp>
            <p:nvCxnSpPr>
              <p:cNvPr id="147" name="直接连接符 146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直接连接符 147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6" name="组合 105"/>
            <p:cNvGrpSpPr/>
            <p:nvPr/>
          </p:nvGrpSpPr>
          <p:grpSpPr>
            <a:xfrm>
              <a:off x="11176078" y="2953651"/>
              <a:ext cx="0" cy="734881"/>
              <a:chOff x="3254127" y="3186113"/>
              <a:chExt cx="0" cy="734881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7" name="组合 106"/>
            <p:cNvGrpSpPr/>
            <p:nvPr/>
          </p:nvGrpSpPr>
          <p:grpSpPr>
            <a:xfrm>
              <a:off x="11176078" y="3972061"/>
              <a:ext cx="0" cy="734881"/>
              <a:chOff x="3254127" y="3186113"/>
              <a:chExt cx="0" cy="734881"/>
            </a:xfrm>
          </p:grpSpPr>
          <p:cxnSp>
            <p:nvCxnSpPr>
              <p:cNvPr id="143" name="直接连接符 142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直接连接符 143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>
              <a:off x="11169806" y="4996413"/>
              <a:ext cx="0" cy="734881"/>
              <a:chOff x="3254127" y="3186113"/>
              <a:chExt cx="0" cy="734881"/>
            </a:xfrm>
          </p:grpSpPr>
          <p:cxnSp>
            <p:nvCxnSpPr>
              <p:cNvPr id="141" name="直接连接符 140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直接连接符 141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9" name="矩形 108"/>
            <p:cNvSpPr/>
            <p:nvPr/>
          </p:nvSpPr>
          <p:spPr>
            <a:xfrm>
              <a:off x="8872290" y="4967438"/>
              <a:ext cx="1238494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PPAP Engine Program Delta Hawk…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110" name="矩形 109"/>
            <p:cNvSpPr/>
            <p:nvPr/>
          </p:nvSpPr>
          <p:spPr>
            <a:xfrm>
              <a:off x="8892307" y="3928103"/>
              <a:ext cx="1434575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Gate Review Meeting (OTS)…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of PPAP </a:t>
              </a:r>
              <a:r>
                <a:rPr lang="en-US" altLang="zh-CN" sz="500" dirty="0">
                  <a:solidFill>
                    <a:srgbClr val="0070C0"/>
                  </a:solidFill>
                </a:rPr>
                <a:t>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of PPAP </a:t>
              </a:r>
              <a:r>
                <a:rPr lang="en-US" altLang="zh-CN" sz="500" dirty="0">
                  <a:solidFill>
                    <a:srgbClr val="0070C0"/>
                  </a:solidFill>
                </a:rPr>
                <a:t>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111" name="矩形 110"/>
            <p:cNvSpPr/>
            <p:nvPr/>
          </p:nvSpPr>
          <p:spPr>
            <a:xfrm>
              <a:off x="10202670" y="3928103"/>
              <a:ext cx="1044350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</p:txBody>
        </p:sp>
        <p:grpSp>
          <p:nvGrpSpPr>
            <p:cNvPr id="112" name="组合 111"/>
            <p:cNvGrpSpPr/>
            <p:nvPr/>
          </p:nvGrpSpPr>
          <p:grpSpPr>
            <a:xfrm>
              <a:off x="10632590" y="5038811"/>
              <a:ext cx="445081" cy="72000"/>
              <a:chOff x="10632590" y="5038811"/>
              <a:chExt cx="445081" cy="72000"/>
            </a:xfrm>
          </p:grpSpPr>
          <p:sp>
            <p:nvSpPr>
              <p:cNvPr id="136" name="五角星 135"/>
              <p:cNvSpPr/>
              <p:nvPr/>
            </p:nvSpPr>
            <p:spPr>
              <a:xfrm>
                <a:off x="1063259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五角星 136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五角星 137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9" name="五角星 138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五角星 139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3" name="组合 112"/>
            <p:cNvGrpSpPr/>
            <p:nvPr/>
          </p:nvGrpSpPr>
          <p:grpSpPr>
            <a:xfrm>
              <a:off x="10725860" y="5151948"/>
              <a:ext cx="351811" cy="72000"/>
              <a:chOff x="10725860" y="5038811"/>
              <a:chExt cx="351811" cy="72000"/>
            </a:xfrm>
          </p:grpSpPr>
          <p:sp>
            <p:nvSpPr>
              <p:cNvPr id="132" name="五角星 131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五角星 132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五角星 133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5" name="五角星 134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4" name="组合 113"/>
            <p:cNvGrpSpPr/>
            <p:nvPr/>
          </p:nvGrpSpPr>
          <p:grpSpPr>
            <a:xfrm>
              <a:off x="10819130" y="5265085"/>
              <a:ext cx="258541" cy="72000"/>
              <a:chOff x="10819130" y="5038811"/>
              <a:chExt cx="258541" cy="72000"/>
            </a:xfrm>
          </p:grpSpPr>
          <p:sp>
            <p:nvSpPr>
              <p:cNvPr id="129" name="五角星 128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五角星 129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五角星 130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5" name="组合 114"/>
            <p:cNvGrpSpPr/>
            <p:nvPr/>
          </p:nvGrpSpPr>
          <p:grpSpPr>
            <a:xfrm>
              <a:off x="10725860" y="5378222"/>
              <a:ext cx="351811" cy="72000"/>
              <a:chOff x="10725860" y="5038811"/>
              <a:chExt cx="351811" cy="72000"/>
            </a:xfrm>
          </p:grpSpPr>
          <p:sp>
            <p:nvSpPr>
              <p:cNvPr id="125" name="五角星 124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五角星 125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五角星 126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五角星 127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6" name="组合 115"/>
            <p:cNvGrpSpPr/>
            <p:nvPr/>
          </p:nvGrpSpPr>
          <p:grpSpPr>
            <a:xfrm>
              <a:off x="10912400" y="5491359"/>
              <a:ext cx="165271" cy="72000"/>
              <a:chOff x="10912400" y="5038811"/>
              <a:chExt cx="165271" cy="72000"/>
            </a:xfrm>
          </p:grpSpPr>
          <p:sp>
            <p:nvSpPr>
              <p:cNvPr id="123" name="五角星 122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五角星 123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7" name="组合 116"/>
            <p:cNvGrpSpPr/>
            <p:nvPr/>
          </p:nvGrpSpPr>
          <p:grpSpPr>
            <a:xfrm>
              <a:off x="10632590" y="5604497"/>
              <a:ext cx="445081" cy="72000"/>
              <a:chOff x="10632590" y="5038811"/>
              <a:chExt cx="445081" cy="72000"/>
            </a:xfrm>
          </p:grpSpPr>
          <p:sp>
            <p:nvSpPr>
              <p:cNvPr id="118" name="五角星 117"/>
              <p:cNvSpPr/>
              <p:nvPr/>
            </p:nvSpPr>
            <p:spPr>
              <a:xfrm>
                <a:off x="1063259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9" name="五角星 118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五角星 119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五角星 120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五角星 121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8912188" y="1574010"/>
            <a:ext cx="616023" cy="657488"/>
            <a:chOff x="8894690" y="1587313"/>
            <a:chExt cx="616023" cy="657488"/>
          </a:xfrm>
        </p:grpSpPr>
        <p:grpSp>
          <p:nvGrpSpPr>
            <p:cNvPr id="71" name="组合 70"/>
            <p:cNvGrpSpPr/>
            <p:nvPr/>
          </p:nvGrpSpPr>
          <p:grpSpPr>
            <a:xfrm>
              <a:off x="8896350" y="1587313"/>
              <a:ext cx="614363" cy="657488"/>
              <a:chOff x="8896350" y="1587313"/>
              <a:chExt cx="614363" cy="65748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8896350" y="1620819"/>
                <a:ext cx="614363" cy="623982"/>
              </a:xfrm>
              <a:prstGeom prst="rect">
                <a:avLst/>
              </a:prstGeom>
              <a:solidFill>
                <a:srgbClr val="F3F3F3"/>
              </a:solidFill>
              <a:ln w="3175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8896350" y="1587313"/>
                <a:ext cx="534121" cy="6574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500" dirty="0"/>
                  <a:t>My </a:t>
                </a:r>
                <a:r>
                  <a:rPr lang="en-US" altLang="zh-CN" sz="500" dirty="0" smtClean="0"/>
                  <a:t>Profile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 smtClean="0"/>
                  <a:t>My Password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 smtClean="0"/>
                  <a:t>Workbench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 smtClean="0"/>
                  <a:t>Dashboard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 smtClean="0"/>
                  <a:t>Log Out</a:t>
                </a:r>
                <a:endParaRPr lang="zh-CN" altLang="en-US" sz="500" dirty="0"/>
              </a:p>
            </p:txBody>
          </p:sp>
        </p:grpSp>
        <p:cxnSp>
          <p:nvCxnSpPr>
            <p:cNvPr id="15" name="直接连接符 14"/>
            <p:cNvCxnSpPr/>
            <p:nvPr/>
          </p:nvCxnSpPr>
          <p:spPr>
            <a:xfrm>
              <a:off x="8896350" y="1866904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8896350" y="1988348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8896350" y="2105029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8894690" y="1751811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70044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Yanfeng</a:t>
            </a:r>
            <a:r>
              <a:rPr lang="en-US" altLang="zh-CN" dirty="0" smtClean="0"/>
              <a:t> User</a:t>
            </a:r>
            <a:endParaRPr lang="zh-CN" altLang="en-US" dirty="0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User Account – User Profile</a:t>
            </a:r>
            <a:endParaRPr lang="zh-CN" altLang="en-US" dirty="0"/>
          </a:p>
        </p:txBody>
      </p:sp>
      <p:grpSp>
        <p:nvGrpSpPr>
          <p:cNvPr id="81" name="组合 80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pic>
          <p:nvPicPr>
            <p:cNvPr id="228" name="图片 2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1718" y="1335106"/>
              <a:ext cx="10609524" cy="295238"/>
            </a:xfrm>
            <a:prstGeom prst="rect">
              <a:avLst/>
            </a:prstGeom>
            <a:solidFill>
              <a:srgbClr val="F3F3F3"/>
            </a:solidFill>
          </p:spPr>
        </p:pic>
        <p:sp>
          <p:nvSpPr>
            <p:cNvPr id="229" name="矩形 228"/>
            <p:cNvSpPr/>
            <p:nvPr/>
          </p:nvSpPr>
          <p:spPr>
            <a:xfrm>
              <a:off x="821718" y="1620819"/>
              <a:ext cx="10609524" cy="4525981"/>
            </a:xfrm>
            <a:prstGeom prst="rect">
              <a:avLst/>
            </a:prstGeom>
            <a:noFill/>
            <a:ln w="31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956602" y="4051299"/>
            <a:ext cx="2341245" cy="912520"/>
            <a:chOff x="1097280" y="4043679"/>
            <a:chExt cx="2341245" cy="912520"/>
          </a:xfrm>
        </p:grpSpPr>
        <p:grpSp>
          <p:nvGrpSpPr>
            <p:cNvPr id="222" name="组合 221"/>
            <p:cNvGrpSpPr/>
            <p:nvPr/>
          </p:nvGrpSpPr>
          <p:grpSpPr>
            <a:xfrm>
              <a:off x="1097280" y="4043679"/>
              <a:ext cx="2341245" cy="912520"/>
              <a:chOff x="1230630" y="2330449"/>
              <a:chExt cx="2341245" cy="912520"/>
            </a:xfrm>
          </p:grpSpPr>
          <p:grpSp>
            <p:nvGrpSpPr>
              <p:cNvPr id="224" name="组合 22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6" name="矩形 22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7" name="矩形 22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566"/>
                      </a:solidFill>
                    </a:rPr>
                    <a:t>Approval Requests (8)</a:t>
                  </a:r>
                  <a:endParaRPr lang="zh-CN" altLang="en-US" sz="500" b="1" dirty="0">
                    <a:solidFill>
                      <a:srgbClr val="676566"/>
                    </a:solidFill>
                  </a:endParaRPr>
                </a:p>
              </p:txBody>
            </p:sp>
          </p:grpSp>
          <p:sp>
            <p:nvSpPr>
              <p:cNvPr id="225" name="乘号 22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8656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23" name="图片 22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4062994"/>
              <a:ext cx="108000" cy="87000"/>
            </a:xfrm>
            <a:prstGeom prst="rect">
              <a:avLst/>
            </a:prstGeom>
          </p:spPr>
        </p:pic>
      </p:grpSp>
      <p:grpSp>
        <p:nvGrpSpPr>
          <p:cNvPr id="83" name="组合 82"/>
          <p:cNvGrpSpPr/>
          <p:nvPr/>
        </p:nvGrpSpPr>
        <p:grpSpPr>
          <a:xfrm>
            <a:off x="956602" y="5079999"/>
            <a:ext cx="2341245" cy="912520"/>
            <a:chOff x="1097279" y="5079999"/>
            <a:chExt cx="2341245" cy="912520"/>
          </a:xfrm>
        </p:grpSpPr>
        <p:grpSp>
          <p:nvGrpSpPr>
            <p:cNvPr id="216" name="组合 215"/>
            <p:cNvGrpSpPr/>
            <p:nvPr/>
          </p:nvGrpSpPr>
          <p:grpSpPr>
            <a:xfrm>
              <a:off x="1097279" y="5079999"/>
              <a:ext cx="2341245" cy="912520"/>
              <a:chOff x="1230630" y="2330449"/>
              <a:chExt cx="2341245" cy="912520"/>
            </a:xfrm>
          </p:grpSpPr>
          <p:grpSp>
            <p:nvGrpSpPr>
              <p:cNvPr id="218" name="组合 217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0" name="矩形 219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1" name="矩形 220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Waiting for Submit(5)</a:t>
                  </a:r>
                  <a:endParaRPr lang="zh-CN" altLang="en-US" sz="5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219" name="乘号 218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666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7" name="图片 2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5097216"/>
              <a:ext cx="108000" cy="87000"/>
            </a:xfrm>
            <a:prstGeom prst="rect">
              <a:avLst/>
            </a:prstGeom>
          </p:spPr>
        </p:pic>
      </p:grpSp>
      <p:grpSp>
        <p:nvGrpSpPr>
          <p:cNvPr id="84" name="组合 83"/>
          <p:cNvGrpSpPr/>
          <p:nvPr/>
        </p:nvGrpSpPr>
        <p:grpSpPr>
          <a:xfrm>
            <a:off x="956602" y="3022599"/>
            <a:ext cx="2341245" cy="912520"/>
            <a:chOff x="1097280" y="3022599"/>
            <a:chExt cx="2341245" cy="912520"/>
          </a:xfrm>
        </p:grpSpPr>
        <p:grpSp>
          <p:nvGrpSpPr>
            <p:cNvPr id="210" name="组合 209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12" name="组合 211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14" name="矩形 213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5" name="矩形 214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New issues (33)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13" name="乘号 212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1" name="图片 2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5" name="组合 84"/>
          <p:cNvGrpSpPr/>
          <p:nvPr/>
        </p:nvGrpSpPr>
        <p:grpSpPr>
          <a:xfrm>
            <a:off x="8892309" y="1763825"/>
            <a:ext cx="2341245" cy="912520"/>
            <a:chOff x="1097280" y="3022599"/>
            <a:chExt cx="2341245" cy="912520"/>
          </a:xfrm>
        </p:grpSpPr>
        <p:grpSp>
          <p:nvGrpSpPr>
            <p:cNvPr id="204" name="组合 203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6" name="组合 205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8" name="矩形 207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9" name="矩形 208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Today’s Task + Expired Task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7" name="乘号 206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05" name="图片 20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6" name="组合 85"/>
          <p:cNvGrpSpPr/>
          <p:nvPr/>
        </p:nvGrpSpPr>
        <p:grpSpPr>
          <a:xfrm>
            <a:off x="8892309" y="2790301"/>
            <a:ext cx="2341245" cy="912520"/>
            <a:chOff x="1097280" y="3022599"/>
            <a:chExt cx="2341245" cy="912520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0" name="组合 199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2" name="矩形 201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3" name="矩形 202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Projects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1" name="乘号 200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9" name="图片 19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7" name="组合 86"/>
          <p:cNvGrpSpPr/>
          <p:nvPr/>
        </p:nvGrpSpPr>
        <p:grpSpPr>
          <a:xfrm>
            <a:off x="8892309" y="3816777"/>
            <a:ext cx="2341245" cy="912520"/>
            <a:chOff x="1097280" y="3022599"/>
            <a:chExt cx="2341245" cy="912520"/>
          </a:xfrm>
        </p:grpSpPr>
        <p:grpSp>
          <p:nvGrpSpPr>
            <p:cNvPr id="192" name="组合 19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94" name="组合 19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96" name="矩形 19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7" name="矩形 19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Recent Meetings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95" name="乘号 19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3" name="图片 19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8" name="组合 87"/>
          <p:cNvGrpSpPr/>
          <p:nvPr/>
        </p:nvGrpSpPr>
        <p:grpSpPr>
          <a:xfrm>
            <a:off x="849922" y="1694479"/>
            <a:ext cx="1406863" cy="1228017"/>
            <a:chOff x="849922" y="1694479"/>
            <a:chExt cx="1406863" cy="1228017"/>
          </a:xfrm>
        </p:grpSpPr>
        <p:grpSp>
          <p:nvGrpSpPr>
            <p:cNvPr id="178" name="组合 177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sp>
            <p:nvSpPr>
              <p:cNvPr id="185" name="文本框 184"/>
              <p:cNvSpPr txBox="1"/>
              <p:nvPr/>
            </p:nvSpPr>
            <p:spPr>
              <a:xfrm>
                <a:off x="849922" y="1694479"/>
                <a:ext cx="66556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Quick Links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6" name="文本框 185"/>
              <p:cNvSpPr txBox="1"/>
              <p:nvPr/>
            </p:nvSpPr>
            <p:spPr>
              <a:xfrm>
                <a:off x="1127950" y="1866479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Activity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127950" y="2034594"/>
                <a:ext cx="107914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Project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8" name="文本框 187"/>
              <p:cNvSpPr txBox="1"/>
              <p:nvPr/>
            </p:nvSpPr>
            <p:spPr>
              <a:xfrm>
                <a:off x="1127950" y="2202709"/>
                <a:ext cx="75854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System Setup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9" name="文本框 188"/>
              <p:cNvSpPr txBox="1"/>
              <p:nvPr/>
            </p:nvSpPr>
            <p:spPr>
              <a:xfrm>
                <a:off x="1127950" y="2370824"/>
                <a:ext cx="112883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Supplier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0" name="文本框 189"/>
              <p:cNvSpPr txBox="1"/>
              <p:nvPr/>
            </p:nvSpPr>
            <p:spPr>
              <a:xfrm>
                <a:off x="1127950" y="2538939"/>
                <a:ext cx="91242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Advance Settings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1" name="文本框 190"/>
              <p:cNvSpPr txBox="1"/>
              <p:nvPr/>
            </p:nvSpPr>
            <p:spPr>
              <a:xfrm>
                <a:off x="1127950" y="2707052"/>
                <a:ext cx="49885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More…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79" name="右箭头 178"/>
            <p:cNvSpPr/>
            <p:nvPr/>
          </p:nvSpPr>
          <p:spPr>
            <a:xfrm>
              <a:off x="1103330" y="1929156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右箭头 179"/>
            <p:cNvSpPr/>
            <p:nvPr/>
          </p:nvSpPr>
          <p:spPr>
            <a:xfrm>
              <a:off x="1103330" y="2097979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右箭头 180"/>
            <p:cNvSpPr/>
            <p:nvPr/>
          </p:nvSpPr>
          <p:spPr>
            <a:xfrm>
              <a:off x="1103330" y="2266802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右箭头 181"/>
            <p:cNvSpPr/>
            <p:nvPr/>
          </p:nvSpPr>
          <p:spPr>
            <a:xfrm>
              <a:off x="1103330" y="2435625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右箭头 182"/>
            <p:cNvSpPr/>
            <p:nvPr/>
          </p:nvSpPr>
          <p:spPr>
            <a:xfrm>
              <a:off x="1103330" y="2604448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右箭头 183"/>
            <p:cNvSpPr/>
            <p:nvPr/>
          </p:nvSpPr>
          <p:spPr>
            <a:xfrm>
              <a:off x="1103330" y="2773270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892309" y="4843254"/>
            <a:ext cx="2341245" cy="912520"/>
            <a:chOff x="1097280" y="3022599"/>
            <a:chExt cx="2341245" cy="912520"/>
          </a:xfrm>
        </p:grpSpPr>
        <p:grpSp>
          <p:nvGrpSpPr>
            <p:cNvPr id="172" name="组合 17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74" name="组合 17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76" name="矩形 17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7" name="矩形 17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Favorite Documents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75" name="乘号 17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73" name="图片 17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90" name="组合 89"/>
          <p:cNvGrpSpPr/>
          <p:nvPr/>
        </p:nvGrpSpPr>
        <p:grpSpPr>
          <a:xfrm>
            <a:off x="3383455" y="1765625"/>
            <a:ext cx="5446462" cy="3039120"/>
            <a:chOff x="3396155" y="1868019"/>
            <a:chExt cx="5446462" cy="303912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3396156" y="1868019"/>
              <a:ext cx="5446460" cy="3039120"/>
              <a:chOff x="1097279" y="3022599"/>
              <a:chExt cx="5446460" cy="3039120"/>
            </a:xfrm>
          </p:grpSpPr>
          <p:grpSp>
            <p:nvGrpSpPr>
              <p:cNvPr id="168" name="组合 167"/>
              <p:cNvGrpSpPr/>
              <p:nvPr/>
            </p:nvGrpSpPr>
            <p:grpSpPr>
              <a:xfrm>
                <a:off x="1097279" y="3022599"/>
                <a:ext cx="5446460" cy="3039120"/>
                <a:chOff x="1230629" y="2330449"/>
                <a:chExt cx="5446460" cy="3039120"/>
              </a:xfrm>
            </p:grpSpPr>
            <p:sp>
              <p:nvSpPr>
                <p:cNvPr id="170" name="矩形 169"/>
                <p:cNvSpPr/>
                <p:nvPr/>
              </p:nvSpPr>
              <p:spPr>
                <a:xfrm>
                  <a:off x="1230630" y="2461918"/>
                  <a:ext cx="5446459" cy="290765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矩形 170"/>
                <p:cNvSpPr/>
                <p:nvPr/>
              </p:nvSpPr>
              <p:spPr>
                <a:xfrm>
                  <a:off x="1230629" y="2330449"/>
                  <a:ext cx="5446459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Dashboard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pic>
            <p:nvPicPr>
              <p:cNvPr id="169" name="图片 16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12656" y="3039816"/>
                <a:ext cx="108000" cy="87000"/>
              </a:xfrm>
              <a:prstGeom prst="rect">
                <a:avLst/>
              </a:prstGeom>
            </p:spPr>
          </p:pic>
        </p:grpSp>
        <p:pic>
          <p:nvPicPr>
            <p:cNvPr id="158" name="图片 15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96156" y="2015218"/>
              <a:ext cx="1223014" cy="180000"/>
            </a:xfrm>
            <a:prstGeom prst="rect">
              <a:avLst/>
            </a:prstGeom>
          </p:spPr>
        </p:pic>
        <p:cxnSp>
          <p:nvCxnSpPr>
            <p:cNvPr id="159" name="直接连接符 158"/>
            <p:cNvCxnSpPr/>
            <p:nvPr/>
          </p:nvCxnSpPr>
          <p:spPr>
            <a:xfrm>
              <a:off x="3396155" y="2191773"/>
              <a:ext cx="5446460" cy="1233"/>
            </a:xfrm>
            <a:prstGeom prst="line">
              <a:avLst/>
            </a:prstGeom>
            <a:ln w="3175">
              <a:solidFill>
                <a:srgbClr val="A4CF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矩形 159"/>
            <p:cNvSpPr/>
            <p:nvPr/>
          </p:nvSpPr>
          <p:spPr>
            <a:xfrm>
              <a:off x="8764515" y="2189562"/>
              <a:ext cx="78100" cy="26536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半闭框 160"/>
            <p:cNvSpPr/>
            <p:nvPr/>
          </p:nvSpPr>
          <p:spPr>
            <a:xfrm rot="2700000">
              <a:off x="8784698" y="221596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2" name="半闭框 161"/>
            <p:cNvSpPr/>
            <p:nvPr/>
          </p:nvSpPr>
          <p:spPr>
            <a:xfrm rot="18900000" flipV="1">
              <a:off x="8784698" y="470934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3" name="矩形 162"/>
            <p:cNvSpPr/>
            <p:nvPr/>
          </p:nvSpPr>
          <p:spPr>
            <a:xfrm rot="16200000">
              <a:off x="6080336" y="2138129"/>
              <a:ext cx="78100" cy="54464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半闭框 163"/>
            <p:cNvSpPr/>
            <p:nvPr/>
          </p:nvSpPr>
          <p:spPr>
            <a:xfrm rot="13500000" flipV="1">
              <a:off x="8697360" y="484200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5" name="半闭框 164"/>
            <p:cNvSpPr/>
            <p:nvPr/>
          </p:nvSpPr>
          <p:spPr>
            <a:xfrm rot="8100000" flipH="1" flipV="1">
              <a:off x="3431303" y="484237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6" name="矩形 165"/>
            <p:cNvSpPr/>
            <p:nvPr/>
          </p:nvSpPr>
          <p:spPr>
            <a:xfrm>
              <a:off x="3664568" y="4839580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 rot="5400000">
              <a:off x="8176644" y="2898911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3383455" y="4991650"/>
            <a:ext cx="5446460" cy="912520"/>
            <a:chOff x="1230630" y="2330449"/>
            <a:chExt cx="5446460" cy="912520"/>
          </a:xfrm>
        </p:grpSpPr>
        <p:sp>
          <p:nvSpPr>
            <p:cNvPr id="155" name="矩形 154"/>
            <p:cNvSpPr/>
            <p:nvPr/>
          </p:nvSpPr>
          <p:spPr>
            <a:xfrm>
              <a:off x="1230630" y="2461919"/>
              <a:ext cx="5446460" cy="78105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6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6" name="矩形 155"/>
            <p:cNvSpPr/>
            <p:nvPr/>
          </p:nvSpPr>
          <p:spPr>
            <a:xfrm>
              <a:off x="1230630" y="2330449"/>
              <a:ext cx="5446460" cy="13146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500" b="1" dirty="0" smtClean="0">
                  <a:solidFill>
                    <a:srgbClr val="676868"/>
                  </a:solidFill>
                </a:rPr>
                <a:t>Calendar</a:t>
              </a:r>
              <a:endParaRPr lang="zh-CN" altLang="en-US" sz="500" b="1" dirty="0">
                <a:solidFill>
                  <a:srgbClr val="676868"/>
                </a:solidFill>
              </a:endParaRPr>
            </a:p>
          </p:txBody>
        </p:sp>
      </p:grpSp>
      <p:pic>
        <p:nvPicPr>
          <p:cNvPr id="92" name="图片 9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2731" y="5144525"/>
            <a:ext cx="5374102" cy="545119"/>
          </a:xfrm>
          <a:prstGeom prst="rect">
            <a:avLst/>
          </a:prstGeom>
        </p:spPr>
      </p:pic>
      <p:pic>
        <p:nvPicPr>
          <p:cNvPr id="93" name="图片 9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8894" y="2110489"/>
            <a:ext cx="3631838" cy="1827866"/>
          </a:xfrm>
          <a:prstGeom prst="rect">
            <a:avLst/>
          </a:prstGeom>
        </p:spPr>
      </p:pic>
      <p:pic>
        <p:nvPicPr>
          <p:cNvPr id="94" name="图片 9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9195" y="3829099"/>
            <a:ext cx="3621537" cy="888927"/>
          </a:xfrm>
          <a:prstGeom prst="rect">
            <a:avLst/>
          </a:prstGeom>
        </p:spPr>
      </p:pic>
      <p:sp>
        <p:nvSpPr>
          <p:cNvPr id="95" name="矩形 94"/>
          <p:cNvSpPr/>
          <p:nvPr/>
        </p:nvSpPr>
        <p:spPr>
          <a:xfrm>
            <a:off x="1308288" y="3107523"/>
            <a:ext cx="1577906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2600325" y="3107523"/>
            <a:ext cx="653802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FF00"/>
                </a:solidFill>
              </a:rPr>
              <a:t>Medium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B050"/>
                </a:solidFill>
              </a:rPr>
              <a:t>Low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  <a:endParaRPr lang="zh-CN" altLang="en-US" sz="500" dirty="0">
              <a:solidFill>
                <a:srgbClr val="FF0000"/>
              </a:solidFill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923857" y="3108741"/>
            <a:ext cx="52654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IT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Productivity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Process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Auditing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endParaRPr lang="zh-CN" altLang="en-US" sz="500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98" name="图片 9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4290" y="4191031"/>
            <a:ext cx="1784402" cy="730380"/>
          </a:xfrm>
          <a:prstGeom prst="rect">
            <a:avLst/>
          </a:prstGeom>
        </p:spPr>
      </p:pic>
      <p:pic>
        <p:nvPicPr>
          <p:cNvPr id="99" name="图片 9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3816" y="5232559"/>
            <a:ext cx="1795676" cy="738869"/>
          </a:xfrm>
          <a:prstGeom prst="rect">
            <a:avLst/>
          </a:prstGeom>
        </p:spPr>
      </p:pic>
      <p:pic>
        <p:nvPicPr>
          <p:cNvPr id="100" name="图片 9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42040" y="1936039"/>
            <a:ext cx="2234038" cy="721498"/>
          </a:xfrm>
          <a:prstGeom prst="rect">
            <a:avLst/>
          </a:prstGeom>
        </p:spPr>
      </p:pic>
      <p:pic>
        <p:nvPicPr>
          <p:cNvPr id="101" name="图片 10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918489" y="2971733"/>
            <a:ext cx="2162723" cy="632375"/>
          </a:xfrm>
          <a:prstGeom prst="rect">
            <a:avLst/>
          </a:prstGeom>
        </p:spPr>
      </p:pic>
      <p:grpSp>
        <p:nvGrpSpPr>
          <p:cNvPr id="102" name="组合 101"/>
          <p:cNvGrpSpPr/>
          <p:nvPr/>
        </p:nvGrpSpPr>
        <p:grpSpPr>
          <a:xfrm>
            <a:off x="3254127" y="3186113"/>
            <a:ext cx="0" cy="734881"/>
            <a:chOff x="3254127" y="3186113"/>
            <a:chExt cx="0" cy="734881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组合 102"/>
          <p:cNvGrpSpPr/>
          <p:nvPr/>
        </p:nvGrpSpPr>
        <p:grpSpPr>
          <a:xfrm>
            <a:off x="3254127" y="4197509"/>
            <a:ext cx="0" cy="734881"/>
            <a:chOff x="3254127" y="3186113"/>
            <a:chExt cx="0" cy="734881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组合 103"/>
          <p:cNvGrpSpPr/>
          <p:nvPr/>
        </p:nvGrpSpPr>
        <p:grpSpPr>
          <a:xfrm>
            <a:off x="3254127" y="5236547"/>
            <a:ext cx="0" cy="734881"/>
            <a:chOff x="3254127" y="3186113"/>
            <a:chExt cx="0" cy="734881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组合 104"/>
          <p:cNvGrpSpPr/>
          <p:nvPr/>
        </p:nvGrpSpPr>
        <p:grpSpPr>
          <a:xfrm>
            <a:off x="11176078" y="1925622"/>
            <a:ext cx="0" cy="734881"/>
            <a:chOff x="3254127" y="3186113"/>
            <a:chExt cx="0" cy="734881"/>
          </a:xfrm>
        </p:grpSpPr>
        <p:cxnSp>
          <p:nvCxnSpPr>
            <p:cNvPr id="147" name="直接连接符 146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组合 105"/>
          <p:cNvGrpSpPr/>
          <p:nvPr/>
        </p:nvGrpSpPr>
        <p:grpSpPr>
          <a:xfrm>
            <a:off x="11176078" y="2953651"/>
            <a:ext cx="0" cy="734881"/>
            <a:chOff x="3254127" y="3186113"/>
            <a:chExt cx="0" cy="734881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组合 106"/>
          <p:cNvGrpSpPr/>
          <p:nvPr/>
        </p:nvGrpSpPr>
        <p:grpSpPr>
          <a:xfrm>
            <a:off x="11176078" y="3972061"/>
            <a:ext cx="0" cy="734881"/>
            <a:chOff x="3254127" y="3186113"/>
            <a:chExt cx="0" cy="734881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组合 107"/>
          <p:cNvGrpSpPr/>
          <p:nvPr/>
        </p:nvGrpSpPr>
        <p:grpSpPr>
          <a:xfrm>
            <a:off x="11169806" y="4996413"/>
            <a:ext cx="0" cy="734881"/>
            <a:chOff x="3254127" y="3186113"/>
            <a:chExt cx="0" cy="734881"/>
          </a:xfrm>
        </p:grpSpPr>
        <p:cxnSp>
          <p:nvCxnSpPr>
            <p:cNvPr id="141" name="直接连接符 14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9" name="矩形 108"/>
          <p:cNvSpPr/>
          <p:nvPr/>
        </p:nvSpPr>
        <p:spPr>
          <a:xfrm>
            <a:off x="8872290" y="4967438"/>
            <a:ext cx="1238494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8892307" y="3928103"/>
            <a:ext cx="1434575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Gate Review Meeting (OTS)…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10202670" y="3928103"/>
            <a:ext cx="1044350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</p:txBody>
      </p:sp>
      <p:grpSp>
        <p:nvGrpSpPr>
          <p:cNvPr id="112" name="组合 111"/>
          <p:cNvGrpSpPr/>
          <p:nvPr/>
        </p:nvGrpSpPr>
        <p:grpSpPr>
          <a:xfrm>
            <a:off x="10632590" y="5038811"/>
            <a:ext cx="445081" cy="72000"/>
            <a:chOff x="10632590" y="5038811"/>
            <a:chExt cx="445081" cy="72000"/>
          </a:xfrm>
        </p:grpSpPr>
        <p:sp>
          <p:nvSpPr>
            <p:cNvPr id="136" name="五角星 135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五角星 136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五角星 137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五角星 138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五角星 139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3" name="组合 112"/>
          <p:cNvGrpSpPr/>
          <p:nvPr/>
        </p:nvGrpSpPr>
        <p:grpSpPr>
          <a:xfrm>
            <a:off x="10725860" y="5151948"/>
            <a:ext cx="351811" cy="72000"/>
            <a:chOff x="10725860" y="5038811"/>
            <a:chExt cx="351811" cy="72000"/>
          </a:xfrm>
        </p:grpSpPr>
        <p:sp>
          <p:nvSpPr>
            <p:cNvPr id="132" name="五角星 131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五角星 132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五角星 133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五角星 134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10819130" y="5265085"/>
            <a:ext cx="258541" cy="72000"/>
            <a:chOff x="10819130" y="5038811"/>
            <a:chExt cx="258541" cy="72000"/>
          </a:xfrm>
        </p:grpSpPr>
        <p:sp>
          <p:nvSpPr>
            <p:cNvPr id="129" name="五角星 128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五角星 129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五角星 130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10725860" y="5378222"/>
            <a:ext cx="351811" cy="72000"/>
            <a:chOff x="10725860" y="5038811"/>
            <a:chExt cx="351811" cy="72000"/>
          </a:xfrm>
        </p:grpSpPr>
        <p:sp>
          <p:nvSpPr>
            <p:cNvPr id="125" name="五角星 124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五角星 125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五角星 126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五角星 127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10912400" y="5491359"/>
            <a:ext cx="165271" cy="72000"/>
            <a:chOff x="10912400" y="5038811"/>
            <a:chExt cx="165271" cy="72000"/>
          </a:xfrm>
        </p:grpSpPr>
        <p:sp>
          <p:nvSpPr>
            <p:cNvPr id="123" name="五角星 122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五角星 123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632590" y="5604497"/>
            <a:ext cx="445081" cy="72000"/>
            <a:chOff x="10632590" y="5038811"/>
            <a:chExt cx="445081" cy="72000"/>
          </a:xfrm>
        </p:grpSpPr>
        <p:sp>
          <p:nvSpPr>
            <p:cNvPr id="118" name="五角星 117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五角星 118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五角星 119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五角星 120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五角星 121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821718" y="1620819"/>
            <a:ext cx="10609524" cy="452598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2705032" y="2286619"/>
            <a:ext cx="6528245" cy="2556635"/>
            <a:chOff x="1230630" y="2330449"/>
            <a:chExt cx="6528245" cy="2556635"/>
          </a:xfrm>
        </p:grpSpPr>
        <p:grpSp>
          <p:nvGrpSpPr>
            <p:cNvPr id="240" name="组合 239"/>
            <p:cNvGrpSpPr/>
            <p:nvPr/>
          </p:nvGrpSpPr>
          <p:grpSpPr>
            <a:xfrm>
              <a:off x="1230630" y="2330449"/>
              <a:ext cx="6528245" cy="2556635"/>
              <a:chOff x="1230630" y="2330449"/>
              <a:chExt cx="6528245" cy="2556635"/>
            </a:xfrm>
          </p:grpSpPr>
          <p:sp>
            <p:nvSpPr>
              <p:cNvPr id="242" name="矩形 241"/>
              <p:cNvSpPr/>
              <p:nvPr/>
            </p:nvSpPr>
            <p:spPr>
              <a:xfrm>
                <a:off x="1230630" y="2461918"/>
                <a:ext cx="6528245" cy="242516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6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3" name="矩形 242"/>
              <p:cNvSpPr/>
              <p:nvPr/>
            </p:nvSpPr>
            <p:spPr>
              <a:xfrm>
                <a:off x="1230630" y="2330449"/>
                <a:ext cx="6528245" cy="131469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500" b="1" dirty="0" smtClean="0">
                    <a:solidFill>
                      <a:schemeClr val="bg1"/>
                    </a:solidFill>
                  </a:rPr>
                  <a:t>Edit My Profile</a:t>
                </a:r>
                <a:endParaRPr lang="zh-CN" altLang="en-US" sz="5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41" name="乘号 240"/>
            <p:cNvSpPr/>
            <p:nvPr/>
          </p:nvSpPr>
          <p:spPr>
            <a:xfrm>
              <a:off x="7637798" y="2335684"/>
              <a:ext cx="108000" cy="108000"/>
            </a:xfrm>
            <a:prstGeom prst="mathMultiply">
              <a:avLst>
                <a:gd name="adj1" fmla="val 0"/>
              </a:avLst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774249" y="2564425"/>
            <a:ext cx="1485807" cy="173435"/>
            <a:chOff x="2774249" y="2658142"/>
            <a:chExt cx="1485807" cy="173435"/>
          </a:xfrm>
        </p:grpSpPr>
        <p:sp>
          <p:nvSpPr>
            <p:cNvPr id="4" name="矩形 3"/>
            <p:cNvSpPr/>
            <p:nvPr/>
          </p:nvSpPr>
          <p:spPr>
            <a:xfrm>
              <a:off x="3438223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U8923939321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User ID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4" name="组合 243"/>
          <p:cNvGrpSpPr/>
          <p:nvPr/>
        </p:nvGrpSpPr>
        <p:grpSpPr>
          <a:xfrm>
            <a:off x="2701684" y="2863950"/>
            <a:ext cx="1547720" cy="173435"/>
            <a:chOff x="2774249" y="2658142"/>
            <a:chExt cx="1547720" cy="173435"/>
          </a:xfrm>
        </p:grpSpPr>
        <p:sp>
          <p:nvSpPr>
            <p:cNvPr id="245" name="矩形 244"/>
            <p:cNvSpPr/>
            <p:nvPr/>
          </p:nvSpPr>
          <p:spPr>
            <a:xfrm>
              <a:off x="3500136" y="2693205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Christine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6" name="矩形 245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User Name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7" name="组合 246"/>
          <p:cNvGrpSpPr/>
          <p:nvPr/>
        </p:nvGrpSpPr>
        <p:grpSpPr>
          <a:xfrm>
            <a:off x="4236657" y="2566374"/>
            <a:ext cx="1465170" cy="173435"/>
            <a:chOff x="2774249" y="2658142"/>
            <a:chExt cx="1465170" cy="173435"/>
          </a:xfrm>
        </p:grpSpPr>
        <p:sp>
          <p:nvSpPr>
            <p:cNvPr id="248" name="矩形 247"/>
            <p:cNvSpPr/>
            <p:nvPr/>
          </p:nvSpPr>
          <p:spPr>
            <a:xfrm>
              <a:off x="341758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 2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9" name="矩形 248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Group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50" name="组合 249"/>
          <p:cNvGrpSpPr/>
          <p:nvPr/>
        </p:nvGrpSpPr>
        <p:grpSpPr>
          <a:xfrm>
            <a:off x="6113237" y="2585984"/>
            <a:ext cx="1446120" cy="173435"/>
            <a:chOff x="2774249" y="2658142"/>
            <a:chExt cx="1446120" cy="173435"/>
          </a:xfrm>
        </p:grpSpPr>
        <p:sp>
          <p:nvSpPr>
            <p:cNvPr id="251" name="矩形 250"/>
            <p:cNvSpPr/>
            <p:nvPr/>
          </p:nvSpPr>
          <p:spPr>
            <a:xfrm>
              <a:off x="339853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2" name="矩形 251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Role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5008589" y="4570019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Save</a:t>
            </a:r>
            <a:endParaRPr lang="zh-CN" altLang="en-US" sz="800" dirty="0"/>
          </a:p>
        </p:txBody>
      </p:sp>
      <p:sp>
        <p:nvSpPr>
          <p:cNvPr id="253" name="矩形 252"/>
          <p:cNvSpPr/>
          <p:nvPr/>
        </p:nvSpPr>
        <p:spPr>
          <a:xfrm>
            <a:off x="6157839" y="4570412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Cancel</a:t>
            </a:r>
            <a:endParaRPr lang="zh-CN" altLang="en-US" sz="800" dirty="0"/>
          </a:p>
        </p:txBody>
      </p:sp>
      <p:grpSp>
        <p:nvGrpSpPr>
          <p:cNvPr id="254" name="组合 253"/>
          <p:cNvGrpSpPr/>
          <p:nvPr/>
        </p:nvGrpSpPr>
        <p:grpSpPr>
          <a:xfrm>
            <a:off x="4224706" y="2870363"/>
            <a:ext cx="1458820" cy="173435"/>
            <a:chOff x="2774249" y="2658142"/>
            <a:chExt cx="1458820" cy="173435"/>
          </a:xfrm>
        </p:grpSpPr>
        <p:sp>
          <p:nvSpPr>
            <p:cNvPr id="255" name="矩形 254"/>
            <p:cNvSpPr/>
            <p:nvPr/>
          </p:nvSpPr>
          <p:spPr>
            <a:xfrm>
              <a:off x="3411236" y="2693205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Christine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6" name="矩形 255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Email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57" name="组合 256"/>
          <p:cNvGrpSpPr/>
          <p:nvPr/>
        </p:nvGrpSpPr>
        <p:grpSpPr>
          <a:xfrm>
            <a:off x="5829330" y="2892794"/>
            <a:ext cx="1730027" cy="173435"/>
            <a:chOff x="2774249" y="2658142"/>
            <a:chExt cx="1730027" cy="173435"/>
          </a:xfrm>
        </p:grpSpPr>
        <p:sp>
          <p:nvSpPr>
            <p:cNvPr id="258" name="矩形 257"/>
            <p:cNvSpPr/>
            <p:nvPr/>
          </p:nvSpPr>
          <p:spPr>
            <a:xfrm>
              <a:off x="3682443" y="2693205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021-5896 8733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9" name="矩形 258"/>
            <p:cNvSpPr/>
            <p:nvPr/>
          </p:nvSpPr>
          <p:spPr>
            <a:xfrm>
              <a:off x="2774249" y="2658142"/>
              <a:ext cx="939944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Phone Number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2642862" y="3167889"/>
            <a:ext cx="3048437" cy="424465"/>
            <a:chOff x="2774249" y="2658142"/>
            <a:chExt cx="3048437" cy="424465"/>
          </a:xfrm>
        </p:grpSpPr>
        <p:sp>
          <p:nvSpPr>
            <p:cNvPr id="261" name="矩形 260"/>
            <p:cNvSpPr/>
            <p:nvPr/>
          </p:nvSpPr>
          <p:spPr>
            <a:xfrm>
              <a:off x="3561793" y="2693205"/>
              <a:ext cx="2260893" cy="389402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Christine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62" name="矩形 261"/>
            <p:cNvSpPr/>
            <p:nvPr/>
          </p:nvSpPr>
          <p:spPr>
            <a:xfrm>
              <a:off x="2774249" y="2658142"/>
              <a:ext cx="939944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Location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411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Yanfeng</a:t>
            </a:r>
            <a:r>
              <a:rPr lang="en-US" altLang="zh-CN" dirty="0" smtClean="0"/>
              <a:t> User</a:t>
            </a:r>
            <a:endParaRPr lang="zh-CN" altLang="en-US" dirty="0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User Account – Password Management</a:t>
            </a:r>
            <a:endParaRPr lang="zh-CN" altLang="en-US" dirty="0"/>
          </a:p>
        </p:txBody>
      </p:sp>
      <p:grpSp>
        <p:nvGrpSpPr>
          <p:cNvPr id="81" name="组合 80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pic>
          <p:nvPicPr>
            <p:cNvPr id="228" name="图片 2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1718" y="1335106"/>
              <a:ext cx="10609524" cy="295238"/>
            </a:xfrm>
            <a:prstGeom prst="rect">
              <a:avLst/>
            </a:prstGeom>
            <a:solidFill>
              <a:srgbClr val="F3F3F3"/>
            </a:solidFill>
          </p:spPr>
        </p:pic>
        <p:sp>
          <p:nvSpPr>
            <p:cNvPr id="229" name="矩形 228"/>
            <p:cNvSpPr/>
            <p:nvPr/>
          </p:nvSpPr>
          <p:spPr>
            <a:xfrm>
              <a:off x="821718" y="1620819"/>
              <a:ext cx="10609524" cy="4525981"/>
            </a:xfrm>
            <a:prstGeom prst="rect">
              <a:avLst/>
            </a:prstGeom>
            <a:noFill/>
            <a:ln w="31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956602" y="4051299"/>
            <a:ext cx="2341245" cy="912520"/>
            <a:chOff x="1097280" y="4043679"/>
            <a:chExt cx="2341245" cy="912520"/>
          </a:xfrm>
        </p:grpSpPr>
        <p:grpSp>
          <p:nvGrpSpPr>
            <p:cNvPr id="222" name="组合 221"/>
            <p:cNvGrpSpPr/>
            <p:nvPr/>
          </p:nvGrpSpPr>
          <p:grpSpPr>
            <a:xfrm>
              <a:off x="1097280" y="4043679"/>
              <a:ext cx="2341245" cy="912520"/>
              <a:chOff x="1230630" y="2330449"/>
              <a:chExt cx="2341245" cy="912520"/>
            </a:xfrm>
          </p:grpSpPr>
          <p:grpSp>
            <p:nvGrpSpPr>
              <p:cNvPr id="224" name="组合 22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6" name="矩形 22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7" name="矩形 22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566"/>
                      </a:solidFill>
                    </a:rPr>
                    <a:t>Approval Requests (8)</a:t>
                  </a:r>
                  <a:endParaRPr lang="zh-CN" altLang="en-US" sz="500" b="1" dirty="0">
                    <a:solidFill>
                      <a:srgbClr val="676566"/>
                    </a:solidFill>
                  </a:endParaRPr>
                </a:p>
              </p:txBody>
            </p:sp>
          </p:grpSp>
          <p:sp>
            <p:nvSpPr>
              <p:cNvPr id="225" name="乘号 22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8656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23" name="图片 22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4062994"/>
              <a:ext cx="108000" cy="87000"/>
            </a:xfrm>
            <a:prstGeom prst="rect">
              <a:avLst/>
            </a:prstGeom>
          </p:spPr>
        </p:pic>
      </p:grpSp>
      <p:grpSp>
        <p:nvGrpSpPr>
          <p:cNvPr id="83" name="组合 82"/>
          <p:cNvGrpSpPr/>
          <p:nvPr/>
        </p:nvGrpSpPr>
        <p:grpSpPr>
          <a:xfrm>
            <a:off x="956602" y="5079999"/>
            <a:ext cx="2341245" cy="912520"/>
            <a:chOff x="1097279" y="5079999"/>
            <a:chExt cx="2341245" cy="912520"/>
          </a:xfrm>
        </p:grpSpPr>
        <p:grpSp>
          <p:nvGrpSpPr>
            <p:cNvPr id="216" name="组合 215"/>
            <p:cNvGrpSpPr/>
            <p:nvPr/>
          </p:nvGrpSpPr>
          <p:grpSpPr>
            <a:xfrm>
              <a:off x="1097279" y="5079999"/>
              <a:ext cx="2341245" cy="912520"/>
              <a:chOff x="1230630" y="2330449"/>
              <a:chExt cx="2341245" cy="912520"/>
            </a:xfrm>
          </p:grpSpPr>
          <p:grpSp>
            <p:nvGrpSpPr>
              <p:cNvPr id="218" name="组合 217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0" name="矩形 219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1" name="矩形 220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Waiting for Submit(5)</a:t>
                  </a:r>
                  <a:endParaRPr lang="zh-CN" altLang="en-US" sz="5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219" name="乘号 218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666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7" name="图片 2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5097216"/>
              <a:ext cx="108000" cy="87000"/>
            </a:xfrm>
            <a:prstGeom prst="rect">
              <a:avLst/>
            </a:prstGeom>
          </p:spPr>
        </p:pic>
      </p:grpSp>
      <p:grpSp>
        <p:nvGrpSpPr>
          <p:cNvPr id="84" name="组合 83"/>
          <p:cNvGrpSpPr/>
          <p:nvPr/>
        </p:nvGrpSpPr>
        <p:grpSpPr>
          <a:xfrm>
            <a:off x="956602" y="3022599"/>
            <a:ext cx="2341245" cy="912520"/>
            <a:chOff x="1097280" y="3022599"/>
            <a:chExt cx="2341245" cy="912520"/>
          </a:xfrm>
        </p:grpSpPr>
        <p:grpSp>
          <p:nvGrpSpPr>
            <p:cNvPr id="210" name="组合 209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12" name="组合 211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14" name="矩形 213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5" name="矩形 214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New issues (33)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13" name="乘号 212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1" name="图片 2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5" name="组合 84"/>
          <p:cNvGrpSpPr/>
          <p:nvPr/>
        </p:nvGrpSpPr>
        <p:grpSpPr>
          <a:xfrm>
            <a:off x="8892309" y="1763825"/>
            <a:ext cx="2341245" cy="912520"/>
            <a:chOff x="1097280" y="3022599"/>
            <a:chExt cx="2341245" cy="912520"/>
          </a:xfrm>
        </p:grpSpPr>
        <p:grpSp>
          <p:nvGrpSpPr>
            <p:cNvPr id="204" name="组合 203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6" name="组合 205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8" name="矩形 207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9" name="矩形 208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Today’s Task + Expired Task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7" name="乘号 206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05" name="图片 20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6" name="组合 85"/>
          <p:cNvGrpSpPr/>
          <p:nvPr/>
        </p:nvGrpSpPr>
        <p:grpSpPr>
          <a:xfrm>
            <a:off x="8892309" y="2790301"/>
            <a:ext cx="2341245" cy="912520"/>
            <a:chOff x="1097280" y="3022599"/>
            <a:chExt cx="2341245" cy="912520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0" name="组合 199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2" name="矩形 201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3" name="矩形 202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Projects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1" name="乘号 200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9" name="图片 19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7" name="组合 86"/>
          <p:cNvGrpSpPr/>
          <p:nvPr/>
        </p:nvGrpSpPr>
        <p:grpSpPr>
          <a:xfrm>
            <a:off x="8892309" y="3816777"/>
            <a:ext cx="2341245" cy="912520"/>
            <a:chOff x="1097280" y="3022599"/>
            <a:chExt cx="2341245" cy="912520"/>
          </a:xfrm>
        </p:grpSpPr>
        <p:grpSp>
          <p:nvGrpSpPr>
            <p:cNvPr id="192" name="组合 19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94" name="组合 19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96" name="矩形 19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7" name="矩形 19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Recent Meetings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95" name="乘号 19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3" name="图片 19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8" name="组合 87"/>
          <p:cNvGrpSpPr/>
          <p:nvPr/>
        </p:nvGrpSpPr>
        <p:grpSpPr>
          <a:xfrm>
            <a:off x="849922" y="1694479"/>
            <a:ext cx="1406863" cy="1228017"/>
            <a:chOff x="849922" y="1694479"/>
            <a:chExt cx="1406863" cy="1228017"/>
          </a:xfrm>
        </p:grpSpPr>
        <p:grpSp>
          <p:nvGrpSpPr>
            <p:cNvPr id="178" name="组合 177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sp>
            <p:nvSpPr>
              <p:cNvPr id="185" name="文本框 184"/>
              <p:cNvSpPr txBox="1"/>
              <p:nvPr/>
            </p:nvSpPr>
            <p:spPr>
              <a:xfrm>
                <a:off x="849922" y="1694479"/>
                <a:ext cx="66556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Quick Links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6" name="文本框 185"/>
              <p:cNvSpPr txBox="1"/>
              <p:nvPr/>
            </p:nvSpPr>
            <p:spPr>
              <a:xfrm>
                <a:off x="1127950" y="1866479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Activity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127950" y="2034594"/>
                <a:ext cx="107914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Project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8" name="文本框 187"/>
              <p:cNvSpPr txBox="1"/>
              <p:nvPr/>
            </p:nvSpPr>
            <p:spPr>
              <a:xfrm>
                <a:off x="1127950" y="2202709"/>
                <a:ext cx="75854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System Setup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9" name="文本框 188"/>
              <p:cNvSpPr txBox="1"/>
              <p:nvPr/>
            </p:nvSpPr>
            <p:spPr>
              <a:xfrm>
                <a:off x="1127950" y="2370824"/>
                <a:ext cx="112883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Supplier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0" name="文本框 189"/>
              <p:cNvSpPr txBox="1"/>
              <p:nvPr/>
            </p:nvSpPr>
            <p:spPr>
              <a:xfrm>
                <a:off x="1127950" y="2538939"/>
                <a:ext cx="91242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Advance Settings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1" name="文本框 190"/>
              <p:cNvSpPr txBox="1"/>
              <p:nvPr/>
            </p:nvSpPr>
            <p:spPr>
              <a:xfrm>
                <a:off x="1127950" y="2707052"/>
                <a:ext cx="49885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More…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79" name="右箭头 178"/>
            <p:cNvSpPr/>
            <p:nvPr/>
          </p:nvSpPr>
          <p:spPr>
            <a:xfrm>
              <a:off x="1103330" y="1929156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右箭头 179"/>
            <p:cNvSpPr/>
            <p:nvPr/>
          </p:nvSpPr>
          <p:spPr>
            <a:xfrm>
              <a:off x="1103330" y="2097979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右箭头 180"/>
            <p:cNvSpPr/>
            <p:nvPr/>
          </p:nvSpPr>
          <p:spPr>
            <a:xfrm>
              <a:off x="1103330" y="2266802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右箭头 181"/>
            <p:cNvSpPr/>
            <p:nvPr/>
          </p:nvSpPr>
          <p:spPr>
            <a:xfrm>
              <a:off x="1103330" y="2435625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右箭头 182"/>
            <p:cNvSpPr/>
            <p:nvPr/>
          </p:nvSpPr>
          <p:spPr>
            <a:xfrm>
              <a:off x="1103330" y="2604448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右箭头 183"/>
            <p:cNvSpPr/>
            <p:nvPr/>
          </p:nvSpPr>
          <p:spPr>
            <a:xfrm>
              <a:off x="1103330" y="2773270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892309" y="4843254"/>
            <a:ext cx="2341245" cy="912520"/>
            <a:chOff x="1097280" y="3022599"/>
            <a:chExt cx="2341245" cy="912520"/>
          </a:xfrm>
        </p:grpSpPr>
        <p:grpSp>
          <p:nvGrpSpPr>
            <p:cNvPr id="172" name="组合 17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74" name="组合 17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76" name="矩形 17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7" name="矩形 17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Favorite Documents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75" name="乘号 17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73" name="图片 17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90" name="组合 89"/>
          <p:cNvGrpSpPr/>
          <p:nvPr/>
        </p:nvGrpSpPr>
        <p:grpSpPr>
          <a:xfrm>
            <a:off x="3383455" y="1765625"/>
            <a:ext cx="5446462" cy="3039120"/>
            <a:chOff x="3396155" y="1868019"/>
            <a:chExt cx="5446462" cy="303912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3396156" y="1868019"/>
              <a:ext cx="5446460" cy="3039120"/>
              <a:chOff x="1097279" y="3022599"/>
              <a:chExt cx="5446460" cy="3039120"/>
            </a:xfrm>
          </p:grpSpPr>
          <p:grpSp>
            <p:nvGrpSpPr>
              <p:cNvPr id="168" name="组合 167"/>
              <p:cNvGrpSpPr/>
              <p:nvPr/>
            </p:nvGrpSpPr>
            <p:grpSpPr>
              <a:xfrm>
                <a:off x="1097279" y="3022599"/>
                <a:ext cx="5446460" cy="3039120"/>
                <a:chOff x="1230629" y="2330449"/>
                <a:chExt cx="5446460" cy="3039120"/>
              </a:xfrm>
            </p:grpSpPr>
            <p:sp>
              <p:nvSpPr>
                <p:cNvPr id="170" name="矩形 169"/>
                <p:cNvSpPr/>
                <p:nvPr/>
              </p:nvSpPr>
              <p:spPr>
                <a:xfrm>
                  <a:off x="1230630" y="2461918"/>
                  <a:ext cx="5446459" cy="290765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矩形 170"/>
                <p:cNvSpPr/>
                <p:nvPr/>
              </p:nvSpPr>
              <p:spPr>
                <a:xfrm>
                  <a:off x="1230629" y="2330449"/>
                  <a:ext cx="5446459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Dashboard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pic>
            <p:nvPicPr>
              <p:cNvPr id="169" name="图片 16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12656" y="3039816"/>
                <a:ext cx="108000" cy="87000"/>
              </a:xfrm>
              <a:prstGeom prst="rect">
                <a:avLst/>
              </a:prstGeom>
            </p:spPr>
          </p:pic>
        </p:grpSp>
        <p:pic>
          <p:nvPicPr>
            <p:cNvPr id="158" name="图片 15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96156" y="2015218"/>
              <a:ext cx="1223014" cy="180000"/>
            </a:xfrm>
            <a:prstGeom prst="rect">
              <a:avLst/>
            </a:prstGeom>
          </p:spPr>
        </p:pic>
        <p:cxnSp>
          <p:nvCxnSpPr>
            <p:cNvPr id="159" name="直接连接符 158"/>
            <p:cNvCxnSpPr/>
            <p:nvPr/>
          </p:nvCxnSpPr>
          <p:spPr>
            <a:xfrm>
              <a:off x="3396155" y="2191773"/>
              <a:ext cx="5446460" cy="1233"/>
            </a:xfrm>
            <a:prstGeom prst="line">
              <a:avLst/>
            </a:prstGeom>
            <a:ln w="3175">
              <a:solidFill>
                <a:srgbClr val="A4CF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矩形 159"/>
            <p:cNvSpPr/>
            <p:nvPr/>
          </p:nvSpPr>
          <p:spPr>
            <a:xfrm>
              <a:off x="8764515" y="2189562"/>
              <a:ext cx="78100" cy="26536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半闭框 160"/>
            <p:cNvSpPr/>
            <p:nvPr/>
          </p:nvSpPr>
          <p:spPr>
            <a:xfrm rot="2700000">
              <a:off x="8784698" y="221596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2" name="半闭框 161"/>
            <p:cNvSpPr/>
            <p:nvPr/>
          </p:nvSpPr>
          <p:spPr>
            <a:xfrm rot="18900000" flipV="1">
              <a:off x="8784698" y="470934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3" name="矩形 162"/>
            <p:cNvSpPr/>
            <p:nvPr/>
          </p:nvSpPr>
          <p:spPr>
            <a:xfrm rot="16200000">
              <a:off x="6080336" y="2138129"/>
              <a:ext cx="78100" cy="54464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半闭框 163"/>
            <p:cNvSpPr/>
            <p:nvPr/>
          </p:nvSpPr>
          <p:spPr>
            <a:xfrm rot="13500000" flipV="1">
              <a:off x="8697360" y="484200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5" name="半闭框 164"/>
            <p:cNvSpPr/>
            <p:nvPr/>
          </p:nvSpPr>
          <p:spPr>
            <a:xfrm rot="8100000" flipH="1" flipV="1">
              <a:off x="3431303" y="484237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6" name="矩形 165"/>
            <p:cNvSpPr/>
            <p:nvPr/>
          </p:nvSpPr>
          <p:spPr>
            <a:xfrm>
              <a:off x="3664568" y="4839580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 rot="5400000">
              <a:off x="8176644" y="2898911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3383455" y="4991650"/>
            <a:ext cx="5446460" cy="912520"/>
            <a:chOff x="1230630" y="2330449"/>
            <a:chExt cx="5446460" cy="912520"/>
          </a:xfrm>
        </p:grpSpPr>
        <p:sp>
          <p:nvSpPr>
            <p:cNvPr id="155" name="矩形 154"/>
            <p:cNvSpPr/>
            <p:nvPr/>
          </p:nvSpPr>
          <p:spPr>
            <a:xfrm>
              <a:off x="1230630" y="2461919"/>
              <a:ext cx="5446460" cy="78105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6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6" name="矩形 155"/>
            <p:cNvSpPr/>
            <p:nvPr/>
          </p:nvSpPr>
          <p:spPr>
            <a:xfrm>
              <a:off x="1230630" y="2330449"/>
              <a:ext cx="5446460" cy="13146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500" b="1" dirty="0" smtClean="0">
                  <a:solidFill>
                    <a:srgbClr val="676868"/>
                  </a:solidFill>
                </a:rPr>
                <a:t>Calendar</a:t>
              </a:r>
              <a:endParaRPr lang="zh-CN" altLang="en-US" sz="500" b="1" dirty="0">
                <a:solidFill>
                  <a:srgbClr val="676868"/>
                </a:solidFill>
              </a:endParaRPr>
            </a:p>
          </p:txBody>
        </p:sp>
      </p:grpSp>
      <p:pic>
        <p:nvPicPr>
          <p:cNvPr id="92" name="图片 9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2731" y="5144525"/>
            <a:ext cx="5374102" cy="545119"/>
          </a:xfrm>
          <a:prstGeom prst="rect">
            <a:avLst/>
          </a:prstGeom>
        </p:spPr>
      </p:pic>
      <p:pic>
        <p:nvPicPr>
          <p:cNvPr id="93" name="图片 9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8894" y="2110489"/>
            <a:ext cx="3631838" cy="1827866"/>
          </a:xfrm>
          <a:prstGeom prst="rect">
            <a:avLst/>
          </a:prstGeom>
        </p:spPr>
      </p:pic>
      <p:pic>
        <p:nvPicPr>
          <p:cNvPr id="94" name="图片 9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9195" y="3829099"/>
            <a:ext cx="3621537" cy="888927"/>
          </a:xfrm>
          <a:prstGeom prst="rect">
            <a:avLst/>
          </a:prstGeom>
        </p:spPr>
      </p:pic>
      <p:sp>
        <p:nvSpPr>
          <p:cNvPr id="95" name="矩形 94"/>
          <p:cNvSpPr/>
          <p:nvPr/>
        </p:nvSpPr>
        <p:spPr>
          <a:xfrm>
            <a:off x="1308288" y="3107523"/>
            <a:ext cx="1577906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2600325" y="3107523"/>
            <a:ext cx="653802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FF00"/>
                </a:solidFill>
              </a:rPr>
              <a:t>Medium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B050"/>
                </a:solidFill>
              </a:rPr>
              <a:t>Low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  <a:endParaRPr lang="zh-CN" altLang="en-US" sz="500" dirty="0">
              <a:solidFill>
                <a:srgbClr val="FF0000"/>
              </a:solidFill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923857" y="3108741"/>
            <a:ext cx="52654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IT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Productivity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Process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Auditing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endParaRPr lang="zh-CN" altLang="en-US" sz="500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98" name="图片 9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4290" y="4191031"/>
            <a:ext cx="1784402" cy="730380"/>
          </a:xfrm>
          <a:prstGeom prst="rect">
            <a:avLst/>
          </a:prstGeom>
        </p:spPr>
      </p:pic>
      <p:pic>
        <p:nvPicPr>
          <p:cNvPr id="99" name="图片 9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3816" y="5232559"/>
            <a:ext cx="1795676" cy="738869"/>
          </a:xfrm>
          <a:prstGeom prst="rect">
            <a:avLst/>
          </a:prstGeom>
        </p:spPr>
      </p:pic>
      <p:pic>
        <p:nvPicPr>
          <p:cNvPr id="100" name="图片 9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42040" y="1936039"/>
            <a:ext cx="2234038" cy="721498"/>
          </a:xfrm>
          <a:prstGeom prst="rect">
            <a:avLst/>
          </a:prstGeom>
        </p:spPr>
      </p:pic>
      <p:pic>
        <p:nvPicPr>
          <p:cNvPr id="101" name="图片 10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918489" y="2971733"/>
            <a:ext cx="2162723" cy="632375"/>
          </a:xfrm>
          <a:prstGeom prst="rect">
            <a:avLst/>
          </a:prstGeom>
        </p:spPr>
      </p:pic>
      <p:grpSp>
        <p:nvGrpSpPr>
          <p:cNvPr id="102" name="组合 101"/>
          <p:cNvGrpSpPr/>
          <p:nvPr/>
        </p:nvGrpSpPr>
        <p:grpSpPr>
          <a:xfrm>
            <a:off x="3254127" y="3186113"/>
            <a:ext cx="0" cy="734881"/>
            <a:chOff x="3254127" y="3186113"/>
            <a:chExt cx="0" cy="734881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组合 102"/>
          <p:cNvGrpSpPr/>
          <p:nvPr/>
        </p:nvGrpSpPr>
        <p:grpSpPr>
          <a:xfrm>
            <a:off x="3254127" y="4197509"/>
            <a:ext cx="0" cy="734881"/>
            <a:chOff x="3254127" y="3186113"/>
            <a:chExt cx="0" cy="734881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组合 103"/>
          <p:cNvGrpSpPr/>
          <p:nvPr/>
        </p:nvGrpSpPr>
        <p:grpSpPr>
          <a:xfrm>
            <a:off x="3254127" y="5236547"/>
            <a:ext cx="0" cy="734881"/>
            <a:chOff x="3254127" y="3186113"/>
            <a:chExt cx="0" cy="734881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组合 104"/>
          <p:cNvGrpSpPr/>
          <p:nvPr/>
        </p:nvGrpSpPr>
        <p:grpSpPr>
          <a:xfrm>
            <a:off x="11176078" y="1925622"/>
            <a:ext cx="0" cy="734881"/>
            <a:chOff x="3254127" y="3186113"/>
            <a:chExt cx="0" cy="734881"/>
          </a:xfrm>
        </p:grpSpPr>
        <p:cxnSp>
          <p:nvCxnSpPr>
            <p:cNvPr id="147" name="直接连接符 146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组合 105"/>
          <p:cNvGrpSpPr/>
          <p:nvPr/>
        </p:nvGrpSpPr>
        <p:grpSpPr>
          <a:xfrm>
            <a:off x="11176078" y="2953651"/>
            <a:ext cx="0" cy="734881"/>
            <a:chOff x="3254127" y="3186113"/>
            <a:chExt cx="0" cy="734881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组合 106"/>
          <p:cNvGrpSpPr/>
          <p:nvPr/>
        </p:nvGrpSpPr>
        <p:grpSpPr>
          <a:xfrm>
            <a:off x="11176078" y="3972061"/>
            <a:ext cx="0" cy="734881"/>
            <a:chOff x="3254127" y="3186113"/>
            <a:chExt cx="0" cy="734881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组合 107"/>
          <p:cNvGrpSpPr/>
          <p:nvPr/>
        </p:nvGrpSpPr>
        <p:grpSpPr>
          <a:xfrm>
            <a:off x="11169806" y="4996413"/>
            <a:ext cx="0" cy="734881"/>
            <a:chOff x="3254127" y="3186113"/>
            <a:chExt cx="0" cy="734881"/>
          </a:xfrm>
        </p:grpSpPr>
        <p:cxnSp>
          <p:nvCxnSpPr>
            <p:cNvPr id="141" name="直接连接符 14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9" name="矩形 108"/>
          <p:cNvSpPr/>
          <p:nvPr/>
        </p:nvSpPr>
        <p:spPr>
          <a:xfrm>
            <a:off x="8872290" y="4967438"/>
            <a:ext cx="1238494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8892307" y="3928103"/>
            <a:ext cx="1434575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Gate Review Meeting (OTS)…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10202670" y="3928103"/>
            <a:ext cx="1044350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</p:txBody>
      </p:sp>
      <p:grpSp>
        <p:nvGrpSpPr>
          <p:cNvPr id="112" name="组合 111"/>
          <p:cNvGrpSpPr/>
          <p:nvPr/>
        </p:nvGrpSpPr>
        <p:grpSpPr>
          <a:xfrm>
            <a:off x="10632590" y="5038811"/>
            <a:ext cx="445081" cy="72000"/>
            <a:chOff x="10632590" y="5038811"/>
            <a:chExt cx="445081" cy="72000"/>
          </a:xfrm>
        </p:grpSpPr>
        <p:sp>
          <p:nvSpPr>
            <p:cNvPr id="136" name="五角星 135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五角星 136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五角星 137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五角星 138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五角星 139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3" name="组合 112"/>
          <p:cNvGrpSpPr/>
          <p:nvPr/>
        </p:nvGrpSpPr>
        <p:grpSpPr>
          <a:xfrm>
            <a:off x="10725860" y="5151948"/>
            <a:ext cx="351811" cy="72000"/>
            <a:chOff x="10725860" y="5038811"/>
            <a:chExt cx="351811" cy="72000"/>
          </a:xfrm>
        </p:grpSpPr>
        <p:sp>
          <p:nvSpPr>
            <p:cNvPr id="132" name="五角星 131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五角星 132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五角星 133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五角星 134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10819130" y="5265085"/>
            <a:ext cx="258541" cy="72000"/>
            <a:chOff x="10819130" y="5038811"/>
            <a:chExt cx="258541" cy="72000"/>
          </a:xfrm>
        </p:grpSpPr>
        <p:sp>
          <p:nvSpPr>
            <p:cNvPr id="129" name="五角星 128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五角星 129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五角星 130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10725860" y="5378222"/>
            <a:ext cx="351811" cy="72000"/>
            <a:chOff x="10725860" y="5038811"/>
            <a:chExt cx="351811" cy="72000"/>
          </a:xfrm>
        </p:grpSpPr>
        <p:sp>
          <p:nvSpPr>
            <p:cNvPr id="125" name="五角星 124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五角星 125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五角星 126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五角星 127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10912400" y="5491359"/>
            <a:ext cx="165271" cy="72000"/>
            <a:chOff x="10912400" y="5038811"/>
            <a:chExt cx="165271" cy="72000"/>
          </a:xfrm>
        </p:grpSpPr>
        <p:sp>
          <p:nvSpPr>
            <p:cNvPr id="123" name="五角星 122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五角星 123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632590" y="5604497"/>
            <a:ext cx="445081" cy="72000"/>
            <a:chOff x="10632590" y="5038811"/>
            <a:chExt cx="445081" cy="72000"/>
          </a:xfrm>
        </p:grpSpPr>
        <p:sp>
          <p:nvSpPr>
            <p:cNvPr id="118" name="五角星 117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五角星 118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五角星 119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五角星 120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五角星 121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821718" y="1620819"/>
            <a:ext cx="10609524" cy="452598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2705032" y="2286619"/>
            <a:ext cx="5338079" cy="2190666"/>
            <a:chOff x="1230630" y="2330449"/>
            <a:chExt cx="5338079" cy="2190666"/>
          </a:xfrm>
        </p:grpSpPr>
        <p:grpSp>
          <p:nvGrpSpPr>
            <p:cNvPr id="240" name="组合 239"/>
            <p:cNvGrpSpPr/>
            <p:nvPr/>
          </p:nvGrpSpPr>
          <p:grpSpPr>
            <a:xfrm>
              <a:off x="1230630" y="2330449"/>
              <a:ext cx="5338079" cy="2190666"/>
              <a:chOff x="1230630" y="2330449"/>
              <a:chExt cx="5338079" cy="2190666"/>
            </a:xfrm>
          </p:grpSpPr>
          <p:sp>
            <p:nvSpPr>
              <p:cNvPr id="242" name="矩形 241"/>
              <p:cNvSpPr/>
              <p:nvPr/>
            </p:nvSpPr>
            <p:spPr>
              <a:xfrm>
                <a:off x="1230630" y="2461918"/>
                <a:ext cx="5338079" cy="2059197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6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3" name="矩形 242"/>
              <p:cNvSpPr/>
              <p:nvPr/>
            </p:nvSpPr>
            <p:spPr>
              <a:xfrm>
                <a:off x="1230630" y="2330449"/>
                <a:ext cx="5338079" cy="131469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500" b="1" dirty="0" smtClean="0">
                    <a:solidFill>
                      <a:schemeClr val="bg1"/>
                    </a:solidFill>
                  </a:rPr>
                  <a:t>Password Management</a:t>
                </a:r>
                <a:endParaRPr lang="zh-CN" altLang="en-US" sz="5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41" name="乘号 240"/>
            <p:cNvSpPr/>
            <p:nvPr/>
          </p:nvSpPr>
          <p:spPr>
            <a:xfrm>
              <a:off x="6460709" y="2342399"/>
              <a:ext cx="108000" cy="108000"/>
            </a:xfrm>
            <a:prstGeom prst="mathMultiply">
              <a:avLst>
                <a:gd name="adj1" fmla="val 0"/>
              </a:avLst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774249" y="2564425"/>
            <a:ext cx="1485807" cy="173435"/>
            <a:chOff x="2774249" y="2658142"/>
            <a:chExt cx="1485807" cy="173435"/>
          </a:xfrm>
        </p:grpSpPr>
        <p:sp>
          <p:nvSpPr>
            <p:cNvPr id="4" name="矩形 3"/>
            <p:cNvSpPr/>
            <p:nvPr/>
          </p:nvSpPr>
          <p:spPr>
            <a:xfrm>
              <a:off x="3438223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U8923939321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User ID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4" name="组合 243"/>
          <p:cNvGrpSpPr/>
          <p:nvPr/>
        </p:nvGrpSpPr>
        <p:grpSpPr>
          <a:xfrm>
            <a:off x="3246323" y="2892965"/>
            <a:ext cx="1619438" cy="173435"/>
            <a:chOff x="2774249" y="2658142"/>
            <a:chExt cx="1619438" cy="173435"/>
          </a:xfrm>
        </p:grpSpPr>
        <p:sp>
          <p:nvSpPr>
            <p:cNvPr id="245" name="矩形 244"/>
            <p:cNvSpPr/>
            <p:nvPr/>
          </p:nvSpPr>
          <p:spPr>
            <a:xfrm>
              <a:off x="3571854" y="2691761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************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6" name="矩形 245"/>
            <p:cNvSpPr/>
            <p:nvPr/>
          </p:nvSpPr>
          <p:spPr>
            <a:xfrm>
              <a:off x="2774249" y="2658142"/>
              <a:ext cx="808435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Old Password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7" name="组合 246"/>
          <p:cNvGrpSpPr/>
          <p:nvPr/>
        </p:nvGrpSpPr>
        <p:grpSpPr>
          <a:xfrm>
            <a:off x="4541457" y="2566374"/>
            <a:ext cx="1465170" cy="173435"/>
            <a:chOff x="2774249" y="2658142"/>
            <a:chExt cx="1465170" cy="173435"/>
          </a:xfrm>
        </p:grpSpPr>
        <p:sp>
          <p:nvSpPr>
            <p:cNvPr id="248" name="矩形 247"/>
            <p:cNvSpPr/>
            <p:nvPr/>
          </p:nvSpPr>
          <p:spPr>
            <a:xfrm>
              <a:off x="341758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 2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9" name="矩形 248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Group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50" name="组合 249"/>
          <p:cNvGrpSpPr/>
          <p:nvPr/>
        </p:nvGrpSpPr>
        <p:grpSpPr>
          <a:xfrm>
            <a:off x="6113237" y="2585984"/>
            <a:ext cx="1446120" cy="173435"/>
            <a:chOff x="2774249" y="2658142"/>
            <a:chExt cx="1446120" cy="173435"/>
          </a:xfrm>
        </p:grpSpPr>
        <p:sp>
          <p:nvSpPr>
            <p:cNvPr id="251" name="矩形 250"/>
            <p:cNvSpPr/>
            <p:nvPr/>
          </p:nvSpPr>
          <p:spPr>
            <a:xfrm>
              <a:off x="339853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2" name="矩形 251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Role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4489434" y="4126855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Save</a:t>
            </a:r>
            <a:endParaRPr lang="zh-CN" altLang="en-US" sz="800" dirty="0"/>
          </a:p>
        </p:txBody>
      </p:sp>
      <p:sp>
        <p:nvSpPr>
          <p:cNvPr id="253" name="矩形 252"/>
          <p:cNvSpPr/>
          <p:nvPr/>
        </p:nvSpPr>
        <p:spPr>
          <a:xfrm>
            <a:off x="5646253" y="4126855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Cancel</a:t>
            </a:r>
            <a:endParaRPr lang="zh-CN" altLang="en-US" sz="800" dirty="0"/>
          </a:p>
        </p:txBody>
      </p:sp>
      <p:grpSp>
        <p:nvGrpSpPr>
          <p:cNvPr id="230" name="组合 229"/>
          <p:cNvGrpSpPr/>
          <p:nvPr/>
        </p:nvGrpSpPr>
        <p:grpSpPr>
          <a:xfrm>
            <a:off x="3166446" y="3143184"/>
            <a:ext cx="1702370" cy="173435"/>
            <a:chOff x="2691317" y="2658142"/>
            <a:chExt cx="1702370" cy="173435"/>
          </a:xfrm>
        </p:grpSpPr>
        <p:sp>
          <p:nvSpPr>
            <p:cNvPr id="231" name="矩形 230"/>
            <p:cNvSpPr/>
            <p:nvPr/>
          </p:nvSpPr>
          <p:spPr>
            <a:xfrm>
              <a:off x="3571854" y="2691761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************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32" name="矩形 231"/>
            <p:cNvSpPr/>
            <p:nvPr/>
          </p:nvSpPr>
          <p:spPr>
            <a:xfrm>
              <a:off x="2691317" y="2658142"/>
              <a:ext cx="929468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New Password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33" name="组合 232"/>
          <p:cNvGrpSpPr/>
          <p:nvPr/>
        </p:nvGrpSpPr>
        <p:grpSpPr>
          <a:xfrm>
            <a:off x="2798590" y="3397341"/>
            <a:ext cx="2070226" cy="173435"/>
            <a:chOff x="2323461" y="2658142"/>
            <a:chExt cx="2070226" cy="173435"/>
          </a:xfrm>
        </p:grpSpPr>
        <p:sp>
          <p:nvSpPr>
            <p:cNvPr id="234" name="矩形 233"/>
            <p:cNvSpPr/>
            <p:nvPr/>
          </p:nvSpPr>
          <p:spPr>
            <a:xfrm>
              <a:off x="3571854" y="2691761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*************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35" name="矩形 234"/>
            <p:cNvSpPr/>
            <p:nvPr/>
          </p:nvSpPr>
          <p:spPr>
            <a:xfrm>
              <a:off x="2323461" y="2658142"/>
              <a:ext cx="1290974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Confirm New  Password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7729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Supplier Login</a:t>
            </a:r>
            <a:endParaRPr lang="zh-CN" altLang="en-US" dirty="0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401" y="1100136"/>
            <a:ext cx="8118158" cy="506795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User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8735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Supplier Dashboard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User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grpSp>
          <p:nvGrpSpPr>
            <p:cNvPr id="8" name="组合 7"/>
            <p:cNvGrpSpPr/>
            <p:nvPr/>
          </p:nvGrpSpPr>
          <p:grpSpPr>
            <a:xfrm>
              <a:off x="821718" y="1335106"/>
              <a:ext cx="10609524" cy="4811694"/>
              <a:chOff x="821718" y="1335106"/>
              <a:chExt cx="10609524" cy="4811694"/>
            </a:xfrm>
          </p:grpSpPr>
          <p:pic>
            <p:nvPicPr>
              <p:cNvPr id="155" name="图片 15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21718" y="1335106"/>
                <a:ext cx="10609524" cy="295238"/>
              </a:xfrm>
              <a:prstGeom prst="rect">
                <a:avLst/>
              </a:prstGeom>
              <a:solidFill>
                <a:srgbClr val="F3F3F3"/>
              </a:solidFill>
            </p:spPr>
          </p:pic>
          <p:sp>
            <p:nvSpPr>
              <p:cNvPr id="156" name="矩形 155"/>
              <p:cNvSpPr/>
              <p:nvPr/>
            </p:nvSpPr>
            <p:spPr>
              <a:xfrm>
                <a:off x="821718" y="1620819"/>
                <a:ext cx="10609524" cy="4525981"/>
              </a:xfrm>
              <a:prstGeom prst="rect">
                <a:avLst/>
              </a:prstGeom>
              <a:noFill/>
              <a:ln w="31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56602" y="4051299"/>
              <a:ext cx="2341245" cy="912520"/>
              <a:chOff x="1097280" y="4043679"/>
              <a:chExt cx="2341245" cy="912520"/>
            </a:xfrm>
          </p:grpSpPr>
          <p:grpSp>
            <p:nvGrpSpPr>
              <p:cNvPr id="149" name="组合 148"/>
              <p:cNvGrpSpPr/>
              <p:nvPr/>
            </p:nvGrpSpPr>
            <p:grpSpPr>
              <a:xfrm>
                <a:off x="1097280" y="404367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51" name="组合 150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53" name="矩形 152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4" name="矩形 153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566"/>
                        </a:solidFill>
                      </a:rPr>
                      <a:t>Approval Requests (8)</a:t>
                    </a:r>
                    <a:endParaRPr lang="zh-CN" altLang="en-US" sz="500" b="1" dirty="0">
                      <a:solidFill>
                        <a:srgbClr val="676566"/>
                      </a:solidFill>
                    </a:endParaRPr>
                  </a:p>
                </p:txBody>
              </p:sp>
            </p:grpSp>
            <p:sp>
              <p:nvSpPr>
                <p:cNvPr id="152" name="乘号 151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8656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50" name="图片 149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4062994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10" name="组合 9"/>
            <p:cNvGrpSpPr/>
            <p:nvPr/>
          </p:nvGrpSpPr>
          <p:grpSpPr>
            <a:xfrm>
              <a:off x="956602" y="5079999"/>
              <a:ext cx="2341245" cy="912520"/>
              <a:chOff x="1097279" y="5079999"/>
              <a:chExt cx="2341245" cy="912520"/>
            </a:xfrm>
          </p:grpSpPr>
          <p:grpSp>
            <p:nvGrpSpPr>
              <p:cNvPr id="143" name="组合 142"/>
              <p:cNvGrpSpPr/>
              <p:nvPr/>
            </p:nvGrpSpPr>
            <p:grpSpPr>
              <a:xfrm>
                <a:off x="1097279" y="50799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47" name="矩形 146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8" name="矩形 147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a:t>Waiting for Submit(5)</a:t>
                    </a:r>
                    <a:endParaRPr lang="zh-CN" altLang="en-US" sz="500" b="1" dirty="0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</p:txBody>
              </p:sp>
            </p:grpSp>
            <p:sp>
              <p:nvSpPr>
                <p:cNvPr id="146" name="乘号 145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6666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44" name="图片 14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50972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11" name="组合 10"/>
            <p:cNvGrpSpPr/>
            <p:nvPr/>
          </p:nvGrpSpPr>
          <p:grpSpPr>
            <a:xfrm>
              <a:off x="956602" y="3022599"/>
              <a:ext cx="2341245" cy="912520"/>
              <a:chOff x="1097280" y="3022599"/>
              <a:chExt cx="2341245" cy="912520"/>
            </a:xfrm>
          </p:grpSpPr>
          <p:grpSp>
            <p:nvGrpSpPr>
              <p:cNvPr id="137" name="组合 136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39" name="组合 138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41" name="矩形 140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2" name="矩形 141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New issues (33)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140" name="乘号 139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38" name="图片 1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12" name="组合 11"/>
            <p:cNvGrpSpPr/>
            <p:nvPr/>
          </p:nvGrpSpPr>
          <p:grpSpPr>
            <a:xfrm>
              <a:off x="8892309" y="1763825"/>
              <a:ext cx="2341245" cy="912520"/>
              <a:chOff x="1097280" y="3022599"/>
              <a:chExt cx="2341245" cy="912520"/>
            </a:xfrm>
          </p:grpSpPr>
          <p:grpSp>
            <p:nvGrpSpPr>
              <p:cNvPr id="131" name="组合 130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33" name="组合 132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35" name="矩形 134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6" name="矩形 135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Today’s Task + Expired Task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134" name="乘号 133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32" name="图片 131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13" name="组合 12"/>
            <p:cNvGrpSpPr/>
            <p:nvPr/>
          </p:nvGrpSpPr>
          <p:grpSpPr>
            <a:xfrm>
              <a:off x="8892309" y="2790301"/>
              <a:ext cx="2341245" cy="912520"/>
              <a:chOff x="1097280" y="3022599"/>
              <a:chExt cx="2341245" cy="912520"/>
            </a:xfrm>
          </p:grpSpPr>
          <p:grpSp>
            <p:nvGrpSpPr>
              <p:cNvPr id="125" name="组合 124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27" name="组合 126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29" name="矩形 128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0" name="矩形 129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Projects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128" name="乘号 127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26" name="图片 12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14" name="组合 13"/>
            <p:cNvGrpSpPr/>
            <p:nvPr/>
          </p:nvGrpSpPr>
          <p:grpSpPr>
            <a:xfrm>
              <a:off x="8892309" y="3816777"/>
              <a:ext cx="2341245" cy="912520"/>
              <a:chOff x="1097280" y="3022599"/>
              <a:chExt cx="2341245" cy="912520"/>
            </a:xfrm>
          </p:grpSpPr>
          <p:grpSp>
            <p:nvGrpSpPr>
              <p:cNvPr id="119" name="组合 118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21" name="组合 120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23" name="矩形 122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4" name="矩形 123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Recent Meetings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122" name="乘号 121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20" name="图片 119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15" name="组合 14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grpSp>
            <p:nvGrpSpPr>
              <p:cNvPr id="105" name="组合 104"/>
              <p:cNvGrpSpPr/>
              <p:nvPr/>
            </p:nvGrpSpPr>
            <p:grpSpPr>
              <a:xfrm>
                <a:off x="849922" y="1694479"/>
                <a:ext cx="1406863" cy="1228017"/>
                <a:chOff x="849922" y="1694479"/>
                <a:chExt cx="1406863" cy="1228017"/>
              </a:xfrm>
            </p:grpSpPr>
            <p:sp>
              <p:nvSpPr>
                <p:cNvPr id="112" name="文本框 111"/>
                <p:cNvSpPr txBox="1"/>
                <p:nvPr/>
              </p:nvSpPr>
              <p:spPr>
                <a:xfrm>
                  <a:off x="849922" y="1694479"/>
                  <a:ext cx="66556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Quick Links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13" name="文本框 112"/>
                <p:cNvSpPr txBox="1"/>
                <p:nvPr/>
              </p:nvSpPr>
              <p:spPr>
                <a:xfrm>
                  <a:off x="1127950" y="1866479"/>
                  <a:ext cx="508473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Activity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14" name="文本框 113"/>
                <p:cNvSpPr txBox="1"/>
                <p:nvPr/>
              </p:nvSpPr>
              <p:spPr>
                <a:xfrm>
                  <a:off x="1127950" y="2034594"/>
                  <a:ext cx="107914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Project Management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15" name="文本框 114"/>
                <p:cNvSpPr txBox="1"/>
                <p:nvPr/>
              </p:nvSpPr>
              <p:spPr>
                <a:xfrm>
                  <a:off x="1127950" y="2202709"/>
                  <a:ext cx="75854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System Setup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16" name="文本框 115"/>
                <p:cNvSpPr txBox="1"/>
                <p:nvPr/>
              </p:nvSpPr>
              <p:spPr>
                <a:xfrm>
                  <a:off x="1127950" y="2370824"/>
                  <a:ext cx="1128835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Supplier Management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17" name="文本框 116"/>
                <p:cNvSpPr txBox="1"/>
                <p:nvPr/>
              </p:nvSpPr>
              <p:spPr>
                <a:xfrm>
                  <a:off x="1127950" y="2538939"/>
                  <a:ext cx="91242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Advance Settings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18" name="文本框 117"/>
                <p:cNvSpPr txBox="1"/>
                <p:nvPr/>
              </p:nvSpPr>
              <p:spPr>
                <a:xfrm>
                  <a:off x="1127950" y="2707052"/>
                  <a:ext cx="498855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More…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106" name="右箭头 105"/>
              <p:cNvSpPr/>
              <p:nvPr/>
            </p:nvSpPr>
            <p:spPr>
              <a:xfrm>
                <a:off x="1103330" y="1929156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" name="右箭头 106"/>
              <p:cNvSpPr/>
              <p:nvPr/>
            </p:nvSpPr>
            <p:spPr>
              <a:xfrm>
                <a:off x="1103330" y="2097979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右箭头 107"/>
              <p:cNvSpPr/>
              <p:nvPr/>
            </p:nvSpPr>
            <p:spPr>
              <a:xfrm>
                <a:off x="1103330" y="2266802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右箭头 108"/>
              <p:cNvSpPr/>
              <p:nvPr/>
            </p:nvSpPr>
            <p:spPr>
              <a:xfrm>
                <a:off x="1103330" y="2435625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右箭头 109"/>
              <p:cNvSpPr/>
              <p:nvPr/>
            </p:nvSpPr>
            <p:spPr>
              <a:xfrm>
                <a:off x="1103330" y="2604448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1" name="右箭头 110"/>
              <p:cNvSpPr/>
              <p:nvPr/>
            </p:nvSpPr>
            <p:spPr>
              <a:xfrm>
                <a:off x="1103330" y="2773270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8892309" y="4843254"/>
              <a:ext cx="2341245" cy="912520"/>
              <a:chOff x="1097280" y="3022599"/>
              <a:chExt cx="2341245" cy="912520"/>
            </a:xfrm>
          </p:grpSpPr>
          <p:grpSp>
            <p:nvGrpSpPr>
              <p:cNvPr id="99" name="组合 98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01" name="组合 100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03" name="矩形 102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4" name="矩形 103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My Favorite Documents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102" name="乘号 101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00" name="图片 99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17" name="组合 16"/>
            <p:cNvGrpSpPr/>
            <p:nvPr/>
          </p:nvGrpSpPr>
          <p:grpSpPr>
            <a:xfrm>
              <a:off x="3383455" y="1765625"/>
              <a:ext cx="5446462" cy="3039120"/>
              <a:chOff x="3396155" y="1868019"/>
              <a:chExt cx="5446462" cy="3039120"/>
            </a:xfrm>
          </p:grpSpPr>
          <p:grpSp>
            <p:nvGrpSpPr>
              <p:cNvPr id="84" name="组合 83"/>
              <p:cNvGrpSpPr/>
              <p:nvPr/>
            </p:nvGrpSpPr>
            <p:grpSpPr>
              <a:xfrm>
                <a:off x="3396156" y="1868019"/>
                <a:ext cx="5446460" cy="3039120"/>
                <a:chOff x="1097279" y="3022599"/>
                <a:chExt cx="5446460" cy="3039120"/>
              </a:xfrm>
            </p:grpSpPr>
            <p:grpSp>
              <p:nvGrpSpPr>
                <p:cNvPr id="95" name="组合 94"/>
                <p:cNvGrpSpPr/>
                <p:nvPr/>
              </p:nvGrpSpPr>
              <p:grpSpPr>
                <a:xfrm>
                  <a:off x="1097279" y="3022599"/>
                  <a:ext cx="5446460" cy="3039120"/>
                  <a:chOff x="1230629" y="2330449"/>
                  <a:chExt cx="5446460" cy="3039120"/>
                </a:xfrm>
              </p:grpSpPr>
              <p:sp>
                <p:nvSpPr>
                  <p:cNvPr id="97" name="矩形 96"/>
                  <p:cNvSpPr/>
                  <p:nvPr/>
                </p:nvSpPr>
                <p:spPr>
                  <a:xfrm>
                    <a:off x="1230630" y="2461918"/>
                    <a:ext cx="5446459" cy="2907651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8" name="矩形 97"/>
                  <p:cNvSpPr/>
                  <p:nvPr/>
                </p:nvSpPr>
                <p:spPr>
                  <a:xfrm>
                    <a:off x="1230629" y="2330449"/>
                    <a:ext cx="5446459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My Dashboard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pic>
              <p:nvPicPr>
                <p:cNvPr id="96" name="图片 95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412656" y="3039816"/>
                  <a:ext cx="108000" cy="87000"/>
                </a:xfrm>
                <a:prstGeom prst="rect">
                  <a:avLst/>
                </a:prstGeom>
              </p:spPr>
            </p:pic>
          </p:grpSp>
          <p:pic>
            <p:nvPicPr>
              <p:cNvPr id="85" name="图片 84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96156" y="2015218"/>
                <a:ext cx="1223014" cy="180000"/>
              </a:xfrm>
              <a:prstGeom prst="rect">
                <a:avLst/>
              </a:prstGeom>
            </p:spPr>
          </p:pic>
          <p:cxnSp>
            <p:nvCxnSpPr>
              <p:cNvPr id="86" name="直接连接符 85"/>
              <p:cNvCxnSpPr/>
              <p:nvPr/>
            </p:nvCxnSpPr>
            <p:spPr>
              <a:xfrm>
                <a:off x="3396155" y="2191773"/>
                <a:ext cx="5446460" cy="1233"/>
              </a:xfrm>
              <a:prstGeom prst="line">
                <a:avLst/>
              </a:prstGeom>
              <a:ln w="3175">
                <a:solidFill>
                  <a:srgbClr val="A4CF6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矩形 86"/>
              <p:cNvSpPr/>
              <p:nvPr/>
            </p:nvSpPr>
            <p:spPr>
              <a:xfrm>
                <a:off x="8764515" y="2189562"/>
                <a:ext cx="78100" cy="265369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半闭框 87"/>
              <p:cNvSpPr/>
              <p:nvPr/>
            </p:nvSpPr>
            <p:spPr>
              <a:xfrm rot="2700000">
                <a:off x="8784698" y="2215960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半闭框 88"/>
              <p:cNvSpPr/>
              <p:nvPr/>
            </p:nvSpPr>
            <p:spPr>
              <a:xfrm rot="18900000" flipV="1">
                <a:off x="8784698" y="4709341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矩形 89"/>
              <p:cNvSpPr/>
              <p:nvPr/>
            </p:nvSpPr>
            <p:spPr>
              <a:xfrm rot="16200000">
                <a:off x="6080336" y="2138129"/>
                <a:ext cx="78100" cy="544646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" name="半闭框 90"/>
              <p:cNvSpPr/>
              <p:nvPr/>
            </p:nvSpPr>
            <p:spPr>
              <a:xfrm rot="13500000" flipV="1">
                <a:off x="8697360" y="4842001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半闭框 91"/>
              <p:cNvSpPr/>
              <p:nvPr/>
            </p:nvSpPr>
            <p:spPr>
              <a:xfrm rot="8100000" flipH="1" flipV="1">
                <a:off x="3431303" y="4842370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矩形 92"/>
              <p:cNvSpPr/>
              <p:nvPr/>
            </p:nvSpPr>
            <p:spPr>
              <a:xfrm>
                <a:off x="3664568" y="4839580"/>
                <a:ext cx="1257300" cy="4571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矩形 93"/>
              <p:cNvSpPr/>
              <p:nvPr/>
            </p:nvSpPr>
            <p:spPr>
              <a:xfrm rot="5400000">
                <a:off x="8176644" y="2898911"/>
                <a:ext cx="1257300" cy="4571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3383455" y="4991650"/>
              <a:ext cx="5446460" cy="912520"/>
              <a:chOff x="1230630" y="2330449"/>
              <a:chExt cx="5446460" cy="912520"/>
            </a:xfrm>
          </p:grpSpPr>
          <p:sp>
            <p:nvSpPr>
              <p:cNvPr id="82" name="矩形 81"/>
              <p:cNvSpPr/>
              <p:nvPr/>
            </p:nvSpPr>
            <p:spPr>
              <a:xfrm>
                <a:off x="1230630" y="2461919"/>
                <a:ext cx="5446460" cy="78105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6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1230630" y="2330449"/>
                <a:ext cx="5446460" cy="131469"/>
              </a:xfrm>
              <a:prstGeom prst="rect">
                <a:avLst/>
              </a:pr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500" b="1" dirty="0" smtClean="0">
                    <a:solidFill>
                      <a:srgbClr val="676868"/>
                    </a:solidFill>
                  </a:rPr>
                  <a:t>Calendar</a:t>
                </a:r>
                <a:endParaRPr lang="zh-CN" altLang="en-US" sz="500" b="1" dirty="0">
                  <a:solidFill>
                    <a:srgbClr val="676868"/>
                  </a:solidFill>
                </a:endParaRPr>
              </a:p>
            </p:txBody>
          </p:sp>
        </p:grpSp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32731" y="5144525"/>
              <a:ext cx="5374102" cy="545119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98894" y="2110489"/>
              <a:ext cx="3631838" cy="1827866"/>
            </a:xfrm>
            <a:prstGeom prst="rect">
              <a:avLst/>
            </a:prstGeom>
          </p:spPr>
        </p:pic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409195" y="3829099"/>
              <a:ext cx="3621537" cy="888927"/>
            </a:xfrm>
            <a:prstGeom prst="rect">
              <a:avLst/>
            </a:prstGeom>
          </p:spPr>
        </p:pic>
        <p:sp>
          <p:nvSpPr>
            <p:cNvPr id="22" name="矩形 21"/>
            <p:cNvSpPr/>
            <p:nvPr/>
          </p:nvSpPr>
          <p:spPr>
            <a:xfrm>
              <a:off x="1308288" y="3107523"/>
              <a:ext cx="1577906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PPAP Engine Program Delta Hawk…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2600325" y="3107523"/>
              <a:ext cx="653802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0000"/>
                  </a:solidFill>
                </a:rPr>
                <a:t>Very 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C000"/>
                  </a:solidFill>
                </a:rPr>
                <a:t>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FF00"/>
                  </a:solidFill>
                </a:rPr>
                <a:t>Medium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B050"/>
                  </a:solidFill>
                </a:rPr>
                <a:t>Low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C000"/>
                  </a:solidFill>
                </a:rPr>
                <a:t>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0000"/>
                  </a:solidFill>
                </a:rPr>
                <a:t>Very High</a:t>
              </a:r>
              <a:endParaRPr lang="zh-CN" altLang="en-US" sz="500" dirty="0">
                <a:solidFill>
                  <a:srgbClr val="FF0000"/>
                </a:solidFill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923857" y="3108741"/>
              <a:ext cx="526547" cy="900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Technical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IT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Productivity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Process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Auditing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Technical</a:t>
              </a:r>
            </a:p>
            <a:p>
              <a:pPr>
                <a:lnSpc>
                  <a:spcPct val="150000"/>
                </a:lnSpc>
              </a:pPr>
              <a:endParaRPr lang="zh-CN" altLang="en-US" sz="500" i="1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94290" y="4191031"/>
              <a:ext cx="1784402" cy="730380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03816" y="5232559"/>
              <a:ext cx="1795676" cy="738869"/>
            </a:xfrm>
            <a:prstGeom prst="rect">
              <a:avLst/>
            </a:prstGeom>
          </p:spPr>
        </p:pic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942040" y="1936039"/>
              <a:ext cx="2234038" cy="721498"/>
            </a:xfrm>
            <a:prstGeom prst="rect">
              <a:avLst/>
            </a:prstGeom>
          </p:spPr>
        </p:pic>
        <p:pic>
          <p:nvPicPr>
            <p:cNvPr id="28" name="图片 27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918489" y="2971733"/>
              <a:ext cx="2162723" cy="632375"/>
            </a:xfrm>
            <a:prstGeom prst="rect">
              <a:avLst/>
            </a:prstGeom>
          </p:spPr>
        </p:pic>
        <p:grpSp>
          <p:nvGrpSpPr>
            <p:cNvPr id="29" name="组合 28"/>
            <p:cNvGrpSpPr/>
            <p:nvPr/>
          </p:nvGrpSpPr>
          <p:grpSpPr>
            <a:xfrm>
              <a:off x="3254127" y="3186113"/>
              <a:ext cx="0" cy="734881"/>
              <a:chOff x="3254127" y="3186113"/>
              <a:chExt cx="0" cy="734881"/>
            </a:xfrm>
          </p:grpSpPr>
          <p:cxnSp>
            <p:nvCxnSpPr>
              <p:cNvPr id="80" name="直接连接符 79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组合 29"/>
            <p:cNvGrpSpPr/>
            <p:nvPr/>
          </p:nvGrpSpPr>
          <p:grpSpPr>
            <a:xfrm>
              <a:off x="3254127" y="4197509"/>
              <a:ext cx="0" cy="734881"/>
              <a:chOff x="3254127" y="3186113"/>
              <a:chExt cx="0" cy="734881"/>
            </a:xfrm>
          </p:grpSpPr>
          <p:cxnSp>
            <p:nvCxnSpPr>
              <p:cNvPr id="78" name="直接连接符 77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连接符 78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组合 30"/>
            <p:cNvGrpSpPr/>
            <p:nvPr/>
          </p:nvGrpSpPr>
          <p:grpSpPr>
            <a:xfrm>
              <a:off x="3254127" y="5236547"/>
              <a:ext cx="0" cy="734881"/>
              <a:chOff x="3254127" y="3186113"/>
              <a:chExt cx="0" cy="734881"/>
            </a:xfrm>
          </p:grpSpPr>
          <p:cxnSp>
            <p:nvCxnSpPr>
              <p:cNvPr id="76" name="直接连接符 75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组合 31"/>
            <p:cNvGrpSpPr/>
            <p:nvPr/>
          </p:nvGrpSpPr>
          <p:grpSpPr>
            <a:xfrm>
              <a:off x="11176078" y="1925622"/>
              <a:ext cx="0" cy="734881"/>
              <a:chOff x="3254127" y="3186113"/>
              <a:chExt cx="0" cy="734881"/>
            </a:xfrm>
          </p:grpSpPr>
          <p:cxnSp>
            <p:nvCxnSpPr>
              <p:cNvPr id="74" name="直接连接符 73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连接符 74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组合 32"/>
            <p:cNvGrpSpPr/>
            <p:nvPr/>
          </p:nvGrpSpPr>
          <p:grpSpPr>
            <a:xfrm>
              <a:off x="11176078" y="2953651"/>
              <a:ext cx="0" cy="734881"/>
              <a:chOff x="3254127" y="3186113"/>
              <a:chExt cx="0" cy="734881"/>
            </a:xfrm>
          </p:grpSpPr>
          <p:cxnSp>
            <p:nvCxnSpPr>
              <p:cNvPr id="72" name="直接连接符 71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" name="组合 33"/>
            <p:cNvGrpSpPr/>
            <p:nvPr/>
          </p:nvGrpSpPr>
          <p:grpSpPr>
            <a:xfrm>
              <a:off x="11176078" y="3972061"/>
              <a:ext cx="0" cy="734881"/>
              <a:chOff x="3254127" y="3186113"/>
              <a:chExt cx="0" cy="734881"/>
            </a:xfrm>
          </p:grpSpPr>
          <p:cxnSp>
            <p:nvCxnSpPr>
              <p:cNvPr id="70" name="直接连接符 69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连接符 70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组合 34"/>
            <p:cNvGrpSpPr/>
            <p:nvPr/>
          </p:nvGrpSpPr>
          <p:grpSpPr>
            <a:xfrm>
              <a:off x="11169806" y="4996413"/>
              <a:ext cx="0" cy="734881"/>
              <a:chOff x="3254127" y="3186113"/>
              <a:chExt cx="0" cy="734881"/>
            </a:xfrm>
          </p:grpSpPr>
          <p:cxnSp>
            <p:nvCxnSpPr>
              <p:cNvPr id="68" name="直接连接符 67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" name="矩形 35"/>
            <p:cNvSpPr/>
            <p:nvPr/>
          </p:nvSpPr>
          <p:spPr>
            <a:xfrm>
              <a:off x="8872290" y="4967438"/>
              <a:ext cx="1238494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PPAP Engine Program Delta Hawk…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8892307" y="3928103"/>
              <a:ext cx="1434575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Gate Review Meeting (OTS)…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of PPAP </a:t>
              </a:r>
              <a:r>
                <a:rPr lang="en-US" altLang="zh-CN" sz="500" dirty="0">
                  <a:solidFill>
                    <a:srgbClr val="0070C0"/>
                  </a:solidFill>
                </a:rPr>
                <a:t>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of PPAP </a:t>
              </a:r>
              <a:r>
                <a:rPr lang="en-US" altLang="zh-CN" sz="500" dirty="0">
                  <a:solidFill>
                    <a:srgbClr val="0070C0"/>
                  </a:solidFill>
                </a:rPr>
                <a:t>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10202670" y="3928103"/>
              <a:ext cx="1044350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10632590" y="5038811"/>
              <a:ext cx="445081" cy="72000"/>
              <a:chOff x="10632590" y="5038811"/>
              <a:chExt cx="445081" cy="72000"/>
            </a:xfrm>
          </p:grpSpPr>
          <p:sp>
            <p:nvSpPr>
              <p:cNvPr id="63" name="五角星 62"/>
              <p:cNvSpPr/>
              <p:nvPr/>
            </p:nvSpPr>
            <p:spPr>
              <a:xfrm>
                <a:off x="1063259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五角星 63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五角星 64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五角星 65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" name="五角星 66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10725860" y="5151948"/>
              <a:ext cx="351811" cy="72000"/>
              <a:chOff x="10725860" y="5038811"/>
              <a:chExt cx="351811" cy="72000"/>
            </a:xfrm>
          </p:grpSpPr>
          <p:sp>
            <p:nvSpPr>
              <p:cNvPr id="59" name="五角星 58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五角星 59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五角星 60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五角星 61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0819130" y="5265085"/>
              <a:ext cx="258541" cy="72000"/>
              <a:chOff x="10819130" y="5038811"/>
              <a:chExt cx="258541" cy="72000"/>
            </a:xfrm>
          </p:grpSpPr>
          <p:sp>
            <p:nvSpPr>
              <p:cNvPr id="56" name="五角星 55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五角星 56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五角星 57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0725860" y="5378222"/>
              <a:ext cx="351811" cy="72000"/>
              <a:chOff x="10725860" y="5038811"/>
              <a:chExt cx="351811" cy="72000"/>
            </a:xfrm>
          </p:grpSpPr>
          <p:sp>
            <p:nvSpPr>
              <p:cNvPr id="52" name="五角星 51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五角星 52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五角星 53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五角星 54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0912400" y="5491359"/>
              <a:ext cx="165271" cy="72000"/>
              <a:chOff x="10912400" y="5038811"/>
              <a:chExt cx="165271" cy="72000"/>
            </a:xfrm>
          </p:grpSpPr>
          <p:sp>
            <p:nvSpPr>
              <p:cNvPr id="50" name="五角星 49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" name="五角星 50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0632590" y="5604497"/>
              <a:ext cx="445081" cy="72000"/>
              <a:chOff x="10632590" y="5038811"/>
              <a:chExt cx="445081" cy="72000"/>
            </a:xfrm>
          </p:grpSpPr>
          <p:sp>
            <p:nvSpPr>
              <p:cNvPr id="45" name="五角星 44"/>
              <p:cNvSpPr/>
              <p:nvPr/>
            </p:nvSpPr>
            <p:spPr>
              <a:xfrm>
                <a:off x="1063259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五角星 45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五角星 46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五角星 47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五角星 48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06390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User Account Menu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User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grpSp>
          <p:nvGrpSpPr>
            <p:cNvPr id="8" name="组合 7"/>
            <p:cNvGrpSpPr/>
            <p:nvPr/>
          </p:nvGrpSpPr>
          <p:grpSpPr>
            <a:xfrm>
              <a:off x="821718" y="1335106"/>
              <a:ext cx="10609524" cy="4811694"/>
              <a:chOff x="821718" y="1335106"/>
              <a:chExt cx="10609524" cy="4811694"/>
            </a:xfrm>
          </p:grpSpPr>
          <p:pic>
            <p:nvPicPr>
              <p:cNvPr id="155" name="图片 15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21718" y="1335106"/>
                <a:ext cx="10609524" cy="295238"/>
              </a:xfrm>
              <a:prstGeom prst="rect">
                <a:avLst/>
              </a:prstGeom>
              <a:solidFill>
                <a:srgbClr val="F3F3F3"/>
              </a:solidFill>
            </p:spPr>
          </p:pic>
          <p:sp>
            <p:nvSpPr>
              <p:cNvPr id="156" name="矩形 155"/>
              <p:cNvSpPr/>
              <p:nvPr/>
            </p:nvSpPr>
            <p:spPr>
              <a:xfrm>
                <a:off x="821718" y="1620819"/>
                <a:ext cx="10609524" cy="4525981"/>
              </a:xfrm>
              <a:prstGeom prst="rect">
                <a:avLst/>
              </a:prstGeom>
              <a:noFill/>
              <a:ln w="31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56602" y="4051299"/>
              <a:ext cx="2341245" cy="912520"/>
              <a:chOff x="1097280" y="4043679"/>
              <a:chExt cx="2341245" cy="912520"/>
            </a:xfrm>
          </p:grpSpPr>
          <p:grpSp>
            <p:nvGrpSpPr>
              <p:cNvPr id="149" name="组合 148"/>
              <p:cNvGrpSpPr/>
              <p:nvPr/>
            </p:nvGrpSpPr>
            <p:grpSpPr>
              <a:xfrm>
                <a:off x="1097280" y="404367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51" name="组合 150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53" name="矩形 152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4" name="矩形 153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566"/>
                        </a:solidFill>
                      </a:rPr>
                      <a:t>Approval Requests (8)</a:t>
                    </a:r>
                    <a:endParaRPr lang="zh-CN" altLang="en-US" sz="500" b="1" dirty="0">
                      <a:solidFill>
                        <a:srgbClr val="676566"/>
                      </a:solidFill>
                    </a:endParaRPr>
                  </a:p>
                </p:txBody>
              </p:sp>
            </p:grpSp>
            <p:sp>
              <p:nvSpPr>
                <p:cNvPr id="152" name="乘号 151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8656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50" name="图片 149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4062994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10" name="组合 9"/>
            <p:cNvGrpSpPr/>
            <p:nvPr/>
          </p:nvGrpSpPr>
          <p:grpSpPr>
            <a:xfrm>
              <a:off x="956602" y="5079999"/>
              <a:ext cx="2341245" cy="912520"/>
              <a:chOff x="1097279" y="5079999"/>
              <a:chExt cx="2341245" cy="912520"/>
            </a:xfrm>
          </p:grpSpPr>
          <p:grpSp>
            <p:nvGrpSpPr>
              <p:cNvPr id="143" name="组合 142"/>
              <p:cNvGrpSpPr/>
              <p:nvPr/>
            </p:nvGrpSpPr>
            <p:grpSpPr>
              <a:xfrm>
                <a:off x="1097279" y="50799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47" name="矩形 146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8" name="矩形 147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a:t>Waiting for Submit(5)</a:t>
                    </a:r>
                    <a:endParaRPr lang="zh-CN" altLang="en-US" sz="500" b="1" dirty="0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</p:txBody>
              </p:sp>
            </p:grpSp>
            <p:sp>
              <p:nvSpPr>
                <p:cNvPr id="146" name="乘号 145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6666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44" name="图片 14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50972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11" name="组合 10"/>
            <p:cNvGrpSpPr/>
            <p:nvPr/>
          </p:nvGrpSpPr>
          <p:grpSpPr>
            <a:xfrm>
              <a:off x="956602" y="3022599"/>
              <a:ext cx="2341245" cy="912520"/>
              <a:chOff x="1097280" y="3022599"/>
              <a:chExt cx="2341245" cy="912520"/>
            </a:xfrm>
          </p:grpSpPr>
          <p:grpSp>
            <p:nvGrpSpPr>
              <p:cNvPr id="137" name="组合 136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39" name="组合 138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41" name="矩形 140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2" name="矩形 141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New issues (33)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140" name="乘号 139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38" name="图片 1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12" name="组合 11"/>
            <p:cNvGrpSpPr/>
            <p:nvPr/>
          </p:nvGrpSpPr>
          <p:grpSpPr>
            <a:xfrm>
              <a:off x="8892309" y="1763825"/>
              <a:ext cx="2341245" cy="912520"/>
              <a:chOff x="1097280" y="3022599"/>
              <a:chExt cx="2341245" cy="912520"/>
            </a:xfrm>
          </p:grpSpPr>
          <p:grpSp>
            <p:nvGrpSpPr>
              <p:cNvPr id="131" name="组合 130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33" name="组合 132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35" name="矩形 134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6" name="矩形 135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Today’s Task + Expired Task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134" name="乘号 133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32" name="图片 131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13" name="组合 12"/>
            <p:cNvGrpSpPr/>
            <p:nvPr/>
          </p:nvGrpSpPr>
          <p:grpSpPr>
            <a:xfrm>
              <a:off x="8892309" y="2790301"/>
              <a:ext cx="2341245" cy="912520"/>
              <a:chOff x="1097280" y="3022599"/>
              <a:chExt cx="2341245" cy="912520"/>
            </a:xfrm>
          </p:grpSpPr>
          <p:grpSp>
            <p:nvGrpSpPr>
              <p:cNvPr id="125" name="组合 124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27" name="组合 126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29" name="矩形 128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0" name="矩形 129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Projects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128" name="乘号 127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26" name="图片 12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14" name="组合 13"/>
            <p:cNvGrpSpPr/>
            <p:nvPr/>
          </p:nvGrpSpPr>
          <p:grpSpPr>
            <a:xfrm>
              <a:off x="8892309" y="3816777"/>
              <a:ext cx="2341245" cy="912520"/>
              <a:chOff x="1097280" y="3022599"/>
              <a:chExt cx="2341245" cy="912520"/>
            </a:xfrm>
          </p:grpSpPr>
          <p:grpSp>
            <p:nvGrpSpPr>
              <p:cNvPr id="119" name="组合 118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21" name="组合 120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23" name="矩形 122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4" name="矩形 123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Recent Meetings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122" name="乘号 121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20" name="图片 119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15" name="组合 14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grpSp>
            <p:nvGrpSpPr>
              <p:cNvPr id="105" name="组合 104"/>
              <p:cNvGrpSpPr/>
              <p:nvPr/>
            </p:nvGrpSpPr>
            <p:grpSpPr>
              <a:xfrm>
                <a:off x="849922" y="1694479"/>
                <a:ext cx="1406863" cy="1228017"/>
                <a:chOff x="849922" y="1694479"/>
                <a:chExt cx="1406863" cy="1228017"/>
              </a:xfrm>
            </p:grpSpPr>
            <p:sp>
              <p:nvSpPr>
                <p:cNvPr id="112" name="文本框 111"/>
                <p:cNvSpPr txBox="1"/>
                <p:nvPr/>
              </p:nvSpPr>
              <p:spPr>
                <a:xfrm>
                  <a:off x="849922" y="1694479"/>
                  <a:ext cx="66556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Quick Links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13" name="文本框 112"/>
                <p:cNvSpPr txBox="1"/>
                <p:nvPr/>
              </p:nvSpPr>
              <p:spPr>
                <a:xfrm>
                  <a:off x="1127950" y="1866479"/>
                  <a:ext cx="508473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Activity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14" name="文本框 113"/>
                <p:cNvSpPr txBox="1"/>
                <p:nvPr/>
              </p:nvSpPr>
              <p:spPr>
                <a:xfrm>
                  <a:off x="1127950" y="2034594"/>
                  <a:ext cx="107914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Project Management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15" name="文本框 114"/>
                <p:cNvSpPr txBox="1"/>
                <p:nvPr/>
              </p:nvSpPr>
              <p:spPr>
                <a:xfrm>
                  <a:off x="1127950" y="2202709"/>
                  <a:ext cx="75854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System Setup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16" name="文本框 115"/>
                <p:cNvSpPr txBox="1"/>
                <p:nvPr/>
              </p:nvSpPr>
              <p:spPr>
                <a:xfrm>
                  <a:off x="1127950" y="2370824"/>
                  <a:ext cx="1128835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Supplier Management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17" name="文本框 116"/>
                <p:cNvSpPr txBox="1"/>
                <p:nvPr/>
              </p:nvSpPr>
              <p:spPr>
                <a:xfrm>
                  <a:off x="1127950" y="2538939"/>
                  <a:ext cx="91242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Advance Settings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18" name="文本框 117"/>
                <p:cNvSpPr txBox="1"/>
                <p:nvPr/>
              </p:nvSpPr>
              <p:spPr>
                <a:xfrm>
                  <a:off x="1127950" y="2707052"/>
                  <a:ext cx="498855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More…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106" name="右箭头 105"/>
              <p:cNvSpPr/>
              <p:nvPr/>
            </p:nvSpPr>
            <p:spPr>
              <a:xfrm>
                <a:off x="1103330" y="1929156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" name="右箭头 106"/>
              <p:cNvSpPr/>
              <p:nvPr/>
            </p:nvSpPr>
            <p:spPr>
              <a:xfrm>
                <a:off x="1103330" y="2097979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右箭头 107"/>
              <p:cNvSpPr/>
              <p:nvPr/>
            </p:nvSpPr>
            <p:spPr>
              <a:xfrm>
                <a:off x="1103330" y="2266802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右箭头 108"/>
              <p:cNvSpPr/>
              <p:nvPr/>
            </p:nvSpPr>
            <p:spPr>
              <a:xfrm>
                <a:off x="1103330" y="2435625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右箭头 109"/>
              <p:cNvSpPr/>
              <p:nvPr/>
            </p:nvSpPr>
            <p:spPr>
              <a:xfrm>
                <a:off x="1103330" y="2604448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1" name="右箭头 110"/>
              <p:cNvSpPr/>
              <p:nvPr/>
            </p:nvSpPr>
            <p:spPr>
              <a:xfrm>
                <a:off x="1103330" y="2773270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8892309" y="4843254"/>
              <a:ext cx="2341245" cy="912520"/>
              <a:chOff x="1097280" y="3022599"/>
              <a:chExt cx="2341245" cy="912520"/>
            </a:xfrm>
          </p:grpSpPr>
          <p:grpSp>
            <p:nvGrpSpPr>
              <p:cNvPr id="99" name="组合 98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01" name="组合 100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03" name="矩形 102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4" name="矩形 103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My Favorite Documents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102" name="乘号 101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00" name="图片 99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17" name="组合 16"/>
            <p:cNvGrpSpPr/>
            <p:nvPr/>
          </p:nvGrpSpPr>
          <p:grpSpPr>
            <a:xfrm>
              <a:off x="3383455" y="1765625"/>
              <a:ext cx="5446462" cy="3039120"/>
              <a:chOff x="3396155" y="1868019"/>
              <a:chExt cx="5446462" cy="3039120"/>
            </a:xfrm>
          </p:grpSpPr>
          <p:grpSp>
            <p:nvGrpSpPr>
              <p:cNvPr id="84" name="组合 83"/>
              <p:cNvGrpSpPr/>
              <p:nvPr/>
            </p:nvGrpSpPr>
            <p:grpSpPr>
              <a:xfrm>
                <a:off x="3396156" y="1868019"/>
                <a:ext cx="5446460" cy="3039120"/>
                <a:chOff x="1097279" y="3022599"/>
                <a:chExt cx="5446460" cy="3039120"/>
              </a:xfrm>
            </p:grpSpPr>
            <p:grpSp>
              <p:nvGrpSpPr>
                <p:cNvPr id="95" name="组合 94"/>
                <p:cNvGrpSpPr/>
                <p:nvPr/>
              </p:nvGrpSpPr>
              <p:grpSpPr>
                <a:xfrm>
                  <a:off x="1097279" y="3022599"/>
                  <a:ext cx="5446460" cy="3039120"/>
                  <a:chOff x="1230629" y="2330449"/>
                  <a:chExt cx="5446460" cy="3039120"/>
                </a:xfrm>
              </p:grpSpPr>
              <p:sp>
                <p:nvSpPr>
                  <p:cNvPr id="97" name="矩形 96"/>
                  <p:cNvSpPr/>
                  <p:nvPr/>
                </p:nvSpPr>
                <p:spPr>
                  <a:xfrm>
                    <a:off x="1230630" y="2461918"/>
                    <a:ext cx="5446459" cy="2907651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8" name="矩形 97"/>
                  <p:cNvSpPr/>
                  <p:nvPr/>
                </p:nvSpPr>
                <p:spPr>
                  <a:xfrm>
                    <a:off x="1230629" y="2330449"/>
                    <a:ext cx="5446459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My Dashboard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pic>
              <p:nvPicPr>
                <p:cNvPr id="96" name="图片 95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412656" y="3039816"/>
                  <a:ext cx="108000" cy="87000"/>
                </a:xfrm>
                <a:prstGeom prst="rect">
                  <a:avLst/>
                </a:prstGeom>
              </p:spPr>
            </p:pic>
          </p:grpSp>
          <p:pic>
            <p:nvPicPr>
              <p:cNvPr id="85" name="图片 84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96156" y="2015218"/>
                <a:ext cx="1223014" cy="180000"/>
              </a:xfrm>
              <a:prstGeom prst="rect">
                <a:avLst/>
              </a:prstGeom>
            </p:spPr>
          </p:pic>
          <p:cxnSp>
            <p:nvCxnSpPr>
              <p:cNvPr id="86" name="直接连接符 85"/>
              <p:cNvCxnSpPr/>
              <p:nvPr/>
            </p:nvCxnSpPr>
            <p:spPr>
              <a:xfrm>
                <a:off x="3396155" y="2191773"/>
                <a:ext cx="5446460" cy="1233"/>
              </a:xfrm>
              <a:prstGeom prst="line">
                <a:avLst/>
              </a:prstGeom>
              <a:ln w="3175">
                <a:solidFill>
                  <a:srgbClr val="A4CF6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矩形 86"/>
              <p:cNvSpPr/>
              <p:nvPr/>
            </p:nvSpPr>
            <p:spPr>
              <a:xfrm>
                <a:off x="8764515" y="2189562"/>
                <a:ext cx="78100" cy="265369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半闭框 87"/>
              <p:cNvSpPr/>
              <p:nvPr/>
            </p:nvSpPr>
            <p:spPr>
              <a:xfrm rot="2700000">
                <a:off x="8784698" y="2215960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半闭框 88"/>
              <p:cNvSpPr/>
              <p:nvPr/>
            </p:nvSpPr>
            <p:spPr>
              <a:xfrm rot="18900000" flipV="1">
                <a:off x="8784698" y="4709341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矩形 89"/>
              <p:cNvSpPr/>
              <p:nvPr/>
            </p:nvSpPr>
            <p:spPr>
              <a:xfrm rot="16200000">
                <a:off x="6080336" y="2138129"/>
                <a:ext cx="78100" cy="544646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" name="半闭框 90"/>
              <p:cNvSpPr/>
              <p:nvPr/>
            </p:nvSpPr>
            <p:spPr>
              <a:xfrm rot="13500000" flipV="1">
                <a:off x="8697360" y="4842001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半闭框 91"/>
              <p:cNvSpPr/>
              <p:nvPr/>
            </p:nvSpPr>
            <p:spPr>
              <a:xfrm rot="8100000" flipH="1" flipV="1">
                <a:off x="3431303" y="4842370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矩形 92"/>
              <p:cNvSpPr/>
              <p:nvPr/>
            </p:nvSpPr>
            <p:spPr>
              <a:xfrm>
                <a:off x="3664568" y="4839580"/>
                <a:ext cx="1257300" cy="4571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矩形 93"/>
              <p:cNvSpPr/>
              <p:nvPr/>
            </p:nvSpPr>
            <p:spPr>
              <a:xfrm rot="5400000">
                <a:off x="8176644" y="2898911"/>
                <a:ext cx="1257300" cy="4571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3383455" y="4991650"/>
              <a:ext cx="5446460" cy="912520"/>
              <a:chOff x="1230630" y="2330449"/>
              <a:chExt cx="5446460" cy="912520"/>
            </a:xfrm>
          </p:grpSpPr>
          <p:sp>
            <p:nvSpPr>
              <p:cNvPr id="82" name="矩形 81"/>
              <p:cNvSpPr/>
              <p:nvPr/>
            </p:nvSpPr>
            <p:spPr>
              <a:xfrm>
                <a:off x="1230630" y="2461919"/>
                <a:ext cx="5446460" cy="78105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6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1230630" y="2330449"/>
                <a:ext cx="5446460" cy="131469"/>
              </a:xfrm>
              <a:prstGeom prst="rect">
                <a:avLst/>
              </a:pr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500" b="1" dirty="0" smtClean="0">
                    <a:solidFill>
                      <a:srgbClr val="676868"/>
                    </a:solidFill>
                  </a:rPr>
                  <a:t>Calendar</a:t>
                </a:r>
                <a:endParaRPr lang="zh-CN" altLang="en-US" sz="500" b="1" dirty="0">
                  <a:solidFill>
                    <a:srgbClr val="676868"/>
                  </a:solidFill>
                </a:endParaRPr>
              </a:p>
            </p:txBody>
          </p:sp>
        </p:grpSp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32731" y="5144525"/>
              <a:ext cx="5374102" cy="545119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98894" y="2110489"/>
              <a:ext cx="3631838" cy="1827866"/>
            </a:xfrm>
            <a:prstGeom prst="rect">
              <a:avLst/>
            </a:prstGeom>
          </p:spPr>
        </p:pic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409195" y="3829099"/>
              <a:ext cx="3621537" cy="888927"/>
            </a:xfrm>
            <a:prstGeom prst="rect">
              <a:avLst/>
            </a:prstGeom>
          </p:spPr>
        </p:pic>
        <p:sp>
          <p:nvSpPr>
            <p:cNvPr id="22" name="矩形 21"/>
            <p:cNvSpPr/>
            <p:nvPr/>
          </p:nvSpPr>
          <p:spPr>
            <a:xfrm>
              <a:off x="1308288" y="3107523"/>
              <a:ext cx="1577906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PPAP Engine Program Delta Hawk…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2600325" y="3107523"/>
              <a:ext cx="653802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0000"/>
                  </a:solidFill>
                </a:rPr>
                <a:t>Very 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C000"/>
                  </a:solidFill>
                </a:rPr>
                <a:t>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FF00"/>
                  </a:solidFill>
                </a:rPr>
                <a:t>Medium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B050"/>
                  </a:solidFill>
                </a:rPr>
                <a:t>Low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C000"/>
                  </a:solidFill>
                </a:rPr>
                <a:t>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0000"/>
                  </a:solidFill>
                </a:rPr>
                <a:t>Very High</a:t>
              </a:r>
              <a:endParaRPr lang="zh-CN" altLang="en-US" sz="500" dirty="0">
                <a:solidFill>
                  <a:srgbClr val="FF0000"/>
                </a:solidFill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923857" y="3108741"/>
              <a:ext cx="526547" cy="900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Technical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IT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Productivity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Process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Auditing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Technical</a:t>
              </a:r>
            </a:p>
            <a:p>
              <a:pPr>
                <a:lnSpc>
                  <a:spcPct val="150000"/>
                </a:lnSpc>
              </a:pPr>
              <a:endParaRPr lang="zh-CN" altLang="en-US" sz="500" i="1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94290" y="4191031"/>
              <a:ext cx="1784402" cy="730380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03816" y="5232559"/>
              <a:ext cx="1795676" cy="738869"/>
            </a:xfrm>
            <a:prstGeom prst="rect">
              <a:avLst/>
            </a:prstGeom>
          </p:spPr>
        </p:pic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942040" y="1936039"/>
              <a:ext cx="2234038" cy="721498"/>
            </a:xfrm>
            <a:prstGeom prst="rect">
              <a:avLst/>
            </a:prstGeom>
          </p:spPr>
        </p:pic>
        <p:pic>
          <p:nvPicPr>
            <p:cNvPr id="28" name="图片 27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918489" y="2971733"/>
              <a:ext cx="2162723" cy="632375"/>
            </a:xfrm>
            <a:prstGeom prst="rect">
              <a:avLst/>
            </a:prstGeom>
          </p:spPr>
        </p:pic>
        <p:grpSp>
          <p:nvGrpSpPr>
            <p:cNvPr id="29" name="组合 28"/>
            <p:cNvGrpSpPr/>
            <p:nvPr/>
          </p:nvGrpSpPr>
          <p:grpSpPr>
            <a:xfrm>
              <a:off x="3254127" y="3186113"/>
              <a:ext cx="0" cy="734881"/>
              <a:chOff x="3254127" y="3186113"/>
              <a:chExt cx="0" cy="734881"/>
            </a:xfrm>
          </p:grpSpPr>
          <p:cxnSp>
            <p:nvCxnSpPr>
              <p:cNvPr id="80" name="直接连接符 79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组合 29"/>
            <p:cNvGrpSpPr/>
            <p:nvPr/>
          </p:nvGrpSpPr>
          <p:grpSpPr>
            <a:xfrm>
              <a:off x="3254127" y="4197509"/>
              <a:ext cx="0" cy="734881"/>
              <a:chOff x="3254127" y="3186113"/>
              <a:chExt cx="0" cy="734881"/>
            </a:xfrm>
          </p:grpSpPr>
          <p:cxnSp>
            <p:nvCxnSpPr>
              <p:cNvPr id="78" name="直接连接符 77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连接符 78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组合 30"/>
            <p:cNvGrpSpPr/>
            <p:nvPr/>
          </p:nvGrpSpPr>
          <p:grpSpPr>
            <a:xfrm>
              <a:off x="3254127" y="5236547"/>
              <a:ext cx="0" cy="734881"/>
              <a:chOff x="3254127" y="3186113"/>
              <a:chExt cx="0" cy="734881"/>
            </a:xfrm>
          </p:grpSpPr>
          <p:cxnSp>
            <p:nvCxnSpPr>
              <p:cNvPr id="76" name="直接连接符 75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组合 31"/>
            <p:cNvGrpSpPr/>
            <p:nvPr/>
          </p:nvGrpSpPr>
          <p:grpSpPr>
            <a:xfrm>
              <a:off x="11176078" y="1925622"/>
              <a:ext cx="0" cy="734881"/>
              <a:chOff x="3254127" y="3186113"/>
              <a:chExt cx="0" cy="734881"/>
            </a:xfrm>
          </p:grpSpPr>
          <p:cxnSp>
            <p:nvCxnSpPr>
              <p:cNvPr id="74" name="直接连接符 73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连接符 74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组合 32"/>
            <p:cNvGrpSpPr/>
            <p:nvPr/>
          </p:nvGrpSpPr>
          <p:grpSpPr>
            <a:xfrm>
              <a:off x="11176078" y="2953651"/>
              <a:ext cx="0" cy="734881"/>
              <a:chOff x="3254127" y="3186113"/>
              <a:chExt cx="0" cy="734881"/>
            </a:xfrm>
          </p:grpSpPr>
          <p:cxnSp>
            <p:nvCxnSpPr>
              <p:cNvPr id="72" name="直接连接符 71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" name="组合 33"/>
            <p:cNvGrpSpPr/>
            <p:nvPr/>
          </p:nvGrpSpPr>
          <p:grpSpPr>
            <a:xfrm>
              <a:off x="11176078" y="3972061"/>
              <a:ext cx="0" cy="734881"/>
              <a:chOff x="3254127" y="3186113"/>
              <a:chExt cx="0" cy="734881"/>
            </a:xfrm>
          </p:grpSpPr>
          <p:cxnSp>
            <p:nvCxnSpPr>
              <p:cNvPr id="70" name="直接连接符 69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连接符 70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组合 34"/>
            <p:cNvGrpSpPr/>
            <p:nvPr/>
          </p:nvGrpSpPr>
          <p:grpSpPr>
            <a:xfrm>
              <a:off x="11169806" y="4996413"/>
              <a:ext cx="0" cy="734881"/>
              <a:chOff x="3254127" y="3186113"/>
              <a:chExt cx="0" cy="734881"/>
            </a:xfrm>
          </p:grpSpPr>
          <p:cxnSp>
            <p:nvCxnSpPr>
              <p:cNvPr id="68" name="直接连接符 67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" name="矩形 35"/>
            <p:cNvSpPr/>
            <p:nvPr/>
          </p:nvSpPr>
          <p:spPr>
            <a:xfrm>
              <a:off x="8872290" y="4967438"/>
              <a:ext cx="1238494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PPAP Engine Program Delta Hawk…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8892307" y="3928103"/>
              <a:ext cx="1434575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Gate Review Meeting (OTS)…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of PPAP </a:t>
              </a:r>
              <a:r>
                <a:rPr lang="en-US" altLang="zh-CN" sz="500" dirty="0">
                  <a:solidFill>
                    <a:srgbClr val="0070C0"/>
                  </a:solidFill>
                </a:rPr>
                <a:t>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of PPAP </a:t>
              </a:r>
              <a:r>
                <a:rPr lang="en-US" altLang="zh-CN" sz="500" dirty="0">
                  <a:solidFill>
                    <a:srgbClr val="0070C0"/>
                  </a:solidFill>
                </a:rPr>
                <a:t>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10202670" y="3928103"/>
              <a:ext cx="1044350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10632590" y="5038811"/>
              <a:ext cx="445081" cy="72000"/>
              <a:chOff x="10632590" y="5038811"/>
              <a:chExt cx="445081" cy="72000"/>
            </a:xfrm>
          </p:grpSpPr>
          <p:sp>
            <p:nvSpPr>
              <p:cNvPr id="63" name="五角星 62"/>
              <p:cNvSpPr/>
              <p:nvPr/>
            </p:nvSpPr>
            <p:spPr>
              <a:xfrm>
                <a:off x="1063259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五角星 63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五角星 64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五角星 65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" name="五角星 66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10725860" y="5151948"/>
              <a:ext cx="351811" cy="72000"/>
              <a:chOff x="10725860" y="5038811"/>
              <a:chExt cx="351811" cy="72000"/>
            </a:xfrm>
          </p:grpSpPr>
          <p:sp>
            <p:nvSpPr>
              <p:cNvPr id="59" name="五角星 58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五角星 59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五角星 60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五角星 61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0819130" y="5265085"/>
              <a:ext cx="258541" cy="72000"/>
              <a:chOff x="10819130" y="5038811"/>
              <a:chExt cx="258541" cy="72000"/>
            </a:xfrm>
          </p:grpSpPr>
          <p:sp>
            <p:nvSpPr>
              <p:cNvPr id="56" name="五角星 55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五角星 56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五角星 57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0725860" y="5378222"/>
              <a:ext cx="351811" cy="72000"/>
              <a:chOff x="10725860" y="5038811"/>
              <a:chExt cx="351811" cy="72000"/>
            </a:xfrm>
          </p:grpSpPr>
          <p:sp>
            <p:nvSpPr>
              <p:cNvPr id="52" name="五角星 51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五角星 52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五角星 53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五角星 54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0912400" y="5491359"/>
              <a:ext cx="165271" cy="72000"/>
              <a:chOff x="10912400" y="5038811"/>
              <a:chExt cx="165271" cy="72000"/>
            </a:xfrm>
          </p:grpSpPr>
          <p:sp>
            <p:nvSpPr>
              <p:cNvPr id="50" name="五角星 49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" name="五角星 50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0632590" y="5604497"/>
              <a:ext cx="445081" cy="72000"/>
              <a:chOff x="10632590" y="5038811"/>
              <a:chExt cx="445081" cy="72000"/>
            </a:xfrm>
          </p:grpSpPr>
          <p:sp>
            <p:nvSpPr>
              <p:cNvPr id="45" name="五角星 44"/>
              <p:cNvSpPr/>
              <p:nvPr/>
            </p:nvSpPr>
            <p:spPr>
              <a:xfrm>
                <a:off x="1063259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五角星 45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五角星 46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五角星 47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五角星 48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57" name="组合 156"/>
          <p:cNvGrpSpPr/>
          <p:nvPr/>
        </p:nvGrpSpPr>
        <p:grpSpPr>
          <a:xfrm>
            <a:off x="8912188" y="1574010"/>
            <a:ext cx="616023" cy="657488"/>
            <a:chOff x="8894690" y="1587313"/>
            <a:chExt cx="616023" cy="657488"/>
          </a:xfrm>
        </p:grpSpPr>
        <p:grpSp>
          <p:nvGrpSpPr>
            <p:cNvPr id="158" name="组合 157"/>
            <p:cNvGrpSpPr/>
            <p:nvPr/>
          </p:nvGrpSpPr>
          <p:grpSpPr>
            <a:xfrm>
              <a:off x="8896350" y="1587313"/>
              <a:ext cx="614363" cy="657488"/>
              <a:chOff x="8896350" y="1587313"/>
              <a:chExt cx="614363" cy="657488"/>
            </a:xfrm>
          </p:grpSpPr>
          <p:sp>
            <p:nvSpPr>
              <p:cNvPr id="163" name="矩形 162"/>
              <p:cNvSpPr/>
              <p:nvPr/>
            </p:nvSpPr>
            <p:spPr>
              <a:xfrm>
                <a:off x="8896350" y="1620819"/>
                <a:ext cx="614363" cy="623982"/>
              </a:xfrm>
              <a:prstGeom prst="rect">
                <a:avLst/>
              </a:prstGeom>
              <a:solidFill>
                <a:srgbClr val="F3F3F3"/>
              </a:solidFill>
              <a:ln w="3175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8896350" y="1587313"/>
                <a:ext cx="534121" cy="6574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500" dirty="0"/>
                  <a:t>My </a:t>
                </a:r>
                <a:r>
                  <a:rPr lang="en-US" altLang="zh-CN" sz="500" dirty="0" smtClean="0"/>
                  <a:t>Profile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 smtClean="0"/>
                  <a:t>My Password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 smtClean="0"/>
                  <a:t>Workbench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 smtClean="0"/>
                  <a:t>Dashboard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 smtClean="0"/>
                  <a:t>Log Out</a:t>
                </a:r>
                <a:endParaRPr lang="zh-CN" altLang="en-US" sz="500" dirty="0"/>
              </a:p>
            </p:txBody>
          </p:sp>
        </p:grpSp>
        <p:cxnSp>
          <p:nvCxnSpPr>
            <p:cNvPr id="159" name="直接连接符 158"/>
            <p:cNvCxnSpPr/>
            <p:nvPr/>
          </p:nvCxnSpPr>
          <p:spPr>
            <a:xfrm>
              <a:off x="8896350" y="1866904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连接符 159"/>
            <p:cNvCxnSpPr/>
            <p:nvPr/>
          </p:nvCxnSpPr>
          <p:spPr>
            <a:xfrm>
              <a:off x="8896350" y="1988348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连接符 160"/>
            <p:cNvCxnSpPr/>
            <p:nvPr/>
          </p:nvCxnSpPr>
          <p:spPr>
            <a:xfrm>
              <a:off x="8896350" y="2105029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连接符 161"/>
            <p:cNvCxnSpPr/>
            <p:nvPr/>
          </p:nvCxnSpPr>
          <p:spPr>
            <a:xfrm>
              <a:off x="8894690" y="1751811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75271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User</a:t>
            </a:r>
            <a:endParaRPr lang="zh-CN" altLang="en-US" dirty="0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User Account – User Profile</a:t>
            </a:r>
            <a:endParaRPr lang="zh-CN" altLang="en-US" dirty="0"/>
          </a:p>
        </p:txBody>
      </p:sp>
      <p:grpSp>
        <p:nvGrpSpPr>
          <p:cNvPr id="81" name="组合 80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pic>
          <p:nvPicPr>
            <p:cNvPr id="228" name="图片 2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1718" y="1335106"/>
              <a:ext cx="10609524" cy="295238"/>
            </a:xfrm>
            <a:prstGeom prst="rect">
              <a:avLst/>
            </a:prstGeom>
            <a:solidFill>
              <a:srgbClr val="F3F3F3"/>
            </a:solidFill>
          </p:spPr>
        </p:pic>
        <p:sp>
          <p:nvSpPr>
            <p:cNvPr id="229" name="矩形 228"/>
            <p:cNvSpPr/>
            <p:nvPr/>
          </p:nvSpPr>
          <p:spPr>
            <a:xfrm>
              <a:off x="821718" y="1620819"/>
              <a:ext cx="10609524" cy="4525981"/>
            </a:xfrm>
            <a:prstGeom prst="rect">
              <a:avLst/>
            </a:prstGeom>
            <a:noFill/>
            <a:ln w="31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956602" y="4051299"/>
            <a:ext cx="2341245" cy="912520"/>
            <a:chOff x="1097280" y="4043679"/>
            <a:chExt cx="2341245" cy="912520"/>
          </a:xfrm>
        </p:grpSpPr>
        <p:grpSp>
          <p:nvGrpSpPr>
            <p:cNvPr id="222" name="组合 221"/>
            <p:cNvGrpSpPr/>
            <p:nvPr/>
          </p:nvGrpSpPr>
          <p:grpSpPr>
            <a:xfrm>
              <a:off x="1097280" y="4043679"/>
              <a:ext cx="2341245" cy="912520"/>
              <a:chOff x="1230630" y="2330449"/>
              <a:chExt cx="2341245" cy="912520"/>
            </a:xfrm>
          </p:grpSpPr>
          <p:grpSp>
            <p:nvGrpSpPr>
              <p:cNvPr id="224" name="组合 22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6" name="矩形 22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7" name="矩形 22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566"/>
                      </a:solidFill>
                    </a:rPr>
                    <a:t>Approval Requests (8)</a:t>
                  </a:r>
                  <a:endParaRPr lang="zh-CN" altLang="en-US" sz="500" b="1" dirty="0">
                    <a:solidFill>
                      <a:srgbClr val="676566"/>
                    </a:solidFill>
                  </a:endParaRPr>
                </a:p>
              </p:txBody>
            </p:sp>
          </p:grpSp>
          <p:sp>
            <p:nvSpPr>
              <p:cNvPr id="225" name="乘号 22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8656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23" name="图片 22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4062994"/>
              <a:ext cx="108000" cy="87000"/>
            </a:xfrm>
            <a:prstGeom prst="rect">
              <a:avLst/>
            </a:prstGeom>
          </p:spPr>
        </p:pic>
      </p:grpSp>
      <p:grpSp>
        <p:nvGrpSpPr>
          <p:cNvPr id="83" name="组合 82"/>
          <p:cNvGrpSpPr/>
          <p:nvPr/>
        </p:nvGrpSpPr>
        <p:grpSpPr>
          <a:xfrm>
            <a:off x="956602" y="5079999"/>
            <a:ext cx="2341245" cy="912520"/>
            <a:chOff x="1097279" y="5079999"/>
            <a:chExt cx="2341245" cy="912520"/>
          </a:xfrm>
        </p:grpSpPr>
        <p:grpSp>
          <p:nvGrpSpPr>
            <p:cNvPr id="216" name="组合 215"/>
            <p:cNvGrpSpPr/>
            <p:nvPr/>
          </p:nvGrpSpPr>
          <p:grpSpPr>
            <a:xfrm>
              <a:off x="1097279" y="5079999"/>
              <a:ext cx="2341245" cy="912520"/>
              <a:chOff x="1230630" y="2330449"/>
              <a:chExt cx="2341245" cy="912520"/>
            </a:xfrm>
          </p:grpSpPr>
          <p:grpSp>
            <p:nvGrpSpPr>
              <p:cNvPr id="218" name="组合 217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0" name="矩形 219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1" name="矩形 220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Waiting for Submit(5)</a:t>
                  </a:r>
                  <a:endParaRPr lang="zh-CN" altLang="en-US" sz="5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219" name="乘号 218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666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7" name="图片 2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5097216"/>
              <a:ext cx="108000" cy="87000"/>
            </a:xfrm>
            <a:prstGeom prst="rect">
              <a:avLst/>
            </a:prstGeom>
          </p:spPr>
        </p:pic>
      </p:grpSp>
      <p:grpSp>
        <p:nvGrpSpPr>
          <p:cNvPr id="84" name="组合 83"/>
          <p:cNvGrpSpPr/>
          <p:nvPr/>
        </p:nvGrpSpPr>
        <p:grpSpPr>
          <a:xfrm>
            <a:off x="956602" y="3022599"/>
            <a:ext cx="2341245" cy="912520"/>
            <a:chOff x="1097280" y="3022599"/>
            <a:chExt cx="2341245" cy="912520"/>
          </a:xfrm>
        </p:grpSpPr>
        <p:grpSp>
          <p:nvGrpSpPr>
            <p:cNvPr id="210" name="组合 209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12" name="组合 211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14" name="矩形 213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5" name="矩形 214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New issues (33)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13" name="乘号 212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1" name="图片 2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5" name="组合 84"/>
          <p:cNvGrpSpPr/>
          <p:nvPr/>
        </p:nvGrpSpPr>
        <p:grpSpPr>
          <a:xfrm>
            <a:off x="8892309" y="1763825"/>
            <a:ext cx="2341245" cy="912520"/>
            <a:chOff x="1097280" y="3022599"/>
            <a:chExt cx="2341245" cy="912520"/>
          </a:xfrm>
        </p:grpSpPr>
        <p:grpSp>
          <p:nvGrpSpPr>
            <p:cNvPr id="204" name="组合 203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6" name="组合 205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8" name="矩形 207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9" name="矩形 208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Today’s Task + Expired Task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7" name="乘号 206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05" name="图片 20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6" name="组合 85"/>
          <p:cNvGrpSpPr/>
          <p:nvPr/>
        </p:nvGrpSpPr>
        <p:grpSpPr>
          <a:xfrm>
            <a:off x="8892309" y="2790301"/>
            <a:ext cx="2341245" cy="912520"/>
            <a:chOff x="1097280" y="3022599"/>
            <a:chExt cx="2341245" cy="912520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0" name="组合 199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2" name="矩形 201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3" name="矩形 202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Projects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1" name="乘号 200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9" name="图片 19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7" name="组合 86"/>
          <p:cNvGrpSpPr/>
          <p:nvPr/>
        </p:nvGrpSpPr>
        <p:grpSpPr>
          <a:xfrm>
            <a:off x="8892309" y="3816777"/>
            <a:ext cx="2341245" cy="912520"/>
            <a:chOff x="1097280" y="3022599"/>
            <a:chExt cx="2341245" cy="912520"/>
          </a:xfrm>
        </p:grpSpPr>
        <p:grpSp>
          <p:nvGrpSpPr>
            <p:cNvPr id="192" name="组合 19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94" name="组合 19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96" name="矩形 19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7" name="矩形 19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Recent Meetings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95" name="乘号 19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3" name="图片 19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8" name="组合 87"/>
          <p:cNvGrpSpPr/>
          <p:nvPr/>
        </p:nvGrpSpPr>
        <p:grpSpPr>
          <a:xfrm>
            <a:off x="849922" y="1694479"/>
            <a:ext cx="1406863" cy="1228017"/>
            <a:chOff x="849922" y="1694479"/>
            <a:chExt cx="1406863" cy="1228017"/>
          </a:xfrm>
        </p:grpSpPr>
        <p:grpSp>
          <p:nvGrpSpPr>
            <p:cNvPr id="178" name="组合 177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sp>
            <p:nvSpPr>
              <p:cNvPr id="185" name="文本框 184"/>
              <p:cNvSpPr txBox="1"/>
              <p:nvPr/>
            </p:nvSpPr>
            <p:spPr>
              <a:xfrm>
                <a:off x="849922" y="1694479"/>
                <a:ext cx="66556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Quick Links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6" name="文本框 185"/>
              <p:cNvSpPr txBox="1"/>
              <p:nvPr/>
            </p:nvSpPr>
            <p:spPr>
              <a:xfrm>
                <a:off x="1127950" y="1866479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Activity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127950" y="2034594"/>
                <a:ext cx="107914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Project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8" name="文本框 187"/>
              <p:cNvSpPr txBox="1"/>
              <p:nvPr/>
            </p:nvSpPr>
            <p:spPr>
              <a:xfrm>
                <a:off x="1127950" y="2202709"/>
                <a:ext cx="75854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System Setup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9" name="文本框 188"/>
              <p:cNvSpPr txBox="1"/>
              <p:nvPr/>
            </p:nvSpPr>
            <p:spPr>
              <a:xfrm>
                <a:off x="1127950" y="2370824"/>
                <a:ext cx="112883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Supplier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0" name="文本框 189"/>
              <p:cNvSpPr txBox="1"/>
              <p:nvPr/>
            </p:nvSpPr>
            <p:spPr>
              <a:xfrm>
                <a:off x="1127950" y="2538939"/>
                <a:ext cx="91242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Advance Settings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1" name="文本框 190"/>
              <p:cNvSpPr txBox="1"/>
              <p:nvPr/>
            </p:nvSpPr>
            <p:spPr>
              <a:xfrm>
                <a:off x="1127950" y="2707052"/>
                <a:ext cx="49885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More…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79" name="右箭头 178"/>
            <p:cNvSpPr/>
            <p:nvPr/>
          </p:nvSpPr>
          <p:spPr>
            <a:xfrm>
              <a:off x="1103330" y="1929156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右箭头 179"/>
            <p:cNvSpPr/>
            <p:nvPr/>
          </p:nvSpPr>
          <p:spPr>
            <a:xfrm>
              <a:off x="1103330" y="2097979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右箭头 180"/>
            <p:cNvSpPr/>
            <p:nvPr/>
          </p:nvSpPr>
          <p:spPr>
            <a:xfrm>
              <a:off x="1103330" y="2266802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右箭头 181"/>
            <p:cNvSpPr/>
            <p:nvPr/>
          </p:nvSpPr>
          <p:spPr>
            <a:xfrm>
              <a:off x="1103330" y="2435625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右箭头 182"/>
            <p:cNvSpPr/>
            <p:nvPr/>
          </p:nvSpPr>
          <p:spPr>
            <a:xfrm>
              <a:off x="1103330" y="2604448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右箭头 183"/>
            <p:cNvSpPr/>
            <p:nvPr/>
          </p:nvSpPr>
          <p:spPr>
            <a:xfrm>
              <a:off x="1103330" y="2773270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892309" y="4843254"/>
            <a:ext cx="2341245" cy="912520"/>
            <a:chOff x="1097280" y="3022599"/>
            <a:chExt cx="2341245" cy="912520"/>
          </a:xfrm>
        </p:grpSpPr>
        <p:grpSp>
          <p:nvGrpSpPr>
            <p:cNvPr id="172" name="组合 17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74" name="组合 17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76" name="矩形 17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7" name="矩形 17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Favorite Documents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75" name="乘号 17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73" name="图片 17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90" name="组合 89"/>
          <p:cNvGrpSpPr/>
          <p:nvPr/>
        </p:nvGrpSpPr>
        <p:grpSpPr>
          <a:xfrm>
            <a:off x="3383455" y="1765625"/>
            <a:ext cx="5446462" cy="3039120"/>
            <a:chOff x="3396155" y="1868019"/>
            <a:chExt cx="5446462" cy="303912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3396156" y="1868019"/>
              <a:ext cx="5446460" cy="3039120"/>
              <a:chOff x="1097279" y="3022599"/>
              <a:chExt cx="5446460" cy="3039120"/>
            </a:xfrm>
          </p:grpSpPr>
          <p:grpSp>
            <p:nvGrpSpPr>
              <p:cNvPr id="168" name="组合 167"/>
              <p:cNvGrpSpPr/>
              <p:nvPr/>
            </p:nvGrpSpPr>
            <p:grpSpPr>
              <a:xfrm>
                <a:off x="1097279" y="3022599"/>
                <a:ext cx="5446460" cy="3039120"/>
                <a:chOff x="1230629" y="2330449"/>
                <a:chExt cx="5446460" cy="3039120"/>
              </a:xfrm>
            </p:grpSpPr>
            <p:sp>
              <p:nvSpPr>
                <p:cNvPr id="170" name="矩形 169"/>
                <p:cNvSpPr/>
                <p:nvPr/>
              </p:nvSpPr>
              <p:spPr>
                <a:xfrm>
                  <a:off x="1230630" y="2461918"/>
                  <a:ext cx="5446459" cy="290765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矩形 170"/>
                <p:cNvSpPr/>
                <p:nvPr/>
              </p:nvSpPr>
              <p:spPr>
                <a:xfrm>
                  <a:off x="1230629" y="2330449"/>
                  <a:ext cx="5446459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Dashboard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pic>
            <p:nvPicPr>
              <p:cNvPr id="169" name="图片 16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12656" y="3039816"/>
                <a:ext cx="108000" cy="87000"/>
              </a:xfrm>
              <a:prstGeom prst="rect">
                <a:avLst/>
              </a:prstGeom>
            </p:spPr>
          </p:pic>
        </p:grpSp>
        <p:pic>
          <p:nvPicPr>
            <p:cNvPr id="158" name="图片 15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96156" y="2015218"/>
              <a:ext cx="1223014" cy="180000"/>
            </a:xfrm>
            <a:prstGeom prst="rect">
              <a:avLst/>
            </a:prstGeom>
          </p:spPr>
        </p:pic>
        <p:cxnSp>
          <p:nvCxnSpPr>
            <p:cNvPr id="159" name="直接连接符 158"/>
            <p:cNvCxnSpPr/>
            <p:nvPr/>
          </p:nvCxnSpPr>
          <p:spPr>
            <a:xfrm>
              <a:off x="3396155" y="2191773"/>
              <a:ext cx="5446460" cy="1233"/>
            </a:xfrm>
            <a:prstGeom prst="line">
              <a:avLst/>
            </a:prstGeom>
            <a:ln w="3175">
              <a:solidFill>
                <a:srgbClr val="A4CF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矩形 159"/>
            <p:cNvSpPr/>
            <p:nvPr/>
          </p:nvSpPr>
          <p:spPr>
            <a:xfrm>
              <a:off x="8764515" y="2189562"/>
              <a:ext cx="78100" cy="26536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半闭框 160"/>
            <p:cNvSpPr/>
            <p:nvPr/>
          </p:nvSpPr>
          <p:spPr>
            <a:xfrm rot="2700000">
              <a:off x="8784698" y="221596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2" name="半闭框 161"/>
            <p:cNvSpPr/>
            <p:nvPr/>
          </p:nvSpPr>
          <p:spPr>
            <a:xfrm rot="18900000" flipV="1">
              <a:off x="8784698" y="470934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3" name="矩形 162"/>
            <p:cNvSpPr/>
            <p:nvPr/>
          </p:nvSpPr>
          <p:spPr>
            <a:xfrm rot="16200000">
              <a:off x="6080336" y="2138129"/>
              <a:ext cx="78100" cy="54464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半闭框 163"/>
            <p:cNvSpPr/>
            <p:nvPr/>
          </p:nvSpPr>
          <p:spPr>
            <a:xfrm rot="13500000" flipV="1">
              <a:off x="8697360" y="484200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5" name="半闭框 164"/>
            <p:cNvSpPr/>
            <p:nvPr/>
          </p:nvSpPr>
          <p:spPr>
            <a:xfrm rot="8100000" flipH="1" flipV="1">
              <a:off x="3431303" y="484237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6" name="矩形 165"/>
            <p:cNvSpPr/>
            <p:nvPr/>
          </p:nvSpPr>
          <p:spPr>
            <a:xfrm>
              <a:off x="3664568" y="4839580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 rot="5400000">
              <a:off x="8176644" y="2898911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3383455" y="4991650"/>
            <a:ext cx="5446460" cy="912520"/>
            <a:chOff x="1230630" y="2330449"/>
            <a:chExt cx="5446460" cy="912520"/>
          </a:xfrm>
        </p:grpSpPr>
        <p:sp>
          <p:nvSpPr>
            <p:cNvPr id="155" name="矩形 154"/>
            <p:cNvSpPr/>
            <p:nvPr/>
          </p:nvSpPr>
          <p:spPr>
            <a:xfrm>
              <a:off x="1230630" y="2461919"/>
              <a:ext cx="5446460" cy="78105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6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6" name="矩形 155"/>
            <p:cNvSpPr/>
            <p:nvPr/>
          </p:nvSpPr>
          <p:spPr>
            <a:xfrm>
              <a:off x="1230630" y="2330449"/>
              <a:ext cx="5446460" cy="13146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500" b="1" dirty="0" smtClean="0">
                  <a:solidFill>
                    <a:srgbClr val="676868"/>
                  </a:solidFill>
                </a:rPr>
                <a:t>Calendar</a:t>
              </a:r>
              <a:endParaRPr lang="zh-CN" altLang="en-US" sz="500" b="1" dirty="0">
                <a:solidFill>
                  <a:srgbClr val="676868"/>
                </a:solidFill>
              </a:endParaRPr>
            </a:p>
          </p:txBody>
        </p:sp>
      </p:grpSp>
      <p:pic>
        <p:nvPicPr>
          <p:cNvPr id="92" name="图片 9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2731" y="5144525"/>
            <a:ext cx="5374102" cy="545119"/>
          </a:xfrm>
          <a:prstGeom prst="rect">
            <a:avLst/>
          </a:prstGeom>
        </p:spPr>
      </p:pic>
      <p:pic>
        <p:nvPicPr>
          <p:cNvPr id="93" name="图片 9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8894" y="2110489"/>
            <a:ext cx="3631838" cy="1827866"/>
          </a:xfrm>
          <a:prstGeom prst="rect">
            <a:avLst/>
          </a:prstGeom>
        </p:spPr>
      </p:pic>
      <p:pic>
        <p:nvPicPr>
          <p:cNvPr id="94" name="图片 9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9195" y="3829099"/>
            <a:ext cx="3621537" cy="888927"/>
          </a:xfrm>
          <a:prstGeom prst="rect">
            <a:avLst/>
          </a:prstGeom>
        </p:spPr>
      </p:pic>
      <p:sp>
        <p:nvSpPr>
          <p:cNvPr id="95" name="矩形 94"/>
          <p:cNvSpPr/>
          <p:nvPr/>
        </p:nvSpPr>
        <p:spPr>
          <a:xfrm>
            <a:off x="1308288" y="3107523"/>
            <a:ext cx="1577906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2600325" y="3107523"/>
            <a:ext cx="653802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FF00"/>
                </a:solidFill>
              </a:rPr>
              <a:t>Medium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B050"/>
                </a:solidFill>
              </a:rPr>
              <a:t>Low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  <a:endParaRPr lang="zh-CN" altLang="en-US" sz="500" dirty="0">
              <a:solidFill>
                <a:srgbClr val="FF0000"/>
              </a:solidFill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923857" y="3108741"/>
            <a:ext cx="52654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IT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Productivity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Process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Auditing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endParaRPr lang="zh-CN" altLang="en-US" sz="500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98" name="图片 9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4290" y="4191031"/>
            <a:ext cx="1784402" cy="730380"/>
          </a:xfrm>
          <a:prstGeom prst="rect">
            <a:avLst/>
          </a:prstGeom>
        </p:spPr>
      </p:pic>
      <p:pic>
        <p:nvPicPr>
          <p:cNvPr id="99" name="图片 9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3816" y="5232559"/>
            <a:ext cx="1795676" cy="738869"/>
          </a:xfrm>
          <a:prstGeom prst="rect">
            <a:avLst/>
          </a:prstGeom>
        </p:spPr>
      </p:pic>
      <p:pic>
        <p:nvPicPr>
          <p:cNvPr id="100" name="图片 9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42040" y="1936039"/>
            <a:ext cx="2234038" cy="721498"/>
          </a:xfrm>
          <a:prstGeom prst="rect">
            <a:avLst/>
          </a:prstGeom>
        </p:spPr>
      </p:pic>
      <p:pic>
        <p:nvPicPr>
          <p:cNvPr id="101" name="图片 10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918489" y="2971733"/>
            <a:ext cx="2162723" cy="632375"/>
          </a:xfrm>
          <a:prstGeom prst="rect">
            <a:avLst/>
          </a:prstGeom>
        </p:spPr>
      </p:pic>
      <p:grpSp>
        <p:nvGrpSpPr>
          <p:cNvPr id="102" name="组合 101"/>
          <p:cNvGrpSpPr/>
          <p:nvPr/>
        </p:nvGrpSpPr>
        <p:grpSpPr>
          <a:xfrm>
            <a:off x="3254127" y="3186113"/>
            <a:ext cx="0" cy="734881"/>
            <a:chOff x="3254127" y="3186113"/>
            <a:chExt cx="0" cy="734881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组合 102"/>
          <p:cNvGrpSpPr/>
          <p:nvPr/>
        </p:nvGrpSpPr>
        <p:grpSpPr>
          <a:xfrm>
            <a:off x="3254127" y="4197509"/>
            <a:ext cx="0" cy="734881"/>
            <a:chOff x="3254127" y="3186113"/>
            <a:chExt cx="0" cy="734881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组合 103"/>
          <p:cNvGrpSpPr/>
          <p:nvPr/>
        </p:nvGrpSpPr>
        <p:grpSpPr>
          <a:xfrm>
            <a:off x="3254127" y="5236547"/>
            <a:ext cx="0" cy="734881"/>
            <a:chOff x="3254127" y="3186113"/>
            <a:chExt cx="0" cy="734881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组合 104"/>
          <p:cNvGrpSpPr/>
          <p:nvPr/>
        </p:nvGrpSpPr>
        <p:grpSpPr>
          <a:xfrm>
            <a:off x="11176078" y="1925622"/>
            <a:ext cx="0" cy="734881"/>
            <a:chOff x="3254127" y="3186113"/>
            <a:chExt cx="0" cy="734881"/>
          </a:xfrm>
        </p:grpSpPr>
        <p:cxnSp>
          <p:nvCxnSpPr>
            <p:cNvPr id="147" name="直接连接符 146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组合 105"/>
          <p:cNvGrpSpPr/>
          <p:nvPr/>
        </p:nvGrpSpPr>
        <p:grpSpPr>
          <a:xfrm>
            <a:off x="11176078" y="2953651"/>
            <a:ext cx="0" cy="734881"/>
            <a:chOff x="3254127" y="3186113"/>
            <a:chExt cx="0" cy="734881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组合 106"/>
          <p:cNvGrpSpPr/>
          <p:nvPr/>
        </p:nvGrpSpPr>
        <p:grpSpPr>
          <a:xfrm>
            <a:off x="11176078" y="3972061"/>
            <a:ext cx="0" cy="734881"/>
            <a:chOff x="3254127" y="3186113"/>
            <a:chExt cx="0" cy="734881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组合 107"/>
          <p:cNvGrpSpPr/>
          <p:nvPr/>
        </p:nvGrpSpPr>
        <p:grpSpPr>
          <a:xfrm>
            <a:off x="11169806" y="4996413"/>
            <a:ext cx="0" cy="734881"/>
            <a:chOff x="3254127" y="3186113"/>
            <a:chExt cx="0" cy="734881"/>
          </a:xfrm>
        </p:grpSpPr>
        <p:cxnSp>
          <p:nvCxnSpPr>
            <p:cNvPr id="141" name="直接连接符 14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9" name="矩形 108"/>
          <p:cNvSpPr/>
          <p:nvPr/>
        </p:nvSpPr>
        <p:spPr>
          <a:xfrm>
            <a:off x="8872290" y="4967438"/>
            <a:ext cx="1238494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8892307" y="3928103"/>
            <a:ext cx="1434575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Gate Review Meeting (OTS)…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10202670" y="3928103"/>
            <a:ext cx="1044350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</p:txBody>
      </p:sp>
      <p:grpSp>
        <p:nvGrpSpPr>
          <p:cNvPr id="112" name="组合 111"/>
          <p:cNvGrpSpPr/>
          <p:nvPr/>
        </p:nvGrpSpPr>
        <p:grpSpPr>
          <a:xfrm>
            <a:off x="10632590" y="5038811"/>
            <a:ext cx="445081" cy="72000"/>
            <a:chOff x="10632590" y="5038811"/>
            <a:chExt cx="445081" cy="72000"/>
          </a:xfrm>
        </p:grpSpPr>
        <p:sp>
          <p:nvSpPr>
            <p:cNvPr id="136" name="五角星 135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五角星 136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五角星 137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五角星 138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五角星 139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3" name="组合 112"/>
          <p:cNvGrpSpPr/>
          <p:nvPr/>
        </p:nvGrpSpPr>
        <p:grpSpPr>
          <a:xfrm>
            <a:off x="10725860" y="5151948"/>
            <a:ext cx="351811" cy="72000"/>
            <a:chOff x="10725860" y="5038811"/>
            <a:chExt cx="351811" cy="72000"/>
          </a:xfrm>
        </p:grpSpPr>
        <p:sp>
          <p:nvSpPr>
            <p:cNvPr id="132" name="五角星 131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五角星 132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五角星 133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五角星 134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10819130" y="5265085"/>
            <a:ext cx="258541" cy="72000"/>
            <a:chOff x="10819130" y="5038811"/>
            <a:chExt cx="258541" cy="72000"/>
          </a:xfrm>
        </p:grpSpPr>
        <p:sp>
          <p:nvSpPr>
            <p:cNvPr id="129" name="五角星 128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五角星 129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五角星 130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10725860" y="5378222"/>
            <a:ext cx="351811" cy="72000"/>
            <a:chOff x="10725860" y="5038811"/>
            <a:chExt cx="351811" cy="72000"/>
          </a:xfrm>
        </p:grpSpPr>
        <p:sp>
          <p:nvSpPr>
            <p:cNvPr id="125" name="五角星 124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五角星 125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五角星 126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五角星 127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10912400" y="5491359"/>
            <a:ext cx="165271" cy="72000"/>
            <a:chOff x="10912400" y="5038811"/>
            <a:chExt cx="165271" cy="72000"/>
          </a:xfrm>
        </p:grpSpPr>
        <p:sp>
          <p:nvSpPr>
            <p:cNvPr id="123" name="五角星 122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五角星 123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632590" y="5604497"/>
            <a:ext cx="445081" cy="72000"/>
            <a:chOff x="10632590" y="5038811"/>
            <a:chExt cx="445081" cy="72000"/>
          </a:xfrm>
        </p:grpSpPr>
        <p:sp>
          <p:nvSpPr>
            <p:cNvPr id="118" name="五角星 117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五角星 118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五角星 119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五角星 120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五角星 121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821718" y="1620819"/>
            <a:ext cx="10609524" cy="452598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2705032" y="2286619"/>
            <a:ext cx="6528245" cy="2556635"/>
            <a:chOff x="1230630" y="2330449"/>
            <a:chExt cx="6528245" cy="2556635"/>
          </a:xfrm>
        </p:grpSpPr>
        <p:grpSp>
          <p:nvGrpSpPr>
            <p:cNvPr id="240" name="组合 239"/>
            <p:cNvGrpSpPr/>
            <p:nvPr/>
          </p:nvGrpSpPr>
          <p:grpSpPr>
            <a:xfrm>
              <a:off x="1230630" y="2330449"/>
              <a:ext cx="6528245" cy="2556635"/>
              <a:chOff x="1230630" y="2330449"/>
              <a:chExt cx="6528245" cy="2556635"/>
            </a:xfrm>
          </p:grpSpPr>
          <p:sp>
            <p:nvSpPr>
              <p:cNvPr id="242" name="矩形 241"/>
              <p:cNvSpPr/>
              <p:nvPr/>
            </p:nvSpPr>
            <p:spPr>
              <a:xfrm>
                <a:off x="1230630" y="2461918"/>
                <a:ext cx="6528245" cy="242516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6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3" name="矩形 242"/>
              <p:cNvSpPr/>
              <p:nvPr/>
            </p:nvSpPr>
            <p:spPr>
              <a:xfrm>
                <a:off x="1230630" y="2330449"/>
                <a:ext cx="6528245" cy="131469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500" b="1" dirty="0" smtClean="0">
                    <a:solidFill>
                      <a:schemeClr val="bg1"/>
                    </a:solidFill>
                  </a:rPr>
                  <a:t>Edit My Profile</a:t>
                </a:r>
                <a:endParaRPr lang="zh-CN" altLang="en-US" sz="5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41" name="乘号 240"/>
            <p:cNvSpPr/>
            <p:nvPr/>
          </p:nvSpPr>
          <p:spPr>
            <a:xfrm>
              <a:off x="7637798" y="2335684"/>
              <a:ext cx="108000" cy="108000"/>
            </a:xfrm>
            <a:prstGeom prst="mathMultiply">
              <a:avLst>
                <a:gd name="adj1" fmla="val 0"/>
              </a:avLst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774249" y="2564425"/>
            <a:ext cx="1485807" cy="173435"/>
            <a:chOff x="2774249" y="2658142"/>
            <a:chExt cx="1485807" cy="173435"/>
          </a:xfrm>
        </p:grpSpPr>
        <p:sp>
          <p:nvSpPr>
            <p:cNvPr id="4" name="矩形 3"/>
            <p:cNvSpPr/>
            <p:nvPr/>
          </p:nvSpPr>
          <p:spPr>
            <a:xfrm>
              <a:off x="3438223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U8923939321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User ID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4" name="组合 243"/>
          <p:cNvGrpSpPr/>
          <p:nvPr/>
        </p:nvGrpSpPr>
        <p:grpSpPr>
          <a:xfrm>
            <a:off x="2701684" y="2863950"/>
            <a:ext cx="1547720" cy="173435"/>
            <a:chOff x="2774249" y="2658142"/>
            <a:chExt cx="1547720" cy="173435"/>
          </a:xfrm>
        </p:grpSpPr>
        <p:sp>
          <p:nvSpPr>
            <p:cNvPr id="245" name="矩形 244"/>
            <p:cNvSpPr/>
            <p:nvPr/>
          </p:nvSpPr>
          <p:spPr>
            <a:xfrm>
              <a:off x="3500136" y="2693205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Christine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6" name="矩形 245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User Name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7" name="组合 246"/>
          <p:cNvGrpSpPr/>
          <p:nvPr/>
        </p:nvGrpSpPr>
        <p:grpSpPr>
          <a:xfrm>
            <a:off x="4236657" y="2566374"/>
            <a:ext cx="1465170" cy="173435"/>
            <a:chOff x="2774249" y="2658142"/>
            <a:chExt cx="1465170" cy="173435"/>
          </a:xfrm>
        </p:grpSpPr>
        <p:sp>
          <p:nvSpPr>
            <p:cNvPr id="248" name="矩形 247"/>
            <p:cNvSpPr/>
            <p:nvPr/>
          </p:nvSpPr>
          <p:spPr>
            <a:xfrm>
              <a:off x="341758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 2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9" name="矩形 248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Group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50" name="组合 249"/>
          <p:cNvGrpSpPr/>
          <p:nvPr/>
        </p:nvGrpSpPr>
        <p:grpSpPr>
          <a:xfrm>
            <a:off x="6113237" y="2585984"/>
            <a:ext cx="1446120" cy="173435"/>
            <a:chOff x="2774249" y="2658142"/>
            <a:chExt cx="1446120" cy="173435"/>
          </a:xfrm>
        </p:grpSpPr>
        <p:sp>
          <p:nvSpPr>
            <p:cNvPr id="251" name="矩形 250"/>
            <p:cNvSpPr/>
            <p:nvPr/>
          </p:nvSpPr>
          <p:spPr>
            <a:xfrm>
              <a:off x="339853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2" name="矩形 251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Role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5008589" y="4570019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Save</a:t>
            </a:r>
            <a:endParaRPr lang="zh-CN" altLang="en-US" sz="800" dirty="0"/>
          </a:p>
        </p:txBody>
      </p:sp>
      <p:sp>
        <p:nvSpPr>
          <p:cNvPr id="253" name="矩形 252"/>
          <p:cNvSpPr/>
          <p:nvPr/>
        </p:nvSpPr>
        <p:spPr>
          <a:xfrm>
            <a:off x="6157839" y="4570412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Cancel</a:t>
            </a:r>
            <a:endParaRPr lang="zh-CN" altLang="en-US" sz="800" dirty="0"/>
          </a:p>
        </p:txBody>
      </p:sp>
      <p:grpSp>
        <p:nvGrpSpPr>
          <p:cNvPr id="254" name="组合 253"/>
          <p:cNvGrpSpPr/>
          <p:nvPr/>
        </p:nvGrpSpPr>
        <p:grpSpPr>
          <a:xfrm>
            <a:off x="4224706" y="2870363"/>
            <a:ext cx="1458820" cy="173435"/>
            <a:chOff x="2774249" y="2658142"/>
            <a:chExt cx="1458820" cy="173435"/>
          </a:xfrm>
        </p:grpSpPr>
        <p:sp>
          <p:nvSpPr>
            <p:cNvPr id="255" name="矩形 254"/>
            <p:cNvSpPr/>
            <p:nvPr/>
          </p:nvSpPr>
          <p:spPr>
            <a:xfrm>
              <a:off x="3411236" y="2693205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Christine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6" name="矩形 255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Email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57" name="组合 256"/>
          <p:cNvGrpSpPr/>
          <p:nvPr/>
        </p:nvGrpSpPr>
        <p:grpSpPr>
          <a:xfrm>
            <a:off x="5829330" y="2892794"/>
            <a:ext cx="1730027" cy="173435"/>
            <a:chOff x="2774249" y="2658142"/>
            <a:chExt cx="1730027" cy="173435"/>
          </a:xfrm>
        </p:grpSpPr>
        <p:sp>
          <p:nvSpPr>
            <p:cNvPr id="258" name="矩形 257"/>
            <p:cNvSpPr/>
            <p:nvPr/>
          </p:nvSpPr>
          <p:spPr>
            <a:xfrm>
              <a:off x="3682443" y="2693205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021-5896 8733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9" name="矩形 258"/>
            <p:cNvSpPr/>
            <p:nvPr/>
          </p:nvSpPr>
          <p:spPr>
            <a:xfrm>
              <a:off x="2774249" y="2658142"/>
              <a:ext cx="939944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Phone Number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2642862" y="3167889"/>
            <a:ext cx="3048437" cy="424465"/>
            <a:chOff x="2774249" y="2658142"/>
            <a:chExt cx="3048437" cy="424465"/>
          </a:xfrm>
        </p:grpSpPr>
        <p:sp>
          <p:nvSpPr>
            <p:cNvPr id="261" name="矩形 260"/>
            <p:cNvSpPr/>
            <p:nvPr/>
          </p:nvSpPr>
          <p:spPr>
            <a:xfrm>
              <a:off x="3561793" y="2693205"/>
              <a:ext cx="2260893" cy="389402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Christine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62" name="矩形 261"/>
            <p:cNvSpPr/>
            <p:nvPr/>
          </p:nvSpPr>
          <p:spPr>
            <a:xfrm>
              <a:off x="2774249" y="2658142"/>
              <a:ext cx="939944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Location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5510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User</a:t>
            </a:r>
            <a:endParaRPr lang="zh-CN" altLang="en-US" dirty="0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User Account – Password Management</a:t>
            </a:r>
            <a:endParaRPr lang="zh-CN" altLang="en-US" dirty="0"/>
          </a:p>
        </p:txBody>
      </p:sp>
      <p:grpSp>
        <p:nvGrpSpPr>
          <p:cNvPr id="81" name="组合 80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pic>
          <p:nvPicPr>
            <p:cNvPr id="228" name="图片 2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1718" y="1335106"/>
              <a:ext cx="10609524" cy="295238"/>
            </a:xfrm>
            <a:prstGeom prst="rect">
              <a:avLst/>
            </a:prstGeom>
            <a:solidFill>
              <a:srgbClr val="F3F3F3"/>
            </a:solidFill>
          </p:spPr>
        </p:pic>
        <p:sp>
          <p:nvSpPr>
            <p:cNvPr id="229" name="矩形 228"/>
            <p:cNvSpPr/>
            <p:nvPr/>
          </p:nvSpPr>
          <p:spPr>
            <a:xfrm>
              <a:off x="821718" y="1620819"/>
              <a:ext cx="10609524" cy="4525981"/>
            </a:xfrm>
            <a:prstGeom prst="rect">
              <a:avLst/>
            </a:prstGeom>
            <a:noFill/>
            <a:ln w="31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956602" y="4051299"/>
            <a:ext cx="2341245" cy="912520"/>
            <a:chOff x="1097280" y="4043679"/>
            <a:chExt cx="2341245" cy="912520"/>
          </a:xfrm>
        </p:grpSpPr>
        <p:grpSp>
          <p:nvGrpSpPr>
            <p:cNvPr id="222" name="组合 221"/>
            <p:cNvGrpSpPr/>
            <p:nvPr/>
          </p:nvGrpSpPr>
          <p:grpSpPr>
            <a:xfrm>
              <a:off x="1097280" y="4043679"/>
              <a:ext cx="2341245" cy="912520"/>
              <a:chOff x="1230630" y="2330449"/>
              <a:chExt cx="2341245" cy="912520"/>
            </a:xfrm>
          </p:grpSpPr>
          <p:grpSp>
            <p:nvGrpSpPr>
              <p:cNvPr id="224" name="组合 22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6" name="矩形 22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7" name="矩形 22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566"/>
                      </a:solidFill>
                    </a:rPr>
                    <a:t>Approval Requests (8)</a:t>
                  </a:r>
                  <a:endParaRPr lang="zh-CN" altLang="en-US" sz="500" b="1" dirty="0">
                    <a:solidFill>
                      <a:srgbClr val="676566"/>
                    </a:solidFill>
                  </a:endParaRPr>
                </a:p>
              </p:txBody>
            </p:sp>
          </p:grpSp>
          <p:sp>
            <p:nvSpPr>
              <p:cNvPr id="225" name="乘号 22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8656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23" name="图片 22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4062994"/>
              <a:ext cx="108000" cy="87000"/>
            </a:xfrm>
            <a:prstGeom prst="rect">
              <a:avLst/>
            </a:prstGeom>
          </p:spPr>
        </p:pic>
      </p:grpSp>
      <p:grpSp>
        <p:nvGrpSpPr>
          <p:cNvPr id="83" name="组合 82"/>
          <p:cNvGrpSpPr/>
          <p:nvPr/>
        </p:nvGrpSpPr>
        <p:grpSpPr>
          <a:xfrm>
            <a:off x="956602" y="5079999"/>
            <a:ext cx="2341245" cy="912520"/>
            <a:chOff x="1097279" y="5079999"/>
            <a:chExt cx="2341245" cy="912520"/>
          </a:xfrm>
        </p:grpSpPr>
        <p:grpSp>
          <p:nvGrpSpPr>
            <p:cNvPr id="216" name="组合 215"/>
            <p:cNvGrpSpPr/>
            <p:nvPr/>
          </p:nvGrpSpPr>
          <p:grpSpPr>
            <a:xfrm>
              <a:off x="1097279" y="5079999"/>
              <a:ext cx="2341245" cy="912520"/>
              <a:chOff x="1230630" y="2330449"/>
              <a:chExt cx="2341245" cy="912520"/>
            </a:xfrm>
          </p:grpSpPr>
          <p:grpSp>
            <p:nvGrpSpPr>
              <p:cNvPr id="218" name="组合 217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0" name="矩形 219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1" name="矩形 220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Waiting for Submit(5)</a:t>
                  </a:r>
                  <a:endParaRPr lang="zh-CN" altLang="en-US" sz="5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219" name="乘号 218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666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7" name="图片 2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5097216"/>
              <a:ext cx="108000" cy="87000"/>
            </a:xfrm>
            <a:prstGeom prst="rect">
              <a:avLst/>
            </a:prstGeom>
          </p:spPr>
        </p:pic>
      </p:grpSp>
      <p:grpSp>
        <p:nvGrpSpPr>
          <p:cNvPr id="84" name="组合 83"/>
          <p:cNvGrpSpPr/>
          <p:nvPr/>
        </p:nvGrpSpPr>
        <p:grpSpPr>
          <a:xfrm>
            <a:off x="956602" y="3022599"/>
            <a:ext cx="2341245" cy="912520"/>
            <a:chOff x="1097280" y="3022599"/>
            <a:chExt cx="2341245" cy="912520"/>
          </a:xfrm>
        </p:grpSpPr>
        <p:grpSp>
          <p:nvGrpSpPr>
            <p:cNvPr id="210" name="组合 209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12" name="组合 211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14" name="矩形 213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5" name="矩形 214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New issues (33)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13" name="乘号 212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1" name="图片 2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5" name="组合 84"/>
          <p:cNvGrpSpPr/>
          <p:nvPr/>
        </p:nvGrpSpPr>
        <p:grpSpPr>
          <a:xfrm>
            <a:off x="8892309" y="1763825"/>
            <a:ext cx="2341245" cy="912520"/>
            <a:chOff x="1097280" y="3022599"/>
            <a:chExt cx="2341245" cy="912520"/>
          </a:xfrm>
        </p:grpSpPr>
        <p:grpSp>
          <p:nvGrpSpPr>
            <p:cNvPr id="204" name="组合 203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6" name="组合 205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8" name="矩形 207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9" name="矩形 208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Today’s Task + Expired Task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7" name="乘号 206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05" name="图片 20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6" name="组合 85"/>
          <p:cNvGrpSpPr/>
          <p:nvPr/>
        </p:nvGrpSpPr>
        <p:grpSpPr>
          <a:xfrm>
            <a:off x="8892309" y="2790301"/>
            <a:ext cx="2341245" cy="912520"/>
            <a:chOff x="1097280" y="3022599"/>
            <a:chExt cx="2341245" cy="912520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0" name="组合 199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2" name="矩形 201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3" name="矩形 202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Projects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1" name="乘号 200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9" name="图片 19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7" name="组合 86"/>
          <p:cNvGrpSpPr/>
          <p:nvPr/>
        </p:nvGrpSpPr>
        <p:grpSpPr>
          <a:xfrm>
            <a:off x="8892309" y="3816777"/>
            <a:ext cx="2341245" cy="912520"/>
            <a:chOff x="1097280" y="3022599"/>
            <a:chExt cx="2341245" cy="912520"/>
          </a:xfrm>
        </p:grpSpPr>
        <p:grpSp>
          <p:nvGrpSpPr>
            <p:cNvPr id="192" name="组合 19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94" name="组合 19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96" name="矩形 19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7" name="矩形 19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Recent Meetings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95" name="乘号 19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3" name="图片 19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8" name="组合 87"/>
          <p:cNvGrpSpPr/>
          <p:nvPr/>
        </p:nvGrpSpPr>
        <p:grpSpPr>
          <a:xfrm>
            <a:off x="849922" y="1694479"/>
            <a:ext cx="1406863" cy="1228017"/>
            <a:chOff x="849922" y="1694479"/>
            <a:chExt cx="1406863" cy="1228017"/>
          </a:xfrm>
        </p:grpSpPr>
        <p:grpSp>
          <p:nvGrpSpPr>
            <p:cNvPr id="178" name="组合 177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sp>
            <p:nvSpPr>
              <p:cNvPr id="185" name="文本框 184"/>
              <p:cNvSpPr txBox="1"/>
              <p:nvPr/>
            </p:nvSpPr>
            <p:spPr>
              <a:xfrm>
                <a:off x="849922" y="1694479"/>
                <a:ext cx="66556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Quick Links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6" name="文本框 185"/>
              <p:cNvSpPr txBox="1"/>
              <p:nvPr/>
            </p:nvSpPr>
            <p:spPr>
              <a:xfrm>
                <a:off x="1127950" y="1866479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Activity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127950" y="2034594"/>
                <a:ext cx="107914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Project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8" name="文本框 187"/>
              <p:cNvSpPr txBox="1"/>
              <p:nvPr/>
            </p:nvSpPr>
            <p:spPr>
              <a:xfrm>
                <a:off x="1127950" y="2202709"/>
                <a:ext cx="75854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System Setup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9" name="文本框 188"/>
              <p:cNvSpPr txBox="1"/>
              <p:nvPr/>
            </p:nvSpPr>
            <p:spPr>
              <a:xfrm>
                <a:off x="1127950" y="2370824"/>
                <a:ext cx="112883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Supplier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0" name="文本框 189"/>
              <p:cNvSpPr txBox="1"/>
              <p:nvPr/>
            </p:nvSpPr>
            <p:spPr>
              <a:xfrm>
                <a:off x="1127950" y="2538939"/>
                <a:ext cx="91242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Advance Settings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1" name="文本框 190"/>
              <p:cNvSpPr txBox="1"/>
              <p:nvPr/>
            </p:nvSpPr>
            <p:spPr>
              <a:xfrm>
                <a:off x="1127950" y="2707052"/>
                <a:ext cx="49885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More…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79" name="右箭头 178"/>
            <p:cNvSpPr/>
            <p:nvPr/>
          </p:nvSpPr>
          <p:spPr>
            <a:xfrm>
              <a:off x="1103330" y="1929156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右箭头 179"/>
            <p:cNvSpPr/>
            <p:nvPr/>
          </p:nvSpPr>
          <p:spPr>
            <a:xfrm>
              <a:off x="1103330" y="2097979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右箭头 180"/>
            <p:cNvSpPr/>
            <p:nvPr/>
          </p:nvSpPr>
          <p:spPr>
            <a:xfrm>
              <a:off x="1103330" y="2266802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右箭头 181"/>
            <p:cNvSpPr/>
            <p:nvPr/>
          </p:nvSpPr>
          <p:spPr>
            <a:xfrm>
              <a:off x="1103330" y="2435625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右箭头 182"/>
            <p:cNvSpPr/>
            <p:nvPr/>
          </p:nvSpPr>
          <p:spPr>
            <a:xfrm>
              <a:off x="1103330" y="2604448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右箭头 183"/>
            <p:cNvSpPr/>
            <p:nvPr/>
          </p:nvSpPr>
          <p:spPr>
            <a:xfrm>
              <a:off x="1103330" y="2773270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892309" y="4843254"/>
            <a:ext cx="2341245" cy="912520"/>
            <a:chOff x="1097280" y="3022599"/>
            <a:chExt cx="2341245" cy="912520"/>
          </a:xfrm>
        </p:grpSpPr>
        <p:grpSp>
          <p:nvGrpSpPr>
            <p:cNvPr id="172" name="组合 17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74" name="组合 17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76" name="矩形 17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7" name="矩形 17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Favorite Documents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75" name="乘号 17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73" name="图片 17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90" name="组合 89"/>
          <p:cNvGrpSpPr/>
          <p:nvPr/>
        </p:nvGrpSpPr>
        <p:grpSpPr>
          <a:xfrm>
            <a:off x="3383455" y="1765625"/>
            <a:ext cx="5446462" cy="3039120"/>
            <a:chOff x="3396155" y="1868019"/>
            <a:chExt cx="5446462" cy="303912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3396156" y="1868019"/>
              <a:ext cx="5446460" cy="3039120"/>
              <a:chOff x="1097279" y="3022599"/>
              <a:chExt cx="5446460" cy="3039120"/>
            </a:xfrm>
          </p:grpSpPr>
          <p:grpSp>
            <p:nvGrpSpPr>
              <p:cNvPr id="168" name="组合 167"/>
              <p:cNvGrpSpPr/>
              <p:nvPr/>
            </p:nvGrpSpPr>
            <p:grpSpPr>
              <a:xfrm>
                <a:off x="1097279" y="3022599"/>
                <a:ext cx="5446460" cy="3039120"/>
                <a:chOff x="1230629" y="2330449"/>
                <a:chExt cx="5446460" cy="3039120"/>
              </a:xfrm>
            </p:grpSpPr>
            <p:sp>
              <p:nvSpPr>
                <p:cNvPr id="170" name="矩形 169"/>
                <p:cNvSpPr/>
                <p:nvPr/>
              </p:nvSpPr>
              <p:spPr>
                <a:xfrm>
                  <a:off x="1230630" y="2461918"/>
                  <a:ext cx="5446459" cy="290765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矩形 170"/>
                <p:cNvSpPr/>
                <p:nvPr/>
              </p:nvSpPr>
              <p:spPr>
                <a:xfrm>
                  <a:off x="1230629" y="2330449"/>
                  <a:ext cx="5446459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Dashboard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pic>
            <p:nvPicPr>
              <p:cNvPr id="169" name="图片 16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12656" y="3039816"/>
                <a:ext cx="108000" cy="87000"/>
              </a:xfrm>
              <a:prstGeom prst="rect">
                <a:avLst/>
              </a:prstGeom>
            </p:spPr>
          </p:pic>
        </p:grpSp>
        <p:pic>
          <p:nvPicPr>
            <p:cNvPr id="158" name="图片 15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96156" y="2015218"/>
              <a:ext cx="1223014" cy="180000"/>
            </a:xfrm>
            <a:prstGeom prst="rect">
              <a:avLst/>
            </a:prstGeom>
          </p:spPr>
        </p:pic>
        <p:cxnSp>
          <p:nvCxnSpPr>
            <p:cNvPr id="159" name="直接连接符 158"/>
            <p:cNvCxnSpPr/>
            <p:nvPr/>
          </p:nvCxnSpPr>
          <p:spPr>
            <a:xfrm>
              <a:off x="3396155" y="2191773"/>
              <a:ext cx="5446460" cy="1233"/>
            </a:xfrm>
            <a:prstGeom prst="line">
              <a:avLst/>
            </a:prstGeom>
            <a:ln w="3175">
              <a:solidFill>
                <a:srgbClr val="A4CF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矩形 159"/>
            <p:cNvSpPr/>
            <p:nvPr/>
          </p:nvSpPr>
          <p:spPr>
            <a:xfrm>
              <a:off x="8764515" y="2189562"/>
              <a:ext cx="78100" cy="26536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半闭框 160"/>
            <p:cNvSpPr/>
            <p:nvPr/>
          </p:nvSpPr>
          <p:spPr>
            <a:xfrm rot="2700000">
              <a:off x="8784698" y="221596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2" name="半闭框 161"/>
            <p:cNvSpPr/>
            <p:nvPr/>
          </p:nvSpPr>
          <p:spPr>
            <a:xfrm rot="18900000" flipV="1">
              <a:off x="8784698" y="470934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3" name="矩形 162"/>
            <p:cNvSpPr/>
            <p:nvPr/>
          </p:nvSpPr>
          <p:spPr>
            <a:xfrm rot="16200000">
              <a:off x="6080336" y="2138129"/>
              <a:ext cx="78100" cy="54464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半闭框 163"/>
            <p:cNvSpPr/>
            <p:nvPr/>
          </p:nvSpPr>
          <p:spPr>
            <a:xfrm rot="13500000" flipV="1">
              <a:off x="8697360" y="484200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5" name="半闭框 164"/>
            <p:cNvSpPr/>
            <p:nvPr/>
          </p:nvSpPr>
          <p:spPr>
            <a:xfrm rot="8100000" flipH="1" flipV="1">
              <a:off x="3431303" y="484237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6" name="矩形 165"/>
            <p:cNvSpPr/>
            <p:nvPr/>
          </p:nvSpPr>
          <p:spPr>
            <a:xfrm>
              <a:off x="3664568" y="4839580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 rot="5400000">
              <a:off x="8176644" y="2898911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3383455" y="4991650"/>
            <a:ext cx="5446460" cy="912520"/>
            <a:chOff x="1230630" y="2330449"/>
            <a:chExt cx="5446460" cy="912520"/>
          </a:xfrm>
        </p:grpSpPr>
        <p:sp>
          <p:nvSpPr>
            <p:cNvPr id="155" name="矩形 154"/>
            <p:cNvSpPr/>
            <p:nvPr/>
          </p:nvSpPr>
          <p:spPr>
            <a:xfrm>
              <a:off x="1230630" y="2461919"/>
              <a:ext cx="5446460" cy="78105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6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6" name="矩形 155"/>
            <p:cNvSpPr/>
            <p:nvPr/>
          </p:nvSpPr>
          <p:spPr>
            <a:xfrm>
              <a:off x="1230630" y="2330449"/>
              <a:ext cx="5446460" cy="13146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500" b="1" dirty="0" smtClean="0">
                  <a:solidFill>
                    <a:srgbClr val="676868"/>
                  </a:solidFill>
                </a:rPr>
                <a:t>Calendar</a:t>
              </a:r>
              <a:endParaRPr lang="zh-CN" altLang="en-US" sz="500" b="1" dirty="0">
                <a:solidFill>
                  <a:srgbClr val="676868"/>
                </a:solidFill>
              </a:endParaRPr>
            </a:p>
          </p:txBody>
        </p:sp>
      </p:grpSp>
      <p:pic>
        <p:nvPicPr>
          <p:cNvPr id="92" name="图片 9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2731" y="5144525"/>
            <a:ext cx="5374102" cy="545119"/>
          </a:xfrm>
          <a:prstGeom prst="rect">
            <a:avLst/>
          </a:prstGeom>
        </p:spPr>
      </p:pic>
      <p:pic>
        <p:nvPicPr>
          <p:cNvPr id="93" name="图片 9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8894" y="2110489"/>
            <a:ext cx="3631838" cy="1827866"/>
          </a:xfrm>
          <a:prstGeom prst="rect">
            <a:avLst/>
          </a:prstGeom>
        </p:spPr>
      </p:pic>
      <p:pic>
        <p:nvPicPr>
          <p:cNvPr id="94" name="图片 9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9195" y="3829099"/>
            <a:ext cx="3621537" cy="888927"/>
          </a:xfrm>
          <a:prstGeom prst="rect">
            <a:avLst/>
          </a:prstGeom>
        </p:spPr>
      </p:pic>
      <p:sp>
        <p:nvSpPr>
          <p:cNvPr id="95" name="矩形 94"/>
          <p:cNvSpPr/>
          <p:nvPr/>
        </p:nvSpPr>
        <p:spPr>
          <a:xfrm>
            <a:off x="1308288" y="3107523"/>
            <a:ext cx="1577906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2600325" y="3107523"/>
            <a:ext cx="653802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FF00"/>
                </a:solidFill>
              </a:rPr>
              <a:t>Medium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B050"/>
                </a:solidFill>
              </a:rPr>
              <a:t>Low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  <a:endParaRPr lang="zh-CN" altLang="en-US" sz="500" dirty="0">
              <a:solidFill>
                <a:srgbClr val="FF0000"/>
              </a:solidFill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923857" y="3108741"/>
            <a:ext cx="52654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IT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Productivity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Process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Auditing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endParaRPr lang="zh-CN" altLang="en-US" sz="500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98" name="图片 9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4290" y="4191031"/>
            <a:ext cx="1784402" cy="730380"/>
          </a:xfrm>
          <a:prstGeom prst="rect">
            <a:avLst/>
          </a:prstGeom>
        </p:spPr>
      </p:pic>
      <p:pic>
        <p:nvPicPr>
          <p:cNvPr id="99" name="图片 9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3816" y="5232559"/>
            <a:ext cx="1795676" cy="738869"/>
          </a:xfrm>
          <a:prstGeom prst="rect">
            <a:avLst/>
          </a:prstGeom>
        </p:spPr>
      </p:pic>
      <p:pic>
        <p:nvPicPr>
          <p:cNvPr id="100" name="图片 9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42040" y="1936039"/>
            <a:ext cx="2234038" cy="721498"/>
          </a:xfrm>
          <a:prstGeom prst="rect">
            <a:avLst/>
          </a:prstGeom>
        </p:spPr>
      </p:pic>
      <p:pic>
        <p:nvPicPr>
          <p:cNvPr id="101" name="图片 10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918489" y="2971733"/>
            <a:ext cx="2162723" cy="632375"/>
          </a:xfrm>
          <a:prstGeom prst="rect">
            <a:avLst/>
          </a:prstGeom>
        </p:spPr>
      </p:pic>
      <p:grpSp>
        <p:nvGrpSpPr>
          <p:cNvPr id="102" name="组合 101"/>
          <p:cNvGrpSpPr/>
          <p:nvPr/>
        </p:nvGrpSpPr>
        <p:grpSpPr>
          <a:xfrm>
            <a:off x="3254127" y="3186113"/>
            <a:ext cx="0" cy="734881"/>
            <a:chOff x="3254127" y="3186113"/>
            <a:chExt cx="0" cy="734881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组合 102"/>
          <p:cNvGrpSpPr/>
          <p:nvPr/>
        </p:nvGrpSpPr>
        <p:grpSpPr>
          <a:xfrm>
            <a:off x="3254127" y="4197509"/>
            <a:ext cx="0" cy="734881"/>
            <a:chOff x="3254127" y="3186113"/>
            <a:chExt cx="0" cy="734881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组合 103"/>
          <p:cNvGrpSpPr/>
          <p:nvPr/>
        </p:nvGrpSpPr>
        <p:grpSpPr>
          <a:xfrm>
            <a:off x="3254127" y="5236547"/>
            <a:ext cx="0" cy="734881"/>
            <a:chOff x="3254127" y="3186113"/>
            <a:chExt cx="0" cy="734881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组合 104"/>
          <p:cNvGrpSpPr/>
          <p:nvPr/>
        </p:nvGrpSpPr>
        <p:grpSpPr>
          <a:xfrm>
            <a:off x="11176078" y="1925622"/>
            <a:ext cx="0" cy="734881"/>
            <a:chOff x="3254127" y="3186113"/>
            <a:chExt cx="0" cy="734881"/>
          </a:xfrm>
        </p:grpSpPr>
        <p:cxnSp>
          <p:nvCxnSpPr>
            <p:cNvPr id="147" name="直接连接符 146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组合 105"/>
          <p:cNvGrpSpPr/>
          <p:nvPr/>
        </p:nvGrpSpPr>
        <p:grpSpPr>
          <a:xfrm>
            <a:off x="11176078" y="2953651"/>
            <a:ext cx="0" cy="734881"/>
            <a:chOff x="3254127" y="3186113"/>
            <a:chExt cx="0" cy="734881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组合 106"/>
          <p:cNvGrpSpPr/>
          <p:nvPr/>
        </p:nvGrpSpPr>
        <p:grpSpPr>
          <a:xfrm>
            <a:off x="11176078" y="3972061"/>
            <a:ext cx="0" cy="734881"/>
            <a:chOff x="3254127" y="3186113"/>
            <a:chExt cx="0" cy="734881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组合 107"/>
          <p:cNvGrpSpPr/>
          <p:nvPr/>
        </p:nvGrpSpPr>
        <p:grpSpPr>
          <a:xfrm>
            <a:off x="11169806" y="4996413"/>
            <a:ext cx="0" cy="734881"/>
            <a:chOff x="3254127" y="3186113"/>
            <a:chExt cx="0" cy="734881"/>
          </a:xfrm>
        </p:grpSpPr>
        <p:cxnSp>
          <p:nvCxnSpPr>
            <p:cNvPr id="141" name="直接连接符 14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9" name="矩形 108"/>
          <p:cNvSpPr/>
          <p:nvPr/>
        </p:nvSpPr>
        <p:spPr>
          <a:xfrm>
            <a:off x="8872290" y="4967438"/>
            <a:ext cx="1238494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8892307" y="3928103"/>
            <a:ext cx="1434575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Gate Review Meeting (OTS)…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10202670" y="3928103"/>
            <a:ext cx="1044350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</p:txBody>
      </p:sp>
      <p:grpSp>
        <p:nvGrpSpPr>
          <p:cNvPr id="112" name="组合 111"/>
          <p:cNvGrpSpPr/>
          <p:nvPr/>
        </p:nvGrpSpPr>
        <p:grpSpPr>
          <a:xfrm>
            <a:off x="10632590" y="5038811"/>
            <a:ext cx="445081" cy="72000"/>
            <a:chOff x="10632590" y="5038811"/>
            <a:chExt cx="445081" cy="72000"/>
          </a:xfrm>
        </p:grpSpPr>
        <p:sp>
          <p:nvSpPr>
            <p:cNvPr id="136" name="五角星 135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五角星 136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五角星 137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五角星 138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五角星 139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3" name="组合 112"/>
          <p:cNvGrpSpPr/>
          <p:nvPr/>
        </p:nvGrpSpPr>
        <p:grpSpPr>
          <a:xfrm>
            <a:off x="10725860" y="5151948"/>
            <a:ext cx="351811" cy="72000"/>
            <a:chOff x="10725860" y="5038811"/>
            <a:chExt cx="351811" cy="72000"/>
          </a:xfrm>
        </p:grpSpPr>
        <p:sp>
          <p:nvSpPr>
            <p:cNvPr id="132" name="五角星 131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五角星 132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五角星 133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五角星 134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10819130" y="5265085"/>
            <a:ext cx="258541" cy="72000"/>
            <a:chOff x="10819130" y="5038811"/>
            <a:chExt cx="258541" cy="72000"/>
          </a:xfrm>
        </p:grpSpPr>
        <p:sp>
          <p:nvSpPr>
            <p:cNvPr id="129" name="五角星 128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五角星 129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五角星 130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10725860" y="5378222"/>
            <a:ext cx="351811" cy="72000"/>
            <a:chOff x="10725860" y="5038811"/>
            <a:chExt cx="351811" cy="72000"/>
          </a:xfrm>
        </p:grpSpPr>
        <p:sp>
          <p:nvSpPr>
            <p:cNvPr id="125" name="五角星 124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五角星 125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五角星 126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五角星 127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10912400" y="5491359"/>
            <a:ext cx="165271" cy="72000"/>
            <a:chOff x="10912400" y="5038811"/>
            <a:chExt cx="165271" cy="72000"/>
          </a:xfrm>
        </p:grpSpPr>
        <p:sp>
          <p:nvSpPr>
            <p:cNvPr id="123" name="五角星 122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五角星 123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632590" y="5604497"/>
            <a:ext cx="445081" cy="72000"/>
            <a:chOff x="10632590" y="5038811"/>
            <a:chExt cx="445081" cy="72000"/>
          </a:xfrm>
        </p:grpSpPr>
        <p:sp>
          <p:nvSpPr>
            <p:cNvPr id="118" name="五角星 117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五角星 118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五角星 119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五角星 120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五角星 121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821718" y="1620819"/>
            <a:ext cx="10609524" cy="452598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2705032" y="2286619"/>
            <a:ext cx="5338079" cy="2190666"/>
            <a:chOff x="1230630" y="2330449"/>
            <a:chExt cx="5338079" cy="2190666"/>
          </a:xfrm>
        </p:grpSpPr>
        <p:grpSp>
          <p:nvGrpSpPr>
            <p:cNvPr id="240" name="组合 239"/>
            <p:cNvGrpSpPr/>
            <p:nvPr/>
          </p:nvGrpSpPr>
          <p:grpSpPr>
            <a:xfrm>
              <a:off x="1230630" y="2330449"/>
              <a:ext cx="5338079" cy="2190666"/>
              <a:chOff x="1230630" y="2330449"/>
              <a:chExt cx="5338079" cy="2190666"/>
            </a:xfrm>
          </p:grpSpPr>
          <p:sp>
            <p:nvSpPr>
              <p:cNvPr id="242" name="矩形 241"/>
              <p:cNvSpPr/>
              <p:nvPr/>
            </p:nvSpPr>
            <p:spPr>
              <a:xfrm>
                <a:off x="1230630" y="2461918"/>
                <a:ext cx="5338079" cy="2059197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6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3" name="矩形 242"/>
              <p:cNvSpPr/>
              <p:nvPr/>
            </p:nvSpPr>
            <p:spPr>
              <a:xfrm>
                <a:off x="1230630" y="2330449"/>
                <a:ext cx="5338079" cy="131469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500" b="1" dirty="0" smtClean="0">
                    <a:solidFill>
                      <a:schemeClr val="bg1"/>
                    </a:solidFill>
                  </a:rPr>
                  <a:t>Password Management</a:t>
                </a:r>
                <a:endParaRPr lang="zh-CN" altLang="en-US" sz="5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41" name="乘号 240"/>
            <p:cNvSpPr/>
            <p:nvPr/>
          </p:nvSpPr>
          <p:spPr>
            <a:xfrm>
              <a:off x="6460709" y="2342399"/>
              <a:ext cx="108000" cy="108000"/>
            </a:xfrm>
            <a:prstGeom prst="mathMultiply">
              <a:avLst>
                <a:gd name="adj1" fmla="val 0"/>
              </a:avLst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774249" y="2564425"/>
            <a:ext cx="1485807" cy="173435"/>
            <a:chOff x="2774249" y="2658142"/>
            <a:chExt cx="1485807" cy="173435"/>
          </a:xfrm>
        </p:grpSpPr>
        <p:sp>
          <p:nvSpPr>
            <p:cNvPr id="4" name="矩形 3"/>
            <p:cNvSpPr/>
            <p:nvPr/>
          </p:nvSpPr>
          <p:spPr>
            <a:xfrm>
              <a:off x="3438223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U8923939321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User ID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4" name="组合 243"/>
          <p:cNvGrpSpPr/>
          <p:nvPr/>
        </p:nvGrpSpPr>
        <p:grpSpPr>
          <a:xfrm>
            <a:off x="3246323" y="2892965"/>
            <a:ext cx="1619438" cy="173435"/>
            <a:chOff x="2774249" y="2658142"/>
            <a:chExt cx="1619438" cy="173435"/>
          </a:xfrm>
        </p:grpSpPr>
        <p:sp>
          <p:nvSpPr>
            <p:cNvPr id="245" name="矩形 244"/>
            <p:cNvSpPr/>
            <p:nvPr/>
          </p:nvSpPr>
          <p:spPr>
            <a:xfrm>
              <a:off x="3571854" y="2691761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************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6" name="矩形 245"/>
            <p:cNvSpPr/>
            <p:nvPr/>
          </p:nvSpPr>
          <p:spPr>
            <a:xfrm>
              <a:off x="2774249" y="2658142"/>
              <a:ext cx="808435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Old Password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7" name="组合 246"/>
          <p:cNvGrpSpPr/>
          <p:nvPr/>
        </p:nvGrpSpPr>
        <p:grpSpPr>
          <a:xfrm>
            <a:off x="4541457" y="2566374"/>
            <a:ext cx="1465170" cy="173435"/>
            <a:chOff x="2774249" y="2658142"/>
            <a:chExt cx="1465170" cy="173435"/>
          </a:xfrm>
        </p:grpSpPr>
        <p:sp>
          <p:nvSpPr>
            <p:cNvPr id="248" name="矩形 247"/>
            <p:cNvSpPr/>
            <p:nvPr/>
          </p:nvSpPr>
          <p:spPr>
            <a:xfrm>
              <a:off x="341758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 2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9" name="矩形 248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Group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50" name="组合 249"/>
          <p:cNvGrpSpPr/>
          <p:nvPr/>
        </p:nvGrpSpPr>
        <p:grpSpPr>
          <a:xfrm>
            <a:off x="6113237" y="2585984"/>
            <a:ext cx="1446120" cy="173435"/>
            <a:chOff x="2774249" y="2658142"/>
            <a:chExt cx="1446120" cy="173435"/>
          </a:xfrm>
        </p:grpSpPr>
        <p:sp>
          <p:nvSpPr>
            <p:cNvPr id="251" name="矩形 250"/>
            <p:cNvSpPr/>
            <p:nvPr/>
          </p:nvSpPr>
          <p:spPr>
            <a:xfrm>
              <a:off x="339853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2" name="矩形 251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Role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4489434" y="4126855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Save</a:t>
            </a:r>
            <a:endParaRPr lang="zh-CN" altLang="en-US" sz="800" dirty="0"/>
          </a:p>
        </p:txBody>
      </p:sp>
      <p:sp>
        <p:nvSpPr>
          <p:cNvPr id="253" name="矩形 252"/>
          <p:cNvSpPr/>
          <p:nvPr/>
        </p:nvSpPr>
        <p:spPr>
          <a:xfrm>
            <a:off x="5646253" y="4126855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Cancel</a:t>
            </a:r>
            <a:endParaRPr lang="zh-CN" altLang="en-US" sz="800" dirty="0"/>
          </a:p>
        </p:txBody>
      </p:sp>
      <p:grpSp>
        <p:nvGrpSpPr>
          <p:cNvPr id="230" name="组合 229"/>
          <p:cNvGrpSpPr/>
          <p:nvPr/>
        </p:nvGrpSpPr>
        <p:grpSpPr>
          <a:xfrm>
            <a:off x="3166446" y="3143184"/>
            <a:ext cx="1702370" cy="173435"/>
            <a:chOff x="2691317" y="2658142"/>
            <a:chExt cx="1702370" cy="173435"/>
          </a:xfrm>
        </p:grpSpPr>
        <p:sp>
          <p:nvSpPr>
            <p:cNvPr id="231" name="矩形 230"/>
            <p:cNvSpPr/>
            <p:nvPr/>
          </p:nvSpPr>
          <p:spPr>
            <a:xfrm>
              <a:off x="3571854" y="2691761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************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32" name="矩形 231"/>
            <p:cNvSpPr/>
            <p:nvPr/>
          </p:nvSpPr>
          <p:spPr>
            <a:xfrm>
              <a:off x="2691317" y="2658142"/>
              <a:ext cx="929468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New Password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33" name="组合 232"/>
          <p:cNvGrpSpPr/>
          <p:nvPr/>
        </p:nvGrpSpPr>
        <p:grpSpPr>
          <a:xfrm>
            <a:off x="2798590" y="3397341"/>
            <a:ext cx="2070226" cy="173435"/>
            <a:chOff x="2323461" y="2658142"/>
            <a:chExt cx="2070226" cy="173435"/>
          </a:xfrm>
        </p:grpSpPr>
        <p:sp>
          <p:nvSpPr>
            <p:cNvPr id="234" name="矩形 233"/>
            <p:cNvSpPr/>
            <p:nvPr/>
          </p:nvSpPr>
          <p:spPr>
            <a:xfrm>
              <a:off x="3571854" y="2691761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*************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35" name="矩形 234"/>
            <p:cNvSpPr/>
            <p:nvPr/>
          </p:nvSpPr>
          <p:spPr>
            <a:xfrm>
              <a:off x="2323461" y="2658142"/>
              <a:ext cx="1290974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Confirm New  Password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26815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718" y="1902356"/>
            <a:ext cx="10609524" cy="29523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User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4262511" y="3418449"/>
            <a:ext cx="3653501" cy="523220"/>
          </a:xfrm>
          <a:prstGeom prst="rect">
            <a:avLst/>
          </a:prstGeom>
          <a:noFill/>
          <a:ln>
            <a:solidFill>
              <a:srgbClr val="7A8994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Go to Message function</a:t>
            </a:r>
            <a:endParaRPr lang="zh-CN" altLang="en-US" sz="2800" dirty="0"/>
          </a:p>
        </p:txBody>
      </p:sp>
      <p:cxnSp>
        <p:nvCxnSpPr>
          <p:cNvPr id="9" name="直接箭头连接符 8"/>
          <p:cNvCxnSpPr/>
          <p:nvPr/>
        </p:nvCxnSpPr>
        <p:spPr>
          <a:xfrm flipH="1">
            <a:off x="7916012" y="2049975"/>
            <a:ext cx="1734425" cy="1368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User Account – Alert </a:t>
            </a:r>
            <a:r>
              <a:rPr lang="en-US" altLang="zh-CN" sz="2700" smtClean="0"/>
              <a:t>of Message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164264"/>
      </p:ext>
    </p:extLst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System Integration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Integration Structure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88555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Issues – Issue List – New Issue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Issues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207592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6812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38490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045742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066382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25103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94452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275830" y="3476266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6652154" y="3489367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9857753" y="3491446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10904261" y="348980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7708436" y="3495764"/>
            <a:ext cx="668468" cy="156476"/>
            <a:chOff x="7961182" y="3492006"/>
            <a:chExt cx="668468" cy="156476"/>
          </a:xfrm>
        </p:grpSpPr>
        <p:sp>
          <p:nvSpPr>
            <p:cNvPr id="57" name="矩形 56"/>
            <p:cNvSpPr/>
            <p:nvPr/>
          </p:nvSpPr>
          <p:spPr>
            <a:xfrm>
              <a:off x="7961182" y="349200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738548" y="3489367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607004" y="3489803"/>
            <a:ext cx="668468" cy="156476"/>
            <a:chOff x="5820886" y="3496614"/>
            <a:chExt cx="668468" cy="156476"/>
          </a:xfrm>
        </p:grpSpPr>
        <p:sp>
          <p:nvSpPr>
            <p:cNvPr id="55" name="矩形 54"/>
            <p:cNvSpPr/>
            <p:nvPr/>
          </p:nvSpPr>
          <p:spPr>
            <a:xfrm>
              <a:off x="5820886" y="3496614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流程图: 合并 78"/>
            <p:cNvSpPr/>
            <p:nvPr/>
          </p:nvSpPr>
          <p:spPr>
            <a:xfrm>
              <a:off x="6360847" y="3538852"/>
              <a:ext cx="10456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80" name="流程图: 合并 79"/>
          <p:cNvSpPr/>
          <p:nvPr/>
        </p:nvSpPr>
        <p:spPr>
          <a:xfrm>
            <a:off x="11441906" y="3538002"/>
            <a:ext cx="9709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1" name="流程图: 合并 90"/>
          <p:cNvSpPr/>
          <p:nvPr/>
        </p:nvSpPr>
        <p:spPr>
          <a:xfrm>
            <a:off x="7179872" y="3539073"/>
            <a:ext cx="10456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2" name="圆角矩形 91"/>
          <p:cNvSpPr/>
          <p:nvPr/>
        </p:nvSpPr>
        <p:spPr>
          <a:xfrm>
            <a:off x="3115198" y="271647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New Issue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00025" y="2257425"/>
            <a:ext cx="11744325" cy="395033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0" name="组合 69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71" name="组合 70"/>
            <p:cNvGrpSpPr/>
            <p:nvPr/>
          </p:nvGrpSpPr>
          <p:grpSpPr>
            <a:xfrm>
              <a:off x="414342" y="1470901"/>
              <a:ext cx="10415584" cy="4680961"/>
              <a:chOff x="414342" y="1470901"/>
              <a:chExt cx="10415584" cy="4680961"/>
            </a:xfrm>
          </p:grpSpPr>
          <p:grpSp>
            <p:nvGrpSpPr>
              <p:cNvPr id="147" name="组合 146"/>
              <p:cNvGrpSpPr/>
              <p:nvPr/>
            </p:nvGrpSpPr>
            <p:grpSpPr>
              <a:xfrm>
                <a:off x="414342" y="1470901"/>
                <a:ext cx="10415584" cy="4680961"/>
                <a:chOff x="2157413" y="1354232"/>
                <a:chExt cx="8043862" cy="4238098"/>
              </a:xfrm>
            </p:grpSpPr>
            <p:sp>
              <p:nvSpPr>
                <p:cNvPr id="149" name="流程图: 过程 148"/>
                <p:cNvSpPr/>
                <p:nvPr/>
              </p:nvSpPr>
              <p:spPr>
                <a:xfrm>
                  <a:off x="2157413" y="1365205"/>
                  <a:ext cx="8043862" cy="4227125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0" name="流程图: 过程 149"/>
                <p:cNvSpPr/>
                <p:nvPr/>
              </p:nvSpPr>
              <p:spPr>
                <a:xfrm>
                  <a:off x="2157413" y="1354232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Issue</a:t>
                  </a:r>
                  <a:endParaRPr lang="zh-CN" altLang="en-US" sz="1400" dirty="0"/>
                </a:p>
              </p:txBody>
            </p:sp>
          </p:grpSp>
          <p:sp>
            <p:nvSpPr>
              <p:cNvPr id="148" name="十字形 147"/>
              <p:cNvSpPr/>
              <p:nvPr/>
            </p:nvSpPr>
            <p:spPr>
              <a:xfrm rot="18798906">
                <a:off x="10525838" y="157173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2" name="组合 71"/>
            <p:cNvGrpSpPr/>
            <p:nvPr/>
          </p:nvGrpSpPr>
          <p:grpSpPr>
            <a:xfrm>
              <a:off x="710435" y="1932435"/>
              <a:ext cx="2314803" cy="261610"/>
              <a:chOff x="2774673" y="2713777"/>
              <a:chExt cx="2314803" cy="261610"/>
            </a:xfrm>
          </p:grpSpPr>
          <p:sp>
            <p:nvSpPr>
              <p:cNvPr id="145" name="流程图: 过程 14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I0000001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2774673" y="2713777"/>
                <a:ext cx="73289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ID. :</a:t>
                </a:r>
                <a:endParaRPr lang="zh-CN" altLang="en-US" sz="1100" dirty="0"/>
              </a:p>
            </p:txBody>
          </p:sp>
        </p:grpSp>
        <p:grpSp>
          <p:nvGrpSpPr>
            <p:cNvPr id="73" name="组合 72"/>
            <p:cNvGrpSpPr/>
            <p:nvPr/>
          </p:nvGrpSpPr>
          <p:grpSpPr>
            <a:xfrm>
              <a:off x="5462319" y="1933935"/>
              <a:ext cx="4932630" cy="261610"/>
              <a:chOff x="3834881" y="2707173"/>
              <a:chExt cx="4932630" cy="261610"/>
            </a:xfrm>
          </p:grpSpPr>
          <p:sp>
            <p:nvSpPr>
              <p:cNvPr id="143" name="流程图: 过程 142"/>
              <p:cNvSpPr/>
              <p:nvPr/>
            </p:nvSpPr>
            <p:spPr>
              <a:xfrm>
                <a:off x="4945078" y="2736900"/>
                <a:ext cx="3822433" cy="21265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Project 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3834881" y="2707173"/>
                <a:ext cx="103425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Project Name :</a:t>
                </a:r>
                <a:endParaRPr lang="zh-CN" altLang="en-US" sz="1100" dirty="0"/>
              </a:p>
            </p:txBody>
          </p:sp>
        </p:grpSp>
        <p:grpSp>
          <p:nvGrpSpPr>
            <p:cNvPr id="74" name="组合 73"/>
            <p:cNvGrpSpPr/>
            <p:nvPr/>
          </p:nvGrpSpPr>
          <p:grpSpPr>
            <a:xfrm>
              <a:off x="775802" y="2357870"/>
              <a:ext cx="4043156" cy="261610"/>
              <a:chOff x="2901670" y="2713777"/>
              <a:chExt cx="4043156" cy="261610"/>
            </a:xfrm>
          </p:grpSpPr>
          <p:sp>
            <p:nvSpPr>
              <p:cNvPr id="141" name="流程图: 过程 140"/>
              <p:cNvSpPr/>
              <p:nvPr/>
            </p:nvSpPr>
            <p:spPr>
              <a:xfrm>
                <a:off x="3613300" y="2736900"/>
                <a:ext cx="3331526" cy="212651"/>
              </a:xfrm>
              <a:prstGeom prst="flowChartProcess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Can not add new part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2" name="文本框 141"/>
              <p:cNvSpPr txBox="1"/>
              <p:nvPr/>
            </p:nvSpPr>
            <p:spPr>
              <a:xfrm>
                <a:off x="2901670" y="2713777"/>
                <a:ext cx="67678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Subject :</a:t>
                </a:r>
                <a:endParaRPr lang="zh-CN" altLang="en-US" sz="1100" dirty="0"/>
              </a:p>
            </p:txBody>
          </p:sp>
        </p:grpSp>
        <p:grpSp>
          <p:nvGrpSpPr>
            <p:cNvPr id="75" name="组合 74"/>
            <p:cNvGrpSpPr/>
            <p:nvPr/>
          </p:nvGrpSpPr>
          <p:grpSpPr>
            <a:xfrm>
              <a:off x="5649292" y="2363896"/>
              <a:ext cx="2454503" cy="261610"/>
              <a:chOff x="5255592" y="2363896"/>
              <a:chExt cx="2454503" cy="261610"/>
            </a:xfrm>
          </p:grpSpPr>
          <p:grpSp>
            <p:nvGrpSpPr>
              <p:cNvPr id="137" name="组合 136"/>
              <p:cNvGrpSpPr/>
              <p:nvPr/>
            </p:nvGrpSpPr>
            <p:grpSpPr>
              <a:xfrm>
                <a:off x="5255592" y="2363896"/>
                <a:ext cx="2454503" cy="261610"/>
                <a:chOff x="2634973" y="2713777"/>
                <a:chExt cx="2454503" cy="261610"/>
              </a:xfrm>
            </p:grpSpPr>
            <p:sp>
              <p:nvSpPr>
                <p:cNvPr id="139" name="流程图: 过程 138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Technical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文本框 139"/>
                <p:cNvSpPr txBox="1"/>
                <p:nvPr/>
              </p:nvSpPr>
              <p:spPr>
                <a:xfrm>
                  <a:off x="2634973" y="2713777"/>
                  <a:ext cx="853119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Issue Type :</a:t>
                  </a:r>
                  <a:endParaRPr lang="zh-CN" altLang="en-US" sz="1100" dirty="0"/>
                </a:p>
              </p:txBody>
            </p:sp>
          </p:grpSp>
          <p:sp>
            <p:nvSpPr>
              <p:cNvPr id="138" name="流程图: 合并 137"/>
              <p:cNvSpPr/>
              <p:nvPr/>
            </p:nvSpPr>
            <p:spPr>
              <a:xfrm>
                <a:off x="7531100" y="2448442"/>
                <a:ext cx="115653" cy="72000"/>
              </a:xfrm>
              <a:prstGeom prst="flowChartMerg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785991" y="2782605"/>
              <a:ext cx="2225903" cy="261610"/>
              <a:chOff x="5484192" y="2351196"/>
              <a:chExt cx="2225903" cy="261610"/>
            </a:xfrm>
          </p:grpSpPr>
          <p:grpSp>
            <p:nvGrpSpPr>
              <p:cNvPr id="133" name="组合 132"/>
              <p:cNvGrpSpPr/>
              <p:nvPr/>
            </p:nvGrpSpPr>
            <p:grpSpPr>
              <a:xfrm>
                <a:off x="5484192" y="2351196"/>
                <a:ext cx="2225903" cy="261610"/>
                <a:chOff x="2863573" y="2701077"/>
                <a:chExt cx="2225903" cy="261610"/>
              </a:xfrm>
            </p:grpSpPr>
            <p:sp>
              <p:nvSpPr>
                <p:cNvPr id="135" name="流程图: 过程 134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err="1" smtClean="0">
                      <a:solidFill>
                        <a:schemeClr val="tx1"/>
                      </a:solidFill>
                    </a:rPr>
                    <a:t>Sabu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6" name="文本框 135"/>
                <p:cNvSpPr txBox="1"/>
                <p:nvPr/>
              </p:nvSpPr>
              <p:spPr>
                <a:xfrm>
                  <a:off x="2863573" y="2701077"/>
                  <a:ext cx="643125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Owner :</a:t>
                  </a:r>
                  <a:endParaRPr lang="zh-CN" altLang="en-US" sz="1100" dirty="0"/>
                </a:p>
              </p:txBody>
            </p:sp>
          </p:grpSp>
          <p:sp>
            <p:nvSpPr>
              <p:cNvPr id="134" name="流程图: 合并 133"/>
              <p:cNvSpPr/>
              <p:nvPr/>
            </p:nvSpPr>
            <p:spPr>
              <a:xfrm>
                <a:off x="7541414" y="2448442"/>
                <a:ext cx="105339" cy="72000"/>
              </a:xfrm>
              <a:prstGeom prst="flowChartMerg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  <p:grpSp>
          <p:nvGrpSpPr>
            <p:cNvPr id="82" name="组合 81"/>
            <p:cNvGrpSpPr/>
            <p:nvPr/>
          </p:nvGrpSpPr>
          <p:grpSpPr>
            <a:xfrm>
              <a:off x="5750250" y="2769437"/>
              <a:ext cx="2013038" cy="261610"/>
              <a:chOff x="5356550" y="2769437"/>
              <a:chExt cx="2013038" cy="261610"/>
            </a:xfrm>
          </p:grpSpPr>
          <p:grpSp>
            <p:nvGrpSpPr>
              <p:cNvPr id="115" name="组合 114"/>
              <p:cNvGrpSpPr/>
              <p:nvPr/>
            </p:nvGrpSpPr>
            <p:grpSpPr>
              <a:xfrm>
                <a:off x="5356550" y="2769437"/>
                <a:ext cx="2013038" cy="261610"/>
                <a:chOff x="3586799" y="2717966"/>
                <a:chExt cx="2013038" cy="261610"/>
              </a:xfrm>
            </p:grpSpPr>
            <p:sp>
              <p:nvSpPr>
                <p:cNvPr id="131" name="流程图: 过程 130"/>
                <p:cNvSpPr/>
                <p:nvPr/>
              </p:nvSpPr>
              <p:spPr>
                <a:xfrm>
                  <a:off x="4413406" y="2736900"/>
                  <a:ext cx="118643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>
                      <a:solidFill>
                        <a:schemeClr val="tx1"/>
                      </a:solidFill>
                    </a:rPr>
                    <a:t>2018-08-08</a:t>
                  </a:r>
                  <a:endParaRPr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2" name="文本框 131"/>
                <p:cNvSpPr txBox="1"/>
                <p:nvPr/>
              </p:nvSpPr>
              <p:spPr>
                <a:xfrm>
                  <a:off x="3586799" y="2717966"/>
                  <a:ext cx="781794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Due Date:</a:t>
                  </a:r>
                  <a:endParaRPr lang="zh-CN" altLang="en-US" sz="1100" dirty="0"/>
                </a:p>
              </p:txBody>
            </p:sp>
          </p:grpSp>
          <p:grpSp>
            <p:nvGrpSpPr>
              <p:cNvPr id="116" name="组合 115"/>
              <p:cNvGrpSpPr/>
              <p:nvPr/>
            </p:nvGrpSpPr>
            <p:grpSpPr>
              <a:xfrm>
                <a:off x="7208872" y="2827039"/>
                <a:ext cx="108000" cy="108000"/>
                <a:chOff x="3136900" y="2721872"/>
                <a:chExt cx="1619250" cy="1113135"/>
              </a:xfrm>
            </p:grpSpPr>
            <p:sp>
              <p:nvSpPr>
                <p:cNvPr id="117" name="矩形 116"/>
                <p:cNvSpPr/>
                <p:nvPr/>
              </p:nvSpPr>
              <p:spPr>
                <a:xfrm>
                  <a:off x="3136900" y="2721872"/>
                  <a:ext cx="1619250" cy="1113135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D34817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8" name="矩形 117"/>
                <p:cNvSpPr/>
                <p:nvPr/>
              </p:nvSpPr>
              <p:spPr>
                <a:xfrm>
                  <a:off x="3136900" y="2721872"/>
                  <a:ext cx="1619250" cy="313466"/>
                </a:xfrm>
                <a:prstGeom prst="rect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9" name="矩形 118"/>
                <p:cNvSpPr/>
                <p:nvPr/>
              </p:nvSpPr>
              <p:spPr>
                <a:xfrm>
                  <a:off x="3229932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0" name="矩形 119"/>
                <p:cNvSpPr/>
                <p:nvPr/>
              </p:nvSpPr>
              <p:spPr>
                <a:xfrm>
                  <a:off x="3682720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1" name="矩形 120"/>
                <p:cNvSpPr/>
                <p:nvPr/>
              </p:nvSpPr>
              <p:spPr>
                <a:xfrm>
                  <a:off x="4135508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2" name="矩形 121"/>
                <p:cNvSpPr/>
                <p:nvPr/>
              </p:nvSpPr>
              <p:spPr>
                <a:xfrm>
                  <a:off x="4588299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3" name="矩形 122"/>
                <p:cNvSpPr/>
                <p:nvPr/>
              </p:nvSpPr>
              <p:spPr>
                <a:xfrm>
                  <a:off x="3227569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4" name="矩形 123"/>
                <p:cNvSpPr/>
                <p:nvPr/>
              </p:nvSpPr>
              <p:spPr>
                <a:xfrm>
                  <a:off x="3680357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5" name="矩形 124"/>
                <p:cNvSpPr/>
                <p:nvPr/>
              </p:nvSpPr>
              <p:spPr>
                <a:xfrm>
                  <a:off x="4133145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6" name="矩形 125"/>
                <p:cNvSpPr/>
                <p:nvPr/>
              </p:nvSpPr>
              <p:spPr>
                <a:xfrm>
                  <a:off x="4585936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7" name="矩形 126"/>
                <p:cNvSpPr/>
                <p:nvPr/>
              </p:nvSpPr>
              <p:spPr>
                <a:xfrm>
                  <a:off x="3227569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8" name="矩形 127"/>
                <p:cNvSpPr/>
                <p:nvPr/>
              </p:nvSpPr>
              <p:spPr>
                <a:xfrm>
                  <a:off x="3680357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9" name="矩形 128"/>
                <p:cNvSpPr/>
                <p:nvPr/>
              </p:nvSpPr>
              <p:spPr>
                <a:xfrm>
                  <a:off x="4133145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0" name="矩形 129"/>
                <p:cNvSpPr/>
                <p:nvPr/>
              </p:nvSpPr>
              <p:spPr>
                <a:xfrm>
                  <a:off x="4585936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83" name="组合 82"/>
            <p:cNvGrpSpPr/>
            <p:nvPr/>
          </p:nvGrpSpPr>
          <p:grpSpPr>
            <a:xfrm>
              <a:off x="506298" y="3214372"/>
              <a:ext cx="2492603" cy="261610"/>
              <a:chOff x="5217492" y="2363896"/>
              <a:chExt cx="2492603" cy="261610"/>
            </a:xfrm>
          </p:grpSpPr>
          <p:grpSp>
            <p:nvGrpSpPr>
              <p:cNvPr id="111" name="组合 110"/>
              <p:cNvGrpSpPr/>
              <p:nvPr/>
            </p:nvGrpSpPr>
            <p:grpSpPr>
              <a:xfrm>
                <a:off x="5217492" y="2363896"/>
                <a:ext cx="2492603" cy="261610"/>
                <a:chOff x="2596873" y="2713777"/>
                <a:chExt cx="2492603" cy="261610"/>
              </a:xfrm>
            </p:grpSpPr>
            <p:sp>
              <p:nvSpPr>
                <p:cNvPr id="113" name="流程图: 过程 112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Postponed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4" name="文本框 113"/>
                <p:cNvSpPr txBox="1"/>
                <p:nvPr/>
              </p:nvSpPr>
              <p:spPr>
                <a:xfrm>
                  <a:off x="2596873" y="2713777"/>
                  <a:ext cx="928459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Issue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112" name="流程图: 合并 111"/>
              <p:cNvSpPr/>
              <p:nvPr/>
            </p:nvSpPr>
            <p:spPr>
              <a:xfrm>
                <a:off x="7532975" y="2448442"/>
                <a:ext cx="113778" cy="72000"/>
              </a:xfrm>
              <a:prstGeom prst="flowChartMerg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  <p:sp>
          <p:nvSpPr>
            <p:cNvPr id="84" name="圆角矩形 83"/>
            <p:cNvSpPr/>
            <p:nvPr/>
          </p:nvSpPr>
          <p:spPr>
            <a:xfrm>
              <a:off x="3968198" y="560819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5" name="圆角矩形 84"/>
            <p:cNvSpPr/>
            <p:nvPr/>
          </p:nvSpPr>
          <p:spPr>
            <a:xfrm>
              <a:off x="5773485" y="561303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  <p:grpSp>
          <p:nvGrpSpPr>
            <p:cNvPr id="86" name="组合 85"/>
            <p:cNvGrpSpPr/>
            <p:nvPr/>
          </p:nvGrpSpPr>
          <p:grpSpPr>
            <a:xfrm>
              <a:off x="527935" y="3666193"/>
              <a:ext cx="9960678" cy="1060552"/>
              <a:chOff x="2673070" y="2713777"/>
              <a:chExt cx="9960678" cy="1060552"/>
            </a:xfrm>
          </p:grpSpPr>
          <p:sp>
            <p:nvSpPr>
              <p:cNvPr id="109" name="流程图: 过程 108"/>
              <p:cNvSpPr/>
              <p:nvPr/>
            </p:nvSpPr>
            <p:spPr>
              <a:xfrm>
                <a:off x="3613300" y="2736900"/>
                <a:ext cx="9020448" cy="1037429"/>
              </a:xfrm>
              <a:prstGeom prst="flowChartProcess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Can not add new part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0" name="文本框 109"/>
              <p:cNvSpPr txBox="1"/>
              <p:nvPr/>
            </p:nvSpPr>
            <p:spPr>
              <a:xfrm>
                <a:off x="2673070" y="2713777"/>
                <a:ext cx="68640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Memos :</a:t>
                </a:r>
                <a:endParaRPr lang="zh-CN" altLang="en-US" sz="11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5148269" y="3204113"/>
              <a:ext cx="2615019" cy="261610"/>
              <a:chOff x="4754569" y="2769437"/>
              <a:chExt cx="2615019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4754569" y="2769437"/>
                <a:ext cx="2615019" cy="261610"/>
                <a:chOff x="2984818" y="2717966"/>
                <a:chExt cx="2615019" cy="261610"/>
              </a:xfrm>
            </p:grpSpPr>
            <p:sp>
              <p:nvSpPr>
                <p:cNvPr id="107" name="流程图: 过程 106"/>
                <p:cNvSpPr/>
                <p:nvPr/>
              </p:nvSpPr>
              <p:spPr>
                <a:xfrm>
                  <a:off x="4413406" y="2736900"/>
                  <a:ext cx="118643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>
                      <a:solidFill>
                        <a:schemeClr val="tx1"/>
                      </a:solidFill>
                    </a:rPr>
                    <a:t>2018-08-20</a:t>
                  </a:r>
                  <a:endParaRPr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8" name="文本框 107"/>
                <p:cNvSpPr txBox="1"/>
                <p:nvPr/>
              </p:nvSpPr>
              <p:spPr>
                <a:xfrm>
                  <a:off x="2984818" y="2717966"/>
                  <a:ext cx="1440109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Date of Completion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90" name="组合 89"/>
              <p:cNvGrpSpPr/>
              <p:nvPr/>
            </p:nvGrpSpPr>
            <p:grpSpPr>
              <a:xfrm>
                <a:off x="7208872" y="2827039"/>
                <a:ext cx="108000" cy="108000"/>
                <a:chOff x="3136900" y="2721872"/>
                <a:chExt cx="1619250" cy="1113135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3136900" y="2721872"/>
                  <a:ext cx="1619250" cy="1113135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D34817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4" name="矩形 93"/>
                <p:cNvSpPr/>
                <p:nvPr/>
              </p:nvSpPr>
              <p:spPr>
                <a:xfrm>
                  <a:off x="3136900" y="2721872"/>
                  <a:ext cx="1619250" cy="313466"/>
                </a:xfrm>
                <a:prstGeom prst="rect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5" name="矩形 94"/>
                <p:cNvSpPr/>
                <p:nvPr/>
              </p:nvSpPr>
              <p:spPr>
                <a:xfrm>
                  <a:off x="3229932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3682720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7" name="矩形 96"/>
                <p:cNvSpPr/>
                <p:nvPr/>
              </p:nvSpPr>
              <p:spPr>
                <a:xfrm>
                  <a:off x="4135508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8" name="矩形 97"/>
                <p:cNvSpPr/>
                <p:nvPr/>
              </p:nvSpPr>
              <p:spPr>
                <a:xfrm>
                  <a:off x="4588299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9" name="矩形 98"/>
                <p:cNvSpPr/>
                <p:nvPr/>
              </p:nvSpPr>
              <p:spPr>
                <a:xfrm>
                  <a:off x="3227569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0" name="矩形 99"/>
                <p:cNvSpPr/>
                <p:nvPr/>
              </p:nvSpPr>
              <p:spPr>
                <a:xfrm>
                  <a:off x="3680357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1" name="矩形 100"/>
                <p:cNvSpPr/>
                <p:nvPr/>
              </p:nvSpPr>
              <p:spPr>
                <a:xfrm>
                  <a:off x="4133145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2" name="矩形 101"/>
                <p:cNvSpPr/>
                <p:nvPr/>
              </p:nvSpPr>
              <p:spPr>
                <a:xfrm>
                  <a:off x="4585936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3227569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4" name="矩形 103"/>
                <p:cNvSpPr/>
                <p:nvPr/>
              </p:nvSpPr>
              <p:spPr>
                <a:xfrm>
                  <a:off x="3680357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4133145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6" name="矩形 105"/>
                <p:cNvSpPr/>
                <p:nvPr/>
              </p:nvSpPr>
              <p:spPr>
                <a:xfrm>
                  <a:off x="4585936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88" name="加号 87"/>
            <p:cNvSpPr/>
            <p:nvPr/>
          </p:nvSpPr>
          <p:spPr>
            <a:xfrm>
              <a:off x="1097280" y="3886875"/>
              <a:ext cx="281715" cy="261407"/>
            </a:xfrm>
            <a:prstGeom prst="mathPlus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流程图: 合并 150"/>
          <p:cNvSpPr/>
          <p:nvPr/>
        </p:nvSpPr>
        <p:spPr>
          <a:xfrm>
            <a:off x="10201275" y="2036882"/>
            <a:ext cx="11565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grpSp>
        <p:nvGrpSpPr>
          <p:cNvPr id="152" name="组合 151"/>
          <p:cNvGrpSpPr/>
          <p:nvPr/>
        </p:nvGrpSpPr>
        <p:grpSpPr>
          <a:xfrm>
            <a:off x="537034" y="5012545"/>
            <a:ext cx="10170200" cy="372458"/>
            <a:chOff x="532635" y="3143339"/>
            <a:chExt cx="10170200" cy="372458"/>
          </a:xfrm>
        </p:grpSpPr>
        <p:sp>
          <p:nvSpPr>
            <p:cNvPr id="153" name="矩形 152"/>
            <p:cNvSpPr/>
            <p:nvPr/>
          </p:nvSpPr>
          <p:spPr>
            <a:xfrm>
              <a:off x="532635" y="3143339"/>
              <a:ext cx="10170200" cy="372458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矩形 153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55" name="流程图: 摘录 154"/>
            <p:cNvSpPr/>
            <p:nvPr/>
          </p:nvSpPr>
          <p:spPr>
            <a:xfrm rot="54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59123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圆角矩形 44"/>
          <p:cNvSpPr/>
          <p:nvPr/>
        </p:nvSpPr>
        <p:spPr>
          <a:xfrm>
            <a:off x="1747534" y="3513809"/>
            <a:ext cx="2795449" cy="1124559"/>
          </a:xfrm>
          <a:prstGeom prst="roundRect">
            <a:avLst>
              <a:gd name="adj" fmla="val 3485"/>
            </a:avLst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云形 22"/>
          <p:cNvSpPr/>
          <p:nvPr/>
        </p:nvSpPr>
        <p:spPr>
          <a:xfrm>
            <a:off x="4787630" y="1586985"/>
            <a:ext cx="2300288" cy="1257300"/>
          </a:xfrm>
          <a:prstGeom prst="cloud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System Integration (External System Structure)</a:t>
            </a:r>
            <a:endParaRPr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7729537" y="1755220"/>
            <a:ext cx="4029076" cy="4431268"/>
          </a:xfrm>
          <a:prstGeom prst="roundRect">
            <a:avLst>
              <a:gd name="adj" fmla="val 3485"/>
            </a:avLst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889944" y="1762874"/>
            <a:ext cx="1563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Supplier Portal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流程图: 预定义过程 5"/>
          <p:cNvSpPr/>
          <p:nvPr/>
        </p:nvSpPr>
        <p:spPr>
          <a:xfrm>
            <a:off x="7889944" y="2844292"/>
            <a:ext cx="1911281" cy="571500"/>
          </a:xfrm>
          <a:prstGeom prst="flowChartPredefined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SNL Receiver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7" name="流程图: 预定义过程 6"/>
          <p:cNvSpPr/>
          <p:nvPr/>
        </p:nvSpPr>
        <p:spPr>
          <a:xfrm>
            <a:off x="7889944" y="3785124"/>
            <a:ext cx="1911281" cy="571500"/>
          </a:xfrm>
          <a:prstGeom prst="flowChartPredefined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ECR Receiver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4627222" y="1207271"/>
            <a:ext cx="0" cy="5129212"/>
          </a:xfrm>
          <a:prstGeom prst="line">
            <a:avLst/>
          </a:prstGeom>
          <a:ln w="2857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606364" y="1947540"/>
            <a:ext cx="9525" cy="4367535"/>
          </a:xfrm>
          <a:prstGeom prst="line">
            <a:avLst/>
          </a:prstGeom>
          <a:ln w="1905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0" y="1891466"/>
            <a:ext cx="4584359" cy="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1173869" y="1211926"/>
            <a:ext cx="15959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YFVE Intranet</a:t>
            </a:r>
            <a:endParaRPr lang="zh-CN" altLang="en-US" sz="2000" dirty="0"/>
          </a:p>
        </p:txBody>
      </p:sp>
      <p:cxnSp>
        <p:nvCxnSpPr>
          <p:cNvPr id="20" name="直接连接符 19"/>
          <p:cNvCxnSpPr/>
          <p:nvPr/>
        </p:nvCxnSpPr>
        <p:spPr>
          <a:xfrm>
            <a:off x="7251360" y="1232155"/>
            <a:ext cx="0" cy="5129212"/>
          </a:xfrm>
          <a:prstGeom prst="line">
            <a:avLst/>
          </a:prstGeom>
          <a:ln w="2857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5049196" y="1956317"/>
            <a:ext cx="16879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Public Internal</a:t>
            </a:r>
            <a:endParaRPr lang="zh-CN" altLang="en-US" sz="2000" dirty="0"/>
          </a:p>
        </p:txBody>
      </p:sp>
      <p:sp>
        <p:nvSpPr>
          <p:cNvPr id="22" name="文本框 21"/>
          <p:cNvSpPr txBox="1"/>
          <p:nvPr/>
        </p:nvSpPr>
        <p:spPr>
          <a:xfrm>
            <a:off x="8982105" y="1253437"/>
            <a:ext cx="11095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Ali Cloud</a:t>
            </a:r>
            <a:endParaRPr lang="zh-CN" altLang="en-US" sz="2000" dirty="0"/>
          </a:p>
        </p:txBody>
      </p:sp>
      <p:sp>
        <p:nvSpPr>
          <p:cNvPr id="24" name="闪电形 23"/>
          <p:cNvSpPr/>
          <p:nvPr/>
        </p:nvSpPr>
        <p:spPr>
          <a:xfrm rot="16200000">
            <a:off x="4739448" y="2465659"/>
            <a:ext cx="559141" cy="869318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闪电形 24"/>
          <p:cNvSpPr/>
          <p:nvPr/>
        </p:nvSpPr>
        <p:spPr>
          <a:xfrm rot="5244112">
            <a:off x="6609144" y="995296"/>
            <a:ext cx="559141" cy="869318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多文档 25"/>
          <p:cNvSpPr/>
          <p:nvPr/>
        </p:nvSpPr>
        <p:spPr>
          <a:xfrm>
            <a:off x="2506494" y="2118815"/>
            <a:ext cx="1486895" cy="996012"/>
          </a:xfrm>
          <a:prstGeom prst="flowChartMultidocumen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solidFill>
                  <a:srgbClr val="FF0000"/>
                </a:solidFill>
              </a:rPr>
              <a:t>SNL,ECT (</a:t>
            </a:r>
            <a:r>
              <a:rPr lang="en-US" altLang="zh-CN" sz="1200" dirty="0" smtClean="0">
                <a:solidFill>
                  <a:srgbClr val="FF0000"/>
                </a:solidFill>
              </a:rPr>
              <a:t>Csv File</a:t>
            </a:r>
            <a:r>
              <a:rPr lang="en-US" altLang="zh-CN" sz="1600" dirty="0" smtClean="0">
                <a:solidFill>
                  <a:srgbClr val="FF0000"/>
                </a:solidFill>
              </a:rPr>
              <a:t>)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241850" y="2027212"/>
            <a:ext cx="1195344" cy="1173185"/>
          </a:xfrm>
          <a:prstGeom prst="roundRect">
            <a:avLst>
              <a:gd name="adj" fmla="val 8470"/>
            </a:avLst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420248" y="2312664"/>
            <a:ext cx="974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BMP System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235484" y="5026741"/>
            <a:ext cx="1201710" cy="1188331"/>
          </a:xfrm>
          <a:prstGeom prst="roundRect">
            <a:avLst>
              <a:gd name="adj" fmla="val 8470"/>
            </a:avLst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文本框 29"/>
          <p:cNvSpPr txBox="1"/>
          <p:nvPr/>
        </p:nvSpPr>
        <p:spPr>
          <a:xfrm>
            <a:off x="526344" y="5436240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QAD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32" name="肘形连接符 31"/>
          <p:cNvCxnSpPr>
            <a:stCxn id="27" idx="3"/>
            <a:endCxn id="26" idx="1"/>
          </p:cNvCxnSpPr>
          <p:nvPr/>
        </p:nvCxnSpPr>
        <p:spPr>
          <a:xfrm>
            <a:off x="1437194" y="2613805"/>
            <a:ext cx="1069300" cy="30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流程图: 多文档 33"/>
          <p:cNvSpPr/>
          <p:nvPr/>
        </p:nvSpPr>
        <p:spPr>
          <a:xfrm>
            <a:off x="2277890" y="5083506"/>
            <a:ext cx="1512697" cy="1074800"/>
          </a:xfrm>
          <a:prstGeom prst="flowChartMultidocumen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solidFill>
                  <a:srgbClr val="FF0000"/>
                </a:solidFill>
              </a:rPr>
              <a:t>Supplier Information (</a:t>
            </a:r>
            <a:r>
              <a:rPr lang="en-US" altLang="zh-CN" sz="1200" dirty="0" smtClean="0">
                <a:solidFill>
                  <a:srgbClr val="FF0000"/>
                </a:solidFill>
              </a:rPr>
              <a:t>Csv File</a:t>
            </a:r>
            <a:r>
              <a:rPr lang="en-US" altLang="zh-CN" sz="1600" dirty="0" smtClean="0">
                <a:solidFill>
                  <a:srgbClr val="FF0000"/>
                </a:solidFill>
              </a:rPr>
              <a:t>)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cxnSp>
        <p:nvCxnSpPr>
          <p:cNvPr id="38" name="肘形连接符 37"/>
          <p:cNvCxnSpPr>
            <a:stCxn id="29" idx="3"/>
            <a:endCxn id="34" idx="1"/>
          </p:cNvCxnSpPr>
          <p:nvPr/>
        </p:nvCxnSpPr>
        <p:spPr>
          <a:xfrm flipV="1">
            <a:off x="1437194" y="5620906"/>
            <a:ext cx="84069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流程图: 磁盘 43"/>
          <p:cNvSpPr/>
          <p:nvPr/>
        </p:nvSpPr>
        <p:spPr>
          <a:xfrm>
            <a:off x="1989251" y="4042288"/>
            <a:ext cx="2335563" cy="464694"/>
          </a:xfrm>
          <a:prstGeom prst="flowChartMagneticDisk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Data Cached</a:t>
            </a:r>
            <a:endParaRPr lang="zh-CN" altLang="en-US" dirty="0"/>
          </a:p>
        </p:txBody>
      </p:sp>
      <p:sp>
        <p:nvSpPr>
          <p:cNvPr id="46" name="文本框 45"/>
          <p:cNvSpPr txBox="1"/>
          <p:nvPr/>
        </p:nvSpPr>
        <p:spPr>
          <a:xfrm>
            <a:off x="1735385" y="3557590"/>
            <a:ext cx="2168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Supplier Portal Agent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50" name="直接箭头连接符 49"/>
          <p:cNvCxnSpPr>
            <a:stCxn id="26" idx="2"/>
            <a:endCxn id="45" idx="0"/>
          </p:cNvCxnSpPr>
          <p:nvPr/>
        </p:nvCxnSpPr>
        <p:spPr>
          <a:xfrm flipH="1">
            <a:off x="3145259" y="3077108"/>
            <a:ext cx="1288" cy="43670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34" idx="0"/>
            <a:endCxn id="45" idx="2"/>
          </p:cNvCxnSpPr>
          <p:nvPr/>
        </p:nvCxnSpPr>
        <p:spPr>
          <a:xfrm flipV="1">
            <a:off x="3138306" y="4638368"/>
            <a:ext cx="6953" cy="44513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流程图: 预定义过程 54"/>
          <p:cNvSpPr/>
          <p:nvPr/>
        </p:nvSpPr>
        <p:spPr>
          <a:xfrm>
            <a:off x="7889943" y="4722946"/>
            <a:ext cx="1911281" cy="571500"/>
          </a:xfrm>
          <a:prstGeom prst="flowChartPredefined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Supplier Info Receiver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57" name="肘形连接符 56"/>
          <p:cNvCxnSpPr>
            <a:stCxn id="45" idx="3"/>
            <a:endCxn id="6" idx="1"/>
          </p:cNvCxnSpPr>
          <p:nvPr/>
        </p:nvCxnSpPr>
        <p:spPr>
          <a:xfrm flipV="1">
            <a:off x="4542983" y="3130042"/>
            <a:ext cx="3346961" cy="946047"/>
          </a:xfrm>
          <a:prstGeom prst="bentConnector3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肘形连接符 58"/>
          <p:cNvCxnSpPr>
            <a:stCxn id="45" idx="3"/>
            <a:endCxn id="7" idx="1"/>
          </p:cNvCxnSpPr>
          <p:nvPr/>
        </p:nvCxnSpPr>
        <p:spPr>
          <a:xfrm flipV="1">
            <a:off x="4542983" y="4070874"/>
            <a:ext cx="3346961" cy="5215"/>
          </a:xfrm>
          <a:prstGeom prst="bentConnector3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肘形连接符 60"/>
          <p:cNvCxnSpPr>
            <a:stCxn id="45" idx="3"/>
            <a:endCxn id="55" idx="1"/>
          </p:cNvCxnSpPr>
          <p:nvPr/>
        </p:nvCxnSpPr>
        <p:spPr>
          <a:xfrm>
            <a:off x="4542983" y="4076089"/>
            <a:ext cx="3346960" cy="932607"/>
          </a:xfrm>
          <a:prstGeom prst="bentConnector3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6577931" y="2799887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SNL</a:t>
            </a:r>
            <a:endParaRPr lang="zh-CN" altLang="en-US" dirty="0"/>
          </a:p>
        </p:txBody>
      </p:sp>
      <p:sp>
        <p:nvSpPr>
          <p:cNvPr id="63" name="文本框 62"/>
          <p:cNvSpPr txBox="1"/>
          <p:nvPr/>
        </p:nvSpPr>
        <p:spPr>
          <a:xfrm>
            <a:off x="6575270" y="3771877"/>
            <a:ext cx="542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ECR</a:t>
            </a:r>
            <a:endParaRPr lang="zh-CN" altLang="en-US" dirty="0"/>
          </a:p>
        </p:txBody>
      </p:sp>
      <p:sp>
        <p:nvSpPr>
          <p:cNvPr id="64" name="文本框 63"/>
          <p:cNvSpPr txBox="1"/>
          <p:nvPr/>
        </p:nvSpPr>
        <p:spPr>
          <a:xfrm>
            <a:off x="6342731" y="4670619"/>
            <a:ext cx="1375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Info</a:t>
            </a:r>
            <a:endParaRPr lang="zh-CN" altLang="en-US" dirty="0"/>
          </a:p>
        </p:txBody>
      </p:sp>
      <p:sp>
        <p:nvSpPr>
          <p:cNvPr id="65" name="文本框 64"/>
          <p:cNvSpPr txBox="1"/>
          <p:nvPr/>
        </p:nvSpPr>
        <p:spPr>
          <a:xfrm>
            <a:off x="2852105" y="1561536"/>
            <a:ext cx="631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DMZ</a:t>
            </a:r>
            <a:endParaRPr lang="zh-CN" altLang="en-US" dirty="0"/>
          </a:p>
        </p:txBody>
      </p:sp>
      <p:sp>
        <p:nvSpPr>
          <p:cNvPr id="66" name="流程图: 磁盘 65"/>
          <p:cNvSpPr/>
          <p:nvPr/>
        </p:nvSpPr>
        <p:spPr>
          <a:xfrm>
            <a:off x="7958137" y="5478400"/>
            <a:ext cx="3571875" cy="594166"/>
          </a:xfrm>
          <a:prstGeom prst="flowChartMagneticDisk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Persistence Layer</a:t>
            </a:r>
            <a:endParaRPr lang="zh-CN" altLang="en-US" dirty="0"/>
          </a:p>
        </p:txBody>
      </p:sp>
      <p:cxnSp>
        <p:nvCxnSpPr>
          <p:cNvPr id="68" name="肘形连接符 67"/>
          <p:cNvCxnSpPr>
            <a:stCxn id="6" idx="3"/>
          </p:cNvCxnSpPr>
          <p:nvPr/>
        </p:nvCxnSpPr>
        <p:spPr>
          <a:xfrm>
            <a:off x="9801225" y="3130042"/>
            <a:ext cx="1260024" cy="2551704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肘形连接符 69"/>
          <p:cNvCxnSpPr>
            <a:stCxn id="7" idx="3"/>
          </p:cNvCxnSpPr>
          <p:nvPr/>
        </p:nvCxnSpPr>
        <p:spPr>
          <a:xfrm>
            <a:off x="9801225" y="4070874"/>
            <a:ext cx="884167" cy="1610872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肘形连接符 71"/>
          <p:cNvCxnSpPr>
            <a:stCxn id="55" idx="3"/>
          </p:cNvCxnSpPr>
          <p:nvPr/>
        </p:nvCxnSpPr>
        <p:spPr>
          <a:xfrm>
            <a:off x="9801224" y="5008696"/>
            <a:ext cx="541533" cy="673050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/>
          <p:cNvSpPr txBox="1"/>
          <p:nvPr/>
        </p:nvSpPr>
        <p:spPr>
          <a:xfrm>
            <a:off x="2149630" y="3144627"/>
            <a:ext cx="1852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/>
              <a:t>Read, Extract, Move</a:t>
            </a:r>
            <a:endParaRPr lang="zh-CN" altLang="en-US" sz="1600" dirty="0"/>
          </a:p>
        </p:txBody>
      </p:sp>
      <p:sp>
        <p:nvSpPr>
          <p:cNvPr id="80" name="文本框 79"/>
          <p:cNvSpPr txBox="1"/>
          <p:nvPr/>
        </p:nvSpPr>
        <p:spPr>
          <a:xfrm>
            <a:off x="2151640" y="4696907"/>
            <a:ext cx="1852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/>
              <a:t>Read, Extract, Move</a:t>
            </a:r>
            <a:endParaRPr lang="zh-CN" altLang="en-US" sz="1600" dirty="0"/>
          </a:p>
        </p:txBody>
      </p:sp>
      <p:sp>
        <p:nvSpPr>
          <p:cNvPr id="81" name="文本框 80"/>
          <p:cNvSpPr txBox="1"/>
          <p:nvPr/>
        </p:nvSpPr>
        <p:spPr>
          <a:xfrm>
            <a:off x="3413571" y="5874818"/>
            <a:ext cx="1292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Binary Files with timestamp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1747534" y="1981745"/>
            <a:ext cx="1292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Binary Files with timestamp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487446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9397222"/>
      </p:ext>
    </p:extLst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6645263"/>
      </p:ext>
    </p:extLst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0590283"/>
      </p:ext>
    </p:extLst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Approval Status Settings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421004" y="1465088"/>
            <a:ext cx="2022159" cy="2006600"/>
            <a:chOff x="1097280" y="1473200"/>
            <a:chExt cx="1760220" cy="2006600"/>
          </a:xfrm>
        </p:grpSpPr>
        <p:sp>
          <p:nvSpPr>
            <p:cNvPr id="4" name="矩形 3"/>
            <p:cNvSpPr/>
            <p:nvPr/>
          </p:nvSpPr>
          <p:spPr>
            <a:xfrm>
              <a:off x="1097280" y="1879600"/>
              <a:ext cx="1760220" cy="1600200"/>
            </a:xfrm>
            <a:prstGeom prst="rect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Waiting For Approval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Approved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Rejected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097280" y="1473200"/>
              <a:ext cx="1760220" cy="381000"/>
            </a:xfrm>
            <a:prstGeom prst="rect">
              <a:avLst/>
            </a:prstGeo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Approval Status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3286126" y="2654126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23" name="直接箭头连接符 22"/>
          <p:cNvCxnSpPr>
            <a:stCxn id="4" idx="3"/>
            <a:endCxn id="9" idx="1"/>
          </p:cNvCxnSpPr>
          <p:nvPr/>
        </p:nvCxnSpPr>
        <p:spPr>
          <a:xfrm>
            <a:off x="2443163" y="2671588"/>
            <a:ext cx="842963" cy="261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圆角矩形 9"/>
          <p:cNvSpPr/>
          <p:nvPr/>
        </p:nvSpPr>
        <p:spPr>
          <a:xfrm>
            <a:off x="3286126" y="1771475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Main Task</a:t>
            </a:r>
            <a:endParaRPr lang="zh-CN" altLang="en-US" dirty="0"/>
          </a:p>
        </p:txBody>
      </p:sp>
      <p:cxnSp>
        <p:nvCxnSpPr>
          <p:cNvPr id="7" name="直接箭头连接符 6"/>
          <p:cNvCxnSpPr>
            <a:stCxn id="4" idx="3"/>
            <a:endCxn id="10" idx="1"/>
          </p:cNvCxnSpPr>
          <p:nvPr/>
        </p:nvCxnSpPr>
        <p:spPr>
          <a:xfrm flipV="1">
            <a:off x="2443163" y="2050876"/>
            <a:ext cx="842963" cy="6207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流程图: 预定义过程 12"/>
          <p:cNvSpPr/>
          <p:nvPr/>
        </p:nvSpPr>
        <p:spPr>
          <a:xfrm>
            <a:off x="6815137" y="2023715"/>
            <a:ext cx="1671638" cy="957262"/>
          </a:xfrm>
          <a:prstGeom prst="flowChartPredefinedProcess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Audit Process Definition</a:t>
            </a:r>
            <a:endParaRPr lang="zh-CN" altLang="en-US" dirty="0"/>
          </a:p>
        </p:txBody>
      </p:sp>
      <p:cxnSp>
        <p:nvCxnSpPr>
          <p:cNvPr id="15" name="直接箭头连接符 14"/>
          <p:cNvCxnSpPr>
            <a:stCxn id="13" idx="1"/>
            <a:endCxn id="10" idx="3"/>
          </p:cNvCxnSpPr>
          <p:nvPr/>
        </p:nvCxnSpPr>
        <p:spPr>
          <a:xfrm flipH="1" flipV="1">
            <a:off x="6472238" y="2050876"/>
            <a:ext cx="342899" cy="4514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3" idx="1"/>
            <a:endCxn id="9" idx="3"/>
          </p:cNvCxnSpPr>
          <p:nvPr/>
        </p:nvCxnSpPr>
        <p:spPr>
          <a:xfrm flipH="1">
            <a:off x="6472238" y="2502346"/>
            <a:ext cx="342899" cy="4311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9244012" y="1326354"/>
            <a:ext cx="2428876" cy="1679563"/>
            <a:chOff x="9244012" y="1326354"/>
            <a:chExt cx="2428876" cy="1679563"/>
          </a:xfrm>
        </p:grpSpPr>
        <p:grpSp>
          <p:nvGrpSpPr>
            <p:cNvPr id="28" name="组合 27"/>
            <p:cNvGrpSpPr/>
            <p:nvPr/>
          </p:nvGrpSpPr>
          <p:grpSpPr>
            <a:xfrm>
              <a:off x="9244013" y="1326354"/>
              <a:ext cx="2428875" cy="1679563"/>
              <a:chOff x="9244013" y="1326355"/>
              <a:chExt cx="2428875" cy="11557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矩形 24"/>
              <p:cNvSpPr/>
              <p:nvPr/>
            </p:nvSpPr>
            <p:spPr>
              <a:xfrm>
                <a:off x="9244013" y="1667668"/>
                <a:ext cx="2428875" cy="81439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Main Task</a:t>
                </a:r>
                <a:endParaRPr lang="zh-CN" altLang="en-US" sz="1400" dirty="0"/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9244012" y="2219603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2 – ASDE/SQE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9244012" y="4707729"/>
            <a:ext cx="2428876" cy="1364459"/>
            <a:chOff x="9244012" y="1326354"/>
            <a:chExt cx="2428876" cy="1364459"/>
          </a:xfrm>
        </p:grpSpPr>
        <p:grpSp>
          <p:nvGrpSpPr>
            <p:cNvPr id="33" name="组合 32"/>
            <p:cNvGrpSpPr/>
            <p:nvPr/>
          </p:nvGrpSpPr>
          <p:grpSpPr>
            <a:xfrm>
              <a:off x="9244013" y="1326354"/>
              <a:ext cx="2428875" cy="1364459"/>
              <a:chOff x="9244013" y="1326355"/>
              <a:chExt cx="2428875" cy="93888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6" name="矩形 35"/>
              <p:cNvSpPr/>
              <p:nvPr/>
            </p:nvSpPr>
            <p:spPr>
              <a:xfrm>
                <a:off x="9244013" y="1667668"/>
                <a:ext cx="2428875" cy="59757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直接箭头连接符 38"/>
          <p:cNvCxnSpPr>
            <a:stCxn id="27" idx="1"/>
          </p:cNvCxnSpPr>
          <p:nvPr/>
        </p:nvCxnSpPr>
        <p:spPr>
          <a:xfrm flipH="1">
            <a:off x="8486775" y="1574366"/>
            <a:ext cx="757238" cy="75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37" idx="1"/>
          </p:cNvCxnSpPr>
          <p:nvPr/>
        </p:nvCxnSpPr>
        <p:spPr>
          <a:xfrm flipH="1" flipV="1">
            <a:off x="8486775" y="2671588"/>
            <a:ext cx="757238" cy="22841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867501" y="5664522"/>
            <a:ext cx="7183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Task based &amp; Predefined audit process template</a:t>
            </a:r>
            <a:endParaRPr lang="zh-CN" altLang="en-US" sz="2800" dirty="0"/>
          </a:p>
        </p:txBody>
      </p:sp>
      <p:sp>
        <p:nvSpPr>
          <p:cNvPr id="43" name="文本框 42"/>
          <p:cNvSpPr txBox="1"/>
          <p:nvPr/>
        </p:nvSpPr>
        <p:spPr>
          <a:xfrm>
            <a:off x="356711" y="3953645"/>
            <a:ext cx="86872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Tips:</a:t>
            </a:r>
          </a:p>
          <a:p>
            <a:r>
              <a:rPr lang="en-US" altLang="zh-CN" sz="1400" dirty="0" smtClean="0"/>
              <a:t>1, APQP/PPAP Task Approver: Should be the ASDE/SQE who created relative APQP/PPAP Main task;</a:t>
            </a:r>
          </a:p>
          <a:p>
            <a:r>
              <a:rPr lang="en-US" altLang="zh-CN" sz="1400" dirty="0" smtClean="0"/>
              <a:t>2, APQP/PPAP main task level 1 approver: Should be the ASDE/SQE who created relative APQP/PPAP Main task;</a:t>
            </a:r>
          </a:p>
          <a:p>
            <a:r>
              <a:rPr lang="en-US" altLang="zh-CN" sz="1400" dirty="0" smtClean="0"/>
              <a:t>3, APQP/PPAP main task level 2 approver: Should be the ASDE/SQE supervisor who created relative project main task;</a:t>
            </a:r>
          </a:p>
          <a:p>
            <a:r>
              <a:rPr lang="en-US" altLang="zh-CN" sz="1400" dirty="0" smtClean="0"/>
              <a:t>4, System should check if there are further more audit level and send approval request to next level of approver automatically according to the audit process definition;</a:t>
            </a:r>
            <a:endParaRPr lang="zh-CN" altLang="en-US" sz="1400" dirty="0"/>
          </a:p>
        </p:txBody>
      </p:sp>
      <p:sp>
        <p:nvSpPr>
          <p:cNvPr id="6" name="矩形 5"/>
          <p:cNvSpPr/>
          <p:nvPr/>
        </p:nvSpPr>
        <p:spPr>
          <a:xfrm rot="19605152">
            <a:off x="398652" y="2121689"/>
            <a:ext cx="9649785" cy="197927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Deprecated solution</a:t>
            </a:r>
          </a:p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Need more discussion on this topic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4252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0415584" cy="4947112"/>
            <a:chOff x="2157413" y="1364519"/>
            <a:chExt cx="804386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347859" y="6048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956626" y="60256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7645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8590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9477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53849" y="325525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34602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33505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29920" y="3441190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30773" y="3828956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789589" y="3902072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603022" y="4551488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8004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5195384" y="603553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621947" y="5153964"/>
            <a:ext cx="3807049" cy="695175"/>
            <a:chOff x="491924" y="4935110"/>
            <a:chExt cx="3807049" cy="695175"/>
          </a:xfrm>
        </p:grpSpPr>
        <p:grpSp>
          <p:nvGrpSpPr>
            <p:cNvPr id="201" name="组合 200"/>
            <p:cNvGrpSpPr/>
            <p:nvPr/>
          </p:nvGrpSpPr>
          <p:grpSpPr>
            <a:xfrm>
              <a:off x="491924" y="4935110"/>
              <a:ext cx="3807049" cy="261610"/>
              <a:chOff x="3416733" y="2628052"/>
              <a:chExt cx="380704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65333" y="267975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10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10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05" name="流程图: 过程 204"/>
            <p:cNvSpPr/>
            <p:nvPr/>
          </p:nvSpPr>
          <p:spPr>
            <a:xfrm>
              <a:off x="1532623" y="51983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  <p:sp>
          <p:nvSpPr>
            <p:cNvPr id="206" name="流程图: 过程 205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63374" y="3702927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2748620" y="3898390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793355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356146" y="4215306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37256" y="419986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499071" y="2871735"/>
            <a:ext cx="2367249" cy="261610"/>
            <a:chOff x="3612360" y="2713777"/>
            <a:chExt cx="2367249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231" name="文本框 230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2" name="表格 231"/>
          <p:cNvGraphicFramePr>
            <a:graphicFrameLocks noGrp="1"/>
          </p:cNvGraphicFramePr>
          <p:nvPr>
            <p:extLst/>
          </p:nvPr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4" name="流程图: 过程 23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矩形 23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流程图: 合并 23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8" name="十字形 237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十字形 238"/>
          <p:cNvSpPr/>
          <p:nvPr/>
        </p:nvSpPr>
        <p:spPr>
          <a:xfrm>
            <a:off x="1306612" y="54587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6356571" y="3329072"/>
            <a:ext cx="2748249" cy="261610"/>
            <a:chOff x="3231360" y="2713777"/>
            <a:chExt cx="2748249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2313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43" name="流程图: 合并 242"/>
          <p:cNvSpPr/>
          <p:nvPr/>
        </p:nvSpPr>
        <p:spPr>
          <a:xfrm>
            <a:off x="8987920" y="3417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十字形 243"/>
          <p:cNvSpPr/>
          <p:nvPr/>
        </p:nvSpPr>
        <p:spPr>
          <a:xfrm rot="18798906">
            <a:off x="10533324" y="156936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5" name="组合 244"/>
          <p:cNvGrpSpPr/>
          <p:nvPr/>
        </p:nvGrpSpPr>
        <p:grpSpPr>
          <a:xfrm>
            <a:off x="4269657" y="5190829"/>
            <a:ext cx="142435" cy="656514"/>
            <a:chOff x="11444285" y="2527589"/>
            <a:chExt cx="233476" cy="564057"/>
          </a:xfrm>
        </p:grpSpPr>
        <p:sp>
          <p:nvSpPr>
            <p:cNvPr id="246" name="流程图: 过程 245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矩形 246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流程图: 合并 24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矩形 198"/>
          <p:cNvSpPr/>
          <p:nvPr/>
        </p:nvSpPr>
        <p:spPr>
          <a:xfrm rot="19008518">
            <a:off x="1187027" y="2846318"/>
            <a:ext cx="4682461" cy="11412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4781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0415584" cy="4947112"/>
            <a:chOff x="2157413" y="1364519"/>
            <a:chExt cx="804386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347859" y="6048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956626" y="60256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7645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8590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9477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53849" y="325525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34602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33505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29920" y="3441190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30773" y="3828956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789589" y="3902072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603022" y="4551488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7877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5195384" y="603553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621947" y="5153964"/>
            <a:ext cx="3807049" cy="695175"/>
            <a:chOff x="491924" y="4935110"/>
            <a:chExt cx="3807049" cy="695175"/>
          </a:xfrm>
        </p:grpSpPr>
        <p:grpSp>
          <p:nvGrpSpPr>
            <p:cNvPr id="201" name="组合 200"/>
            <p:cNvGrpSpPr/>
            <p:nvPr/>
          </p:nvGrpSpPr>
          <p:grpSpPr>
            <a:xfrm>
              <a:off x="491924" y="4935110"/>
              <a:ext cx="3807049" cy="261610"/>
              <a:chOff x="3416733" y="2628052"/>
              <a:chExt cx="380704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65333" y="267975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10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10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05" name="流程图: 过程 204"/>
            <p:cNvSpPr/>
            <p:nvPr/>
          </p:nvSpPr>
          <p:spPr>
            <a:xfrm>
              <a:off x="1532623" y="51983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  <p:sp>
          <p:nvSpPr>
            <p:cNvPr id="206" name="流程图: 过程 205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63374" y="3702927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2748620" y="3898390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793355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356146" y="4215306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37256" y="419986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499071" y="2871735"/>
            <a:ext cx="2367249" cy="261610"/>
            <a:chOff x="3612360" y="2713777"/>
            <a:chExt cx="2367249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sp>
        <p:nvSpPr>
          <p:cNvPr id="231" name="文本框 230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2" name="表格 231"/>
          <p:cNvGraphicFramePr>
            <a:graphicFrameLocks noGrp="1"/>
          </p:cNvGraphicFramePr>
          <p:nvPr/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4" name="流程图: 过程 23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矩形 23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流程图: 合并 23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8" name="十字形 237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十字形 238"/>
          <p:cNvSpPr/>
          <p:nvPr/>
        </p:nvSpPr>
        <p:spPr>
          <a:xfrm>
            <a:off x="1306612" y="54587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6356571" y="3329072"/>
            <a:ext cx="2748249" cy="261610"/>
            <a:chOff x="3231360" y="2713777"/>
            <a:chExt cx="2748249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2313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43" name="流程图: 合并 242"/>
          <p:cNvSpPr/>
          <p:nvPr/>
        </p:nvSpPr>
        <p:spPr>
          <a:xfrm>
            <a:off x="8987920" y="3417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十字形 198"/>
          <p:cNvSpPr/>
          <p:nvPr/>
        </p:nvSpPr>
        <p:spPr>
          <a:xfrm rot="18798906">
            <a:off x="10555550" y="15847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4" name="组合 203"/>
          <p:cNvGrpSpPr/>
          <p:nvPr/>
        </p:nvGrpSpPr>
        <p:grpSpPr>
          <a:xfrm>
            <a:off x="4335884" y="5203037"/>
            <a:ext cx="142435" cy="656514"/>
            <a:chOff x="11444285" y="2527589"/>
            <a:chExt cx="233476" cy="564057"/>
          </a:xfrm>
        </p:grpSpPr>
        <p:sp>
          <p:nvSpPr>
            <p:cNvPr id="207" name="流程图: 过程 206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矩形 207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流程图: 合并 208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 rot="19008518">
            <a:off x="1187027" y="2846318"/>
            <a:ext cx="4682461" cy="11412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89685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0415584" cy="4947112"/>
            <a:chOff x="2157413" y="1364519"/>
            <a:chExt cx="804386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347859" y="6048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956626" y="60256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7645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8590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9477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53849" y="325525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34602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33505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29920" y="3441190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30773" y="3828956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789589" y="3902072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603022" y="4551488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8004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5195384" y="603553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621947" y="5153964"/>
            <a:ext cx="3807049" cy="695175"/>
            <a:chOff x="491924" y="4935110"/>
            <a:chExt cx="3807049" cy="695175"/>
          </a:xfrm>
        </p:grpSpPr>
        <p:grpSp>
          <p:nvGrpSpPr>
            <p:cNvPr id="201" name="组合 200"/>
            <p:cNvGrpSpPr/>
            <p:nvPr/>
          </p:nvGrpSpPr>
          <p:grpSpPr>
            <a:xfrm>
              <a:off x="491924" y="4935110"/>
              <a:ext cx="3807049" cy="261610"/>
              <a:chOff x="3416733" y="2628052"/>
              <a:chExt cx="380704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65333" y="267975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10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10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05" name="流程图: 过程 204"/>
            <p:cNvSpPr/>
            <p:nvPr/>
          </p:nvSpPr>
          <p:spPr>
            <a:xfrm>
              <a:off x="1532623" y="51983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  <p:sp>
          <p:nvSpPr>
            <p:cNvPr id="206" name="流程图: 过程 205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63374" y="3702927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2748620" y="3898390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793355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356146" y="4215306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37256" y="419986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499071" y="2871735"/>
            <a:ext cx="2367249" cy="261610"/>
            <a:chOff x="3612360" y="2713777"/>
            <a:chExt cx="2367249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231" name="文本框 230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2" name="表格 231"/>
          <p:cNvGraphicFramePr>
            <a:graphicFrameLocks noGrp="1"/>
          </p:cNvGraphicFramePr>
          <p:nvPr>
            <p:extLst/>
          </p:nvPr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4" name="流程图: 过程 23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矩形 23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流程图: 合并 23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8" name="十字形 237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十字形 238"/>
          <p:cNvSpPr/>
          <p:nvPr/>
        </p:nvSpPr>
        <p:spPr>
          <a:xfrm>
            <a:off x="1306612" y="54587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6356571" y="3329072"/>
            <a:ext cx="2748249" cy="261610"/>
            <a:chOff x="3231360" y="2713777"/>
            <a:chExt cx="2748249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2313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43" name="流程图: 合并 242"/>
          <p:cNvSpPr/>
          <p:nvPr/>
        </p:nvSpPr>
        <p:spPr>
          <a:xfrm>
            <a:off x="8987920" y="3417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十字形 243"/>
          <p:cNvSpPr/>
          <p:nvPr/>
        </p:nvSpPr>
        <p:spPr>
          <a:xfrm rot="18798906">
            <a:off x="10533324" y="156936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5" name="组合 244"/>
          <p:cNvGrpSpPr/>
          <p:nvPr/>
        </p:nvGrpSpPr>
        <p:grpSpPr>
          <a:xfrm>
            <a:off x="4269657" y="5190829"/>
            <a:ext cx="142435" cy="656514"/>
            <a:chOff x="11444285" y="2527589"/>
            <a:chExt cx="233476" cy="564057"/>
          </a:xfrm>
        </p:grpSpPr>
        <p:sp>
          <p:nvSpPr>
            <p:cNvPr id="246" name="流程图: 过程 245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矩形 246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流程图: 合并 24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矩形 198"/>
          <p:cNvSpPr/>
          <p:nvPr/>
        </p:nvSpPr>
        <p:spPr>
          <a:xfrm rot="19008518">
            <a:off x="1187027" y="2846318"/>
            <a:ext cx="4682461" cy="11412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5039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33" name="矩形 23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流程图: 摘录 23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</a:t>
            </a:r>
            <a:r>
              <a:rPr lang="en-US" altLang="zh-CN" smtClean="0"/>
              <a:t>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00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00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00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00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00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00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8183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3683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9548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2025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36121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70901"/>
            <a:ext cx="10415584" cy="5053724"/>
            <a:chOff x="2157413" y="1354232"/>
            <a:chExt cx="8043862" cy="4575594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56462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091792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737571" y="606536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383974" y="3036650"/>
            <a:ext cx="2689877" cy="261610"/>
            <a:chOff x="3304480" y="2713777"/>
            <a:chExt cx="2689877" cy="261610"/>
          </a:xfrm>
        </p:grpSpPr>
        <p:sp>
          <p:nvSpPr>
            <p:cNvPr id="151" name="流程图: 过程 15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No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3304480" y="2713777"/>
              <a:ext cx="11480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Need to Submit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83214" y="2272530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749420" y="23602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2621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3508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549074" y="2277352"/>
            <a:ext cx="2524777" cy="430887"/>
            <a:chOff x="3469580" y="2713777"/>
            <a:chExt cx="2524777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368570"/>
            <a:ext cx="281190" cy="83599"/>
            <a:chOff x="2739095" y="3381395"/>
            <a:chExt cx="281190" cy="8359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26266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36777" y="2717290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56375" y="3383882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1128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Complete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822048" y="3456998"/>
            <a:ext cx="274333" cy="84129"/>
            <a:chOff x="2745952" y="3380865"/>
            <a:chExt cx="274333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914900" y="3878735"/>
            <a:ext cx="4245582" cy="430887"/>
            <a:chOff x="2968675" y="2628052"/>
            <a:chExt cx="4245582" cy="430887"/>
          </a:xfrm>
        </p:grpSpPr>
        <p:sp>
          <p:nvSpPr>
            <p:cNvPr id="197" name="流程图: 过程 196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2968675" y="2628052"/>
              <a:ext cx="134352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4914900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207" name="组合 206"/>
          <p:cNvGrpSpPr/>
          <p:nvPr/>
        </p:nvGrpSpPr>
        <p:grpSpPr>
          <a:xfrm>
            <a:off x="441169" y="3770823"/>
            <a:ext cx="4108818" cy="531728"/>
            <a:chOff x="2780510" y="2713777"/>
            <a:chExt cx="4108818" cy="761469"/>
          </a:xfrm>
        </p:grpSpPr>
        <p:sp>
          <p:nvSpPr>
            <p:cNvPr id="208" name="流程图: 过程 207"/>
            <p:cNvSpPr/>
            <p:nvPr/>
          </p:nvSpPr>
          <p:spPr>
            <a:xfrm>
              <a:off x="3884833" y="2786907"/>
              <a:ext cx="3004495" cy="68833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a test sample.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80510" y="2713777"/>
              <a:ext cx="95619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No-Submission :</a:t>
              </a:r>
              <a:endParaRPr lang="zh-CN" altLang="en-US" sz="1100" dirty="0"/>
            </a:p>
          </p:txBody>
        </p:sp>
      </p:grpSp>
      <p:sp>
        <p:nvSpPr>
          <p:cNvPr id="193" name="流程图: 合并 192"/>
          <p:cNvSpPr/>
          <p:nvPr/>
        </p:nvSpPr>
        <p:spPr>
          <a:xfrm>
            <a:off x="2942720" y="31349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4" name="组合 193"/>
          <p:cNvGrpSpPr/>
          <p:nvPr/>
        </p:nvGrpSpPr>
        <p:grpSpPr>
          <a:xfrm>
            <a:off x="530024" y="2648827"/>
            <a:ext cx="2524777" cy="430887"/>
            <a:chOff x="3469580" y="2713777"/>
            <a:chExt cx="2524777" cy="430887"/>
          </a:xfrm>
        </p:grpSpPr>
        <p:sp>
          <p:nvSpPr>
            <p:cNvPr id="195" name="流程图: 过程 19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2720045" y="2740045"/>
            <a:ext cx="281190" cy="83599"/>
            <a:chOff x="2739095" y="3381395"/>
            <a:chExt cx="281190" cy="83599"/>
          </a:xfrm>
        </p:grpSpPr>
        <p:grpSp>
          <p:nvGrpSpPr>
            <p:cNvPr id="212" name="组合 211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214" name="直接连接符 21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直接连接符 214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3" name="流程图: 合并 21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3359364" y="3021830"/>
            <a:ext cx="2510124" cy="261610"/>
            <a:chOff x="3469485" y="2713777"/>
            <a:chExt cx="251012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537251" y="3361274"/>
            <a:ext cx="2529174" cy="261610"/>
            <a:chOff x="3450435" y="2685202"/>
            <a:chExt cx="2529174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3397895" y="3383221"/>
            <a:ext cx="2462499" cy="261610"/>
            <a:chOff x="3517110" y="2685202"/>
            <a:chExt cx="2462499" cy="261610"/>
          </a:xfrm>
        </p:grpSpPr>
        <p:sp>
          <p:nvSpPr>
            <p:cNvPr id="223" name="流程图: 过程 22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4" name="文本框 223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479418" y="4603251"/>
            <a:ext cx="3799760" cy="695175"/>
            <a:chOff x="491924" y="4935110"/>
            <a:chExt cx="3799760" cy="695175"/>
          </a:xfrm>
        </p:grpSpPr>
        <p:grpSp>
          <p:nvGrpSpPr>
            <p:cNvPr id="226" name="组合 225"/>
            <p:cNvGrpSpPr/>
            <p:nvPr/>
          </p:nvGrpSpPr>
          <p:grpSpPr>
            <a:xfrm>
              <a:off x="491924" y="4935110"/>
              <a:ext cx="3792445" cy="261610"/>
              <a:chOff x="3416733" y="2628052"/>
              <a:chExt cx="3792445" cy="261610"/>
            </a:xfrm>
          </p:grpSpPr>
          <p:sp>
            <p:nvSpPr>
              <p:cNvPr id="230" name="流程图: 过程 229"/>
              <p:cNvSpPr/>
              <p:nvPr/>
            </p:nvSpPr>
            <p:spPr>
              <a:xfrm>
                <a:off x="4465333" y="2679751"/>
                <a:ext cx="2743845" cy="192176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9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9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31" name="文本框 23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28" name="流程图: 过程 227"/>
            <p:cNvSpPr/>
            <p:nvPr/>
          </p:nvSpPr>
          <p:spPr>
            <a:xfrm>
              <a:off x="1532623" y="52110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  <p:sp>
          <p:nvSpPr>
            <p:cNvPr id="229" name="流程图: 过程 228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6724423" y="2630495"/>
            <a:ext cx="2367249" cy="261610"/>
            <a:chOff x="3612360" y="2713777"/>
            <a:chExt cx="2367249" cy="261610"/>
          </a:xfrm>
        </p:grpSpPr>
        <p:sp>
          <p:nvSpPr>
            <p:cNvPr id="201" name="流程图: 过程 20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198727" y="609600"/>
            <a:ext cx="2113673" cy="673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pSp>
        <p:nvGrpSpPr>
          <p:cNvPr id="203" name="组合 202"/>
          <p:cNvGrpSpPr/>
          <p:nvPr/>
        </p:nvGrpSpPr>
        <p:grpSpPr>
          <a:xfrm>
            <a:off x="6381523" y="3011247"/>
            <a:ext cx="2710149" cy="261610"/>
            <a:chOff x="3269460" y="2713777"/>
            <a:chExt cx="271014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06" name="流程图: 合并 205"/>
          <p:cNvSpPr/>
          <p:nvPr/>
        </p:nvSpPr>
        <p:spPr>
          <a:xfrm>
            <a:off x="8962520" y="3109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文本框 234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6" name="表格 235"/>
          <p:cNvGraphicFramePr>
            <a:graphicFrameLocks noGrp="1"/>
          </p:cNvGraphicFramePr>
          <p:nvPr/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7" name="组合 236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8" name="流程图: 过程 237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矩形 238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流程图: 合并 239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2" name="十字形 241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十字形 242"/>
          <p:cNvSpPr/>
          <p:nvPr/>
        </p:nvSpPr>
        <p:spPr>
          <a:xfrm>
            <a:off x="1187027" y="4903015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4168814" y="4654950"/>
            <a:ext cx="142435" cy="656514"/>
            <a:chOff x="11444285" y="2527589"/>
            <a:chExt cx="233476" cy="564057"/>
          </a:xfrm>
        </p:grpSpPr>
        <p:sp>
          <p:nvSpPr>
            <p:cNvPr id="245" name="流程图: 过程 244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矩形 245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流程图: 合并 246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7" name="十字形 226"/>
          <p:cNvSpPr/>
          <p:nvPr/>
        </p:nvSpPr>
        <p:spPr>
          <a:xfrm rot="18798906">
            <a:off x="10557285" y="1594173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 rot="19008518">
            <a:off x="1187027" y="2846318"/>
            <a:ext cx="4682461" cy="11412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3936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33" name="矩形 23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流程图: 摘录 23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</a:t>
            </a:r>
            <a:r>
              <a:rPr lang="en-US" altLang="zh-CN" smtClean="0"/>
              <a:t>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00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00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00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00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00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00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8183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3683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9548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2025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36121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70901"/>
            <a:ext cx="10415584" cy="5053724"/>
            <a:chOff x="2157413" y="1354232"/>
            <a:chExt cx="8043862" cy="4575594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56462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091792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737571" y="606536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383974" y="3036650"/>
            <a:ext cx="2689877" cy="261610"/>
            <a:chOff x="3304480" y="2713777"/>
            <a:chExt cx="2689877" cy="261610"/>
          </a:xfrm>
        </p:grpSpPr>
        <p:sp>
          <p:nvSpPr>
            <p:cNvPr id="151" name="流程图: 过程 15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No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3304480" y="2713777"/>
              <a:ext cx="11480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Need to Submit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83214" y="2272530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749420" y="23602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2621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3508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549074" y="2277352"/>
            <a:ext cx="2524777" cy="430887"/>
            <a:chOff x="3469580" y="2713777"/>
            <a:chExt cx="2524777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368570"/>
            <a:ext cx="281190" cy="83599"/>
            <a:chOff x="2739095" y="3381395"/>
            <a:chExt cx="281190" cy="8359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26266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36777" y="2717290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56375" y="3383882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1128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Complete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822048" y="3456998"/>
            <a:ext cx="274333" cy="84129"/>
            <a:chOff x="2745952" y="3380865"/>
            <a:chExt cx="274333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914900" y="3878735"/>
            <a:ext cx="4245582" cy="430887"/>
            <a:chOff x="2968675" y="2628052"/>
            <a:chExt cx="4245582" cy="430887"/>
          </a:xfrm>
        </p:grpSpPr>
        <p:sp>
          <p:nvSpPr>
            <p:cNvPr id="197" name="流程图: 过程 196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2968675" y="2628052"/>
              <a:ext cx="134352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4914900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207" name="组合 206"/>
          <p:cNvGrpSpPr/>
          <p:nvPr/>
        </p:nvGrpSpPr>
        <p:grpSpPr>
          <a:xfrm>
            <a:off x="441169" y="3770823"/>
            <a:ext cx="4108818" cy="531728"/>
            <a:chOff x="2780510" y="2713777"/>
            <a:chExt cx="4108818" cy="761469"/>
          </a:xfrm>
        </p:grpSpPr>
        <p:sp>
          <p:nvSpPr>
            <p:cNvPr id="208" name="流程图: 过程 207"/>
            <p:cNvSpPr/>
            <p:nvPr/>
          </p:nvSpPr>
          <p:spPr>
            <a:xfrm>
              <a:off x="3884833" y="2786907"/>
              <a:ext cx="3004495" cy="68833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a test sample.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80510" y="2713777"/>
              <a:ext cx="95619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No-Submission :</a:t>
              </a:r>
              <a:endParaRPr lang="zh-CN" altLang="en-US" sz="1100" dirty="0"/>
            </a:p>
          </p:txBody>
        </p:sp>
      </p:grpSp>
      <p:sp>
        <p:nvSpPr>
          <p:cNvPr id="193" name="流程图: 合并 192"/>
          <p:cNvSpPr/>
          <p:nvPr/>
        </p:nvSpPr>
        <p:spPr>
          <a:xfrm>
            <a:off x="2942720" y="31349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4" name="组合 193"/>
          <p:cNvGrpSpPr/>
          <p:nvPr/>
        </p:nvGrpSpPr>
        <p:grpSpPr>
          <a:xfrm>
            <a:off x="530024" y="2648827"/>
            <a:ext cx="2524777" cy="430887"/>
            <a:chOff x="3469580" y="2713777"/>
            <a:chExt cx="2524777" cy="430887"/>
          </a:xfrm>
        </p:grpSpPr>
        <p:sp>
          <p:nvSpPr>
            <p:cNvPr id="195" name="流程图: 过程 19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2720045" y="2740045"/>
            <a:ext cx="281190" cy="83599"/>
            <a:chOff x="2739095" y="3381395"/>
            <a:chExt cx="281190" cy="83599"/>
          </a:xfrm>
        </p:grpSpPr>
        <p:grpSp>
          <p:nvGrpSpPr>
            <p:cNvPr id="212" name="组合 211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214" name="直接连接符 21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直接连接符 214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3" name="流程图: 合并 21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3359364" y="3021830"/>
            <a:ext cx="2510124" cy="261610"/>
            <a:chOff x="3469485" y="2713777"/>
            <a:chExt cx="251012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537251" y="3361274"/>
            <a:ext cx="2529174" cy="261610"/>
            <a:chOff x="3450435" y="2685202"/>
            <a:chExt cx="2529174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3397895" y="3383221"/>
            <a:ext cx="2462499" cy="261610"/>
            <a:chOff x="3517110" y="2685202"/>
            <a:chExt cx="2462499" cy="261610"/>
          </a:xfrm>
        </p:grpSpPr>
        <p:sp>
          <p:nvSpPr>
            <p:cNvPr id="223" name="流程图: 过程 22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4" name="文本框 223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479418" y="4603251"/>
            <a:ext cx="3799760" cy="695175"/>
            <a:chOff x="491924" y="4935110"/>
            <a:chExt cx="3799760" cy="695175"/>
          </a:xfrm>
        </p:grpSpPr>
        <p:grpSp>
          <p:nvGrpSpPr>
            <p:cNvPr id="226" name="组合 225"/>
            <p:cNvGrpSpPr/>
            <p:nvPr/>
          </p:nvGrpSpPr>
          <p:grpSpPr>
            <a:xfrm>
              <a:off x="491924" y="4935110"/>
              <a:ext cx="3792445" cy="261610"/>
              <a:chOff x="3416733" y="2628052"/>
              <a:chExt cx="3792445" cy="261610"/>
            </a:xfrm>
          </p:grpSpPr>
          <p:sp>
            <p:nvSpPr>
              <p:cNvPr id="230" name="流程图: 过程 229"/>
              <p:cNvSpPr/>
              <p:nvPr/>
            </p:nvSpPr>
            <p:spPr>
              <a:xfrm>
                <a:off x="4465333" y="2679751"/>
                <a:ext cx="2743845" cy="192176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9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9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31" name="文本框 23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28" name="流程图: 过程 227"/>
            <p:cNvSpPr/>
            <p:nvPr/>
          </p:nvSpPr>
          <p:spPr>
            <a:xfrm>
              <a:off x="1532623" y="52110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  <p:sp>
          <p:nvSpPr>
            <p:cNvPr id="229" name="流程图: 过程 228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6724423" y="2630495"/>
            <a:ext cx="2367249" cy="261610"/>
            <a:chOff x="3612360" y="2713777"/>
            <a:chExt cx="2367249" cy="261610"/>
          </a:xfrm>
        </p:grpSpPr>
        <p:sp>
          <p:nvSpPr>
            <p:cNvPr id="201" name="流程图: 过程 20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198727" y="609600"/>
            <a:ext cx="2113673" cy="673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203" name="组合 202"/>
          <p:cNvGrpSpPr/>
          <p:nvPr/>
        </p:nvGrpSpPr>
        <p:grpSpPr>
          <a:xfrm>
            <a:off x="6381523" y="3011247"/>
            <a:ext cx="2710149" cy="261610"/>
            <a:chOff x="3269460" y="2713777"/>
            <a:chExt cx="271014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06" name="流程图: 合并 205"/>
          <p:cNvSpPr/>
          <p:nvPr/>
        </p:nvSpPr>
        <p:spPr>
          <a:xfrm>
            <a:off x="8962520" y="3109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文本框 234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6" name="表格 235"/>
          <p:cNvGraphicFramePr>
            <a:graphicFrameLocks noGrp="1"/>
          </p:cNvGraphicFramePr>
          <p:nvPr>
            <p:extLst/>
          </p:nvPr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7" name="组合 236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8" name="流程图: 过程 237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矩形 238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流程图: 合并 239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2" name="十字形 241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十字形 242"/>
          <p:cNvSpPr/>
          <p:nvPr/>
        </p:nvSpPr>
        <p:spPr>
          <a:xfrm>
            <a:off x="1187027" y="4903015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4168814" y="4654950"/>
            <a:ext cx="142435" cy="656514"/>
            <a:chOff x="11444285" y="2527589"/>
            <a:chExt cx="233476" cy="564057"/>
          </a:xfrm>
        </p:grpSpPr>
        <p:sp>
          <p:nvSpPr>
            <p:cNvPr id="245" name="流程图: 过程 244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矩形 245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流程图: 合并 246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7" name="十字形 22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 rot="19008518">
            <a:off x="1187027" y="2846318"/>
            <a:ext cx="4682461" cy="11412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0498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Issues – Issue List – Edit Issue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Issues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207592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6812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38490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045742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066382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25103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94452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275830" y="3476266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6652154" y="3489367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9857753" y="3491446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10904261" y="348980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7708436" y="3495764"/>
            <a:ext cx="668468" cy="156476"/>
            <a:chOff x="7961182" y="3492006"/>
            <a:chExt cx="668468" cy="156476"/>
          </a:xfrm>
        </p:grpSpPr>
        <p:sp>
          <p:nvSpPr>
            <p:cNvPr id="57" name="矩形 56"/>
            <p:cNvSpPr/>
            <p:nvPr/>
          </p:nvSpPr>
          <p:spPr>
            <a:xfrm>
              <a:off x="7961182" y="349200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738548" y="3489367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607004" y="3489803"/>
            <a:ext cx="668468" cy="156476"/>
            <a:chOff x="5820886" y="3496614"/>
            <a:chExt cx="668468" cy="156476"/>
          </a:xfrm>
        </p:grpSpPr>
        <p:sp>
          <p:nvSpPr>
            <p:cNvPr id="55" name="矩形 54"/>
            <p:cNvSpPr/>
            <p:nvPr/>
          </p:nvSpPr>
          <p:spPr>
            <a:xfrm>
              <a:off x="5820886" y="3496614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流程图: 合并 78"/>
            <p:cNvSpPr/>
            <p:nvPr/>
          </p:nvSpPr>
          <p:spPr>
            <a:xfrm>
              <a:off x="6360847" y="3538852"/>
              <a:ext cx="10456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80" name="流程图: 合并 79"/>
          <p:cNvSpPr/>
          <p:nvPr/>
        </p:nvSpPr>
        <p:spPr>
          <a:xfrm>
            <a:off x="11441906" y="3538002"/>
            <a:ext cx="9709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1" name="流程图: 合并 90"/>
          <p:cNvSpPr/>
          <p:nvPr/>
        </p:nvSpPr>
        <p:spPr>
          <a:xfrm>
            <a:off x="7179872" y="3539073"/>
            <a:ext cx="10456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2" name="圆角矩形 91"/>
          <p:cNvSpPr/>
          <p:nvPr/>
        </p:nvSpPr>
        <p:spPr>
          <a:xfrm>
            <a:off x="3115198" y="271647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New Issue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00025" y="2257425"/>
            <a:ext cx="11744325" cy="395033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70" name="组合 69"/>
            <p:cNvGrpSpPr/>
            <p:nvPr/>
          </p:nvGrpSpPr>
          <p:grpSpPr>
            <a:xfrm>
              <a:off x="414342" y="1470901"/>
              <a:ext cx="10415584" cy="4680961"/>
              <a:chOff x="414342" y="1470901"/>
              <a:chExt cx="10415584" cy="4680961"/>
            </a:xfrm>
          </p:grpSpPr>
          <p:grpSp>
            <p:nvGrpSpPr>
              <p:cNvPr id="71" name="组合 70"/>
              <p:cNvGrpSpPr/>
              <p:nvPr/>
            </p:nvGrpSpPr>
            <p:grpSpPr>
              <a:xfrm>
                <a:off x="414342" y="1470901"/>
                <a:ext cx="10415584" cy="4680961"/>
                <a:chOff x="414342" y="1470901"/>
                <a:chExt cx="10415584" cy="4680961"/>
              </a:xfrm>
            </p:grpSpPr>
            <p:grpSp>
              <p:nvGrpSpPr>
                <p:cNvPr id="147" name="组合 146"/>
                <p:cNvGrpSpPr/>
                <p:nvPr/>
              </p:nvGrpSpPr>
              <p:grpSpPr>
                <a:xfrm>
                  <a:off x="414342" y="1470901"/>
                  <a:ext cx="10415584" cy="4680961"/>
                  <a:chOff x="2157413" y="1354232"/>
                  <a:chExt cx="8043862" cy="4238098"/>
                </a:xfrm>
              </p:grpSpPr>
              <p:sp>
                <p:nvSpPr>
                  <p:cNvPr id="149" name="流程图: 过程 148"/>
                  <p:cNvSpPr/>
                  <p:nvPr/>
                </p:nvSpPr>
                <p:spPr>
                  <a:xfrm>
                    <a:off x="2157413" y="1365205"/>
                    <a:ext cx="8043862" cy="4227125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50" name="流程图: 过程 149"/>
                  <p:cNvSpPr/>
                  <p:nvPr/>
                </p:nvSpPr>
                <p:spPr>
                  <a:xfrm>
                    <a:off x="2157413" y="1354232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Edit Issue</a:t>
                    </a:r>
                    <a:endParaRPr lang="zh-CN" altLang="en-US" sz="1400" dirty="0"/>
                  </a:p>
                </p:txBody>
              </p:sp>
            </p:grpSp>
            <p:sp>
              <p:nvSpPr>
                <p:cNvPr id="148" name="十字形 147"/>
                <p:cNvSpPr/>
                <p:nvPr/>
              </p:nvSpPr>
              <p:spPr>
                <a:xfrm rot="18798906">
                  <a:off x="10525838" y="1571737"/>
                  <a:ext cx="180000" cy="180000"/>
                </a:xfrm>
                <a:prstGeom prst="plus">
                  <a:avLst>
                    <a:gd name="adj" fmla="val 42817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72" name="组合 71"/>
              <p:cNvGrpSpPr/>
              <p:nvPr/>
            </p:nvGrpSpPr>
            <p:grpSpPr>
              <a:xfrm>
                <a:off x="710435" y="1932435"/>
                <a:ext cx="2314803" cy="261610"/>
                <a:chOff x="2774673" y="2713777"/>
                <a:chExt cx="2314803" cy="261610"/>
              </a:xfrm>
            </p:grpSpPr>
            <p:sp>
              <p:nvSpPr>
                <p:cNvPr id="145" name="流程图: 过程 144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I0000001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6" name="文本框 145"/>
                <p:cNvSpPr txBox="1"/>
                <p:nvPr/>
              </p:nvSpPr>
              <p:spPr>
                <a:xfrm>
                  <a:off x="2774673" y="2713777"/>
                  <a:ext cx="732893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Issue ID.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3" name="组合 72"/>
              <p:cNvGrpSpPr/>
              <p:nvPr/>
            </p:nvGrpSpPr>
            <p:grpSpPr>
              <a:xfrm>
                <a:off x="5462319" y="1933935"/>
                <a:ext cx="4932630" cy="261610"/>
                <a:chOff x="3834881" y="2707173"/>
                <a:chExt cx="4932630" cy="261610"/>
              </a:xfrm>
            </p:grpSpPr>
            <p:sp>
              <p:nvSpPr>
                <p:cNvPr id="143" name="流程图: 过程 142"/>
                <p:cNvSpPr/>
                <p:nvPr/>
              </p:nvSpPr>
              <p:spPr>
                <a:xfrm>
                  <a:off x="4945078" y="2736900"/>
                  <a:ext cx="3822433" cy="212651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 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4" name="文本框 143"/>
                <p:cNvSpPr txBox="1"/>
                <p:nvPr/>
              </p:nvSpPr>
              <p:spPr>
                <a:xfrm>
                  <a:off x="3834881" y="2707173"/>
                  <a:ext cx="1034257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Project Name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4" name="组合 73"/>
              <p:cNvGrpSpPr/>
              <p:nvPr/>
            </p:nvGrpSpPr>
            <p:grpSpPr>
              <a:xfrm>
                <a:off x="775802" y="2357870"/>
                <a:ext cx="4043156" cy="261610"/>
                <a:chOff x="2901670" y="2713777"/>
                <a:chExt cx="4043156" cy="261610"/>
              </a:xfrm>
            </p:grpSpPr>
            <p:sp>
              <p:nvSpPr>
                <p:cNvPr id="141" name="流程图: 过程 140"/>
                <p:cNvSpPr/>
                <p:nvPr/>
              </p:nvSpPr>
              <p:spPr>
                <a:xfrm>
                  <a:off x="3613300" y="2736900"/>
                  <a:ext cx="3331526" cy="212651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2" name="文本框 141"/>
                <p:cNvSpPr txBox="1"/>
                <p:nvPr/>
              </p:nvSpPr>
              <p:spPr>
                <a:xfrm>
                  <a:off x="2901670" y="2713777"/>
                  <a:ext cx="67678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Subject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5" name="组合 74"/>
              <p:cNvGrpSpPr/>
              <p:nvPr/>
            </p:nvGrpSpPr>
            <p:grpSpPr>
              <a:xfrm>
                <a:off x="5649292" y="2363896"/>
                <a:ext cx="2454503" cy="261610"/>
                <a:chOff x="5255592" y="2363896"/>
                <a:chExt cx="2454503" cy="261610"/>
              </a:xfrm>
            </p:grpSpPr>
            <p:grpSp>
              <p:nvGrpSpPr>
                <p:cNvPr id="137" name="组合 136"/>
                <p:cNvGrpSpPr/>
                <p:nvPr/>
              </p:nvGrpSpPr>
              <p:grpSpPr>
                <a:xfrm>
                  <a:off x="5255592" y="2363896"/>
                  <a:ext cx="2454503" cy="261610"/>
                  <a:chOff x="2634973" y="2713777"/>
                  <a:chExt cx="2454503" cy="261610"/>
                </a:xfrm>
              </p:grpSpPr>
              <p:sp>
                <p:nvSpPr>
                  <p:cNvPr id="139" name="流程图: 过程 138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Technical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0" name="文本框 139"/>
                  <p:cNvSpPr txBox="1"/>
                  <p:nvPr/>
                </p:nvSpPr>
                <p:spPr>
                  <a:xfrm>
                    <a:off x="2634973" y="2713777"/>
                    <a:ext cx="85311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Issue Type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38" name="流程图: 合并 137"/>
                <p:cNvSpPr/>
                <p:nvPr/>
              </p:nvSpPr>
              <p:spPr>
                <a:xfrm>
                  <a:off x="7531100" y="2448442"/>
                  <a:ext cx="115653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81" name="组合 80"/>
              <p:cNvGrpSpPr/>
              <p:nvPr/>
            </p:nvGrpSpPr>
            <p:grpSpPr>
              <a:xfrm>
                <a:off x="785991" y="2782605"/>
                <a:ext cx="2225903" cy="261610"/>
                <a:chOff x="5484192" y="2351196"/>
                <a:chExt cx="2225903" cy="261610"/>
              </a:xfrm>
            </p:grpSpPr>
            <p:grpSp>
              <p:nvGrpSpPr>
                <p:cNvPr id="133" name="组合 132"/>
                <p:cNvGrpSpPr/>
                <p:nvPr/>
              </p:nvGrpSpPr>
              <p:grpSpPr>
                <a:xfrm>
                  <a:off x="5484192" y="2351196"/>
                  <a:ext cx="2225903" cy="261610"/>
                  <a:chOff x="2863573" y="2701077"/>
                  <a:chExt cx="2225903" cy="261610"/>
                </a:xfrm>
              </p:grpSpPr>
              <p:sp>
                <p:nvSpPr>
                  <p:cNvPr id="135" name="流程图: 过程 134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err="1" smtClean="0">
                        <a:solidFill>
                          <a:schemeClr val="tx1"/>
                        </a:solidFill>
                      </a:rPr>
                      <a:t>Sabu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6" name="文本框 135"/>
                  <p:cNvSpPr txBox="1"/>
                  <p:nvPr/>
                </p:nvSpPr>
                <p:spPr>
                  <a:xfrm>
                    <a:off x="2863573" y="2701077"/>
                    <a:ext cx="643125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Owner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34" name="流程图: 合并 133"/>
                <p:cNvSpPr/>
                <p:nvPr/>
              </p:nvSpPr>
              <p:spPr>
                <a:xfrm>
                  <a:off x="7541414" y="2448442"/>
                  <a:ext cx="105339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82" name="组合 81"/>
              <p:cNvGrpSpPr/>
              <p:nvPr/>
            </p:nvGrpSpPr>
            <p:grpSpPr>
              <a:xfrm>
                <a:off x="5750250" y="2769437"/>
                <a:ext cx="2013038" cy="261610"/>
                <a:chOff x="5356550" y="2769437"/>
                <a:chExt cx="2013038" cy="261610"/>
              </a:xfrm>
            </p:grpSpPr>
            <p:grpSp>
              <p:nvGrpSpPr>
                <p:cNvPr id="115" name="组合 114"/>
                <p:cNvGrpSpPr/>
                <p:nvPr/>
              </p:nvGrpSpPr>
              <p:grpSpPr>
                <a:xfrm>
                  <a:off x="5356550" y="2769437"/>
                  <a:ext cx="2013038" cy="261610"/>
                  <a:chOff x="3586799" y="2717966"/>
                  <a:chExt cx="2013038" cy="261610"/>
                </a:xfrm>
              </p:grpSpPr>
              <p:sp>
                <p:nvSpPr>
                  <p:cNvPr id="131" name="流程图: 过程 130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2018-08-08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2" name="文本框 131"/>
                  <p:cNvSpPr txBox="1"/>
                  <p:nvPr/>
                </p:nvSpPr>
                <p:spPr>
                  <a:xfrm>
                    <a:off x="3586799" y="2717966"/>
                    <a:ext cx="781794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Due Date: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116" name="组合 115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117" name="矩形 116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8" name="矩形 117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9" name="矩形 118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0" name="矩形 119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1" name="矩形 120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2" name="矩形 121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3" name="矩形 122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4" name="矩形 123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5" name="矩形 124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6" name="矩形 125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7" name="矩形 126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8" name="矩形 127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0" name="矩形 129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83" name="组合 82"/>
              <p:cNvGrpSpPr/>
              <p:nvPr/>
            </p:nvGrpSpPr>
            <p:grpSpPr>
              <a:xfrm>
                <a:off x="506298" y="3214372"/>
                <a:ext cx="2492603" cy="261610"/>
                <a:chOff x="5217492" y="2363896"/>
                <a:chExt cx="2492603" cy="261610"/>
              </a:xfrm>
            </p:grpSpPr>
            <p:grpSp>
              <p:nvGrpSpPr>
                <p:cNvPr id="111" name="组合 110"/>
                <p:cNvGrpSpPr/>
                <p:nvPr/>
              </p:nvGrpSpPr>
              <p:grpSpPr>
                <a:xfrm>
                  <a:off x="5217492" y="2363896"/>
                  <a:ext cx="2492603" cy="261610"/>
                  <a:chOff x="2596873" y="2713777"/>
                  <a:chExt cx="2492603" cy="261610"/>
                </a:xfrm>
              </p:grpSpPr>
              <p:sp>
                <p:nvSpPr>
                  <p:cNvPr id="113" name="流程图: 过程 112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Postponed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4" name="文本框 113"/>
                  <p:cNvSpPr txBox="1"/>
                  <p:nvPr/>
                </p:nvSpPr>
                <p:spPr>
                  <a:xfrm>
                    <a:off x="2596873" y="2713777"/>
                    <a:ext cx="92845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Issue Status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12" name="流程图: 合并 111"/>
                <p:cNvSpPr/>
                <p:nvPr/>
              </p:nvSpPr>
              <p:spPr>
                <a:xfrm>
                  <a:off x="7532975" y="2448442"/>
                  <a:ext cx="113778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sp>
            <p:nvSpPr>
              <p:cNvPr id="84" name="圆角矩形 83"/>
              <p:cNvSpPr/>
              <p:nvPr/>
            </p:nvSpPr>
            <p:spPr>
              <a:xfrm>
                <a:off x="3968198" y="5608194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Save</a:t>
                </a:r>
                <a:endParaRPr lang="zh-CN" altLang="en-US" sz="1400" dirty="0"/>
              </a:p>
            </p:txBody>
          </p:sp>
          <p:sp>
            <p:nvSpPr>
              <p:cNvPr id="85" name="圆角矩形 84"/>
              <p:cNvSpPr/>
              <p:nvPr/>
            </p:nvSpPr>
            <p:spPr>
              <a:xfrm>
                <a:off x="5773485" y="5613031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Cancel</a:t>
                </a:r>
                <a:endParaRPr lang="zh-CN" altLang="en-US" sz="1400" dirty="0"/>
              </a:p>
            </p:txBody>
          </p:sp>
          <p:grpSp>
            <p:nvGrpSpPr>
              <p:cNvPr id="86" name="组合 85"/>
              <p:cNvGrpSpPr/>
              <p:nvPr/>
            </p:nvGrpSpPr>
            <p:grpSpPr>
              <a:xfrm>
                <a:off x="527935" y="3666193"/>
                <a:ext cx="9960678" cy="1074620"/>
                <a:chOff x="2673070" y="2713777"/>
                <a:chExt cx="9960678" cy="1074620"/>
              </a:xfrm>
            </p:grpSpPr>
            <p:sp>
              <p:nvSpPr>
                <p:cNvPr id="109" name="流程图: 过程 108"/>
                <p:cNvSpPr/>
                <p:nvPr/>
              </p:nvSpPr>
              <p:spPr>
                <a:xfrm>
                  <a:off x="3613300" y="2736901"/>
                  <a:ext cx="9020448" cy="1051496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文本框 109"/>
                <p:cNvSpPr txBox="1"/>
                <p:nvPr/>
              </p:nvSpPr>
              <p:spPr>
                <a:xfrm>
                  <a:off x="2673070" y="2713777"/>
                  <a:ext cx="68640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Memos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87" name="组合 86"/>
              <p:cNvGrpSpPr/>
              <p:nvPr/>
            </p:nvGrpSpPr>
            <p:grpSpPr>
              <a:xfrm>
                <a:off x="5148269" y="3204113"/>
                <a:ext cx="2615019" cy="261610"/>
                <a:chOff x="4754569" y="2769437"/>
                <a:chExt cx="2615019" cy="261610"/>
              </a:xfrm>
            </p:grpSpPr>
            <p:grpSp>
              <p:nvGrpSpPr>
                <p:cNvPr id="89" name="组合 88"/>
                <p:cNvGrpSpPr/>
                <p:nvPr/>
              </p:nvGrpSpPr>
              <p:grpSpPr>
                <a:xfrm>
                  <a:off x="4754569" y="2769437"/>
                  <a:ext cx="2615019" cy="261610"/>
                  <a:chOff x="2984818" y="2717966"/>
                  <a:chExt cx="2615019" cy="261610"/>
                </a:xfrm>
              </p:grpSpPr>
              <p:sp>
                <p:nvSpPr>
                  <p:cNvPr id="107" name="流程图: 过程 106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2018-08-20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8" name="文本框 107"/>
                  <p:cNvSpPr txBox="1"/>
                  <p:nvPr/>
                </p:nvSpPr>
                <p:spPr>
                  <a:xfrm>
                    <a:off x="2984818" y="2717966"/>
                    <a:ext cx="144010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Date of Completion 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90" name="组合 89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93" name="矩形 92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4" name="矩形 93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5" name="矩形 94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6" name="矩形 95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7" name="矩形 96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8" name="矩形 97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9" name="矩形 98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0" name="矩形 99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1" name="矩形 100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2" name="矩形 101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3" name="矩形 102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4" name="矩形 103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5" name="矩形 104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6" name="矩形 105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sp>
            <p:nvSpPr>
              <p:cNvPr id="88" name="加号 87"/>
              <p:cNvSpPr/>
              <p:nvPr/>
            </p:nvSpPr>
            <p:spPr>
              <a:xfrm>
                <a:off x="1097280" y="3886875"/>
                <a:ext cx="281715" cy="261407"/>
              </a:xfrm>
              <a:prstGeom prst="mathPlus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10201275" y="2036882"/>
              <a:ext cx="115653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564192" y="4957877"/>
            <a:ext cx="10170200" cy="372458"/>
            <a:chOff x="532635" y="3143339"/>
            <a:chExt cx="10170200" cy="372458"/>
          </a:xfrm>
        </p:grpSpPr>
        <p:sp>
          <p:nvSpPr>
            <p:cNvPr id="153" name="矩形 152"/>
            <p:cNvSpPr/>
            <p:nvPr/>
          </p:nvSpPr>
          <p:spPr>
            <a:xfrm>
              <a:off x="532635" y="3143339"/>
              <a:ext cx="10170200" cy="372458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矩形 153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55" name="流程图: 摘录 154"/>
            <p:cNvSpPr/>
            <p:nvPr/>
          </p:nvSpPr>
          <p:spPr>
            <a:xfrm rot="54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33546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Edit GR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336109" y="3822878"/>
            <a:ext cx="1712354" cy="1383363"/>
            <a:chOff x="1798033" y="3266492"/>
            <a:chExt cx="1712354" cy="1383363"/>
          </a:xfrm>
        </p:grpSpPr>
        <p:grpSp>
          <p:nvGrpSpPr>
            <p:cNvPr id="127" name="组合 126"/>
            <p:cNvGrpSpPr/>
            <p:nvPr/>
          </p:nvGrpSpPr>
          <p:grpSpPr>
            <a:xfrm>
              <a:off x="1798033" y="3266492"/>
              <a:ext cx="1712354" cy="1383363"/>
              <a:chOff x="1665510" y="2567227"/>
              <a:chExt cx="1712354" cy="1383363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129" name="文本框 128"/>
              <p:cNvSpPr txBox="1"/>
              <p:nvPr/>
            </p:nvSpPr>
            <p:spPr>
              <a:xfrm>
                <a:off x="1665510" y="2567227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200"/>
                </a:lvl1pPr>
              </a:lstStyle>
              <a:p>
                <a:r>
                  <a:rPr lang="en-US" altLang="zh-CN" dirty="0"/>
                  <a:t>Edit</a:t>
                </a:r>
                <a:endParaRPr lang="zh-CN" altLang="en-US" dirty="0"/>
              </a:p>
            </p:txBody>
          </p:sp>
          <p:sp>
            <p:nvSpPr>
              <p:cNvPr id="130" name="文本框 129"/>
              <p:cNvSpPr txBox="1"/>
              <p:nvPr/>
            </p:nvSpPr>
            <p:spPr>
              <a:xfrm>
                <a:off x="1665510" y="3121220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Export</a:t>
                </a:r>
                <a:endParaRPr lang="zh-CN" altLang="en-US" sz="1200" dirty="0"/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1665510" y="3673591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Refresh</a:t>
                </a:r>
                <a:endParaRPr lang="zh-CN" altLang="en-US" sz="1200" dirty="0"/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1665510" y="3393825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Generate &amp; View Report</a:t>
                </a:r>
                <a:endParaRPr lang="zh-CN" altLang="en-US" sz="1200" dirty="0"/>
              </a:p>
            </p:txBody>
          </p:sp>
        </p:grpSp>
        <p:sp>
          <p:nvSpPr>
            <p:cNvPr id="128" name="文本框 127"/>
            <p:cNvSpPr txBox="1"/>
            <p:nvPr/>
          </p:nvSpPr>
          <p:spPr>
            <a:xfrm>
              <a:off x="1798033" y="354251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Gate Review</a:t>
              </a:r>
              <a:endParaRPr lang="zh-CN" altLang="en-US" sz="12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200023" y="1483021"/>
            <a:ext cx="11744327" cy="4703467"/>
          </a:xfrm>
          <a:prstGeom prst="rect">
            <a:avLst/>
          </a:prstGeom>
          <a:solidFill>
            <a:srgbClr val="D8D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3" name="组合 132"/>
          <p:cNvGrpSpPr/>
          <p:nvPr/>
        </p:nvGrpSpPr>
        <p:grpSpPr>
          <a:xfrm>
            <a:off x="414342" y="1482263"/>
            <a:ext cx="11530008" cy="4669599"/>
            <a:chOff x="2157413" y="1364519"/>
            <a:chExt cx="8904522" cy="4227811"/>
          </a:xfrm>
        </p:grpSpPr>
        <p:sp>
          <p:nvSpPr>
            <p:cNvPr id="134" name="流程图: 过程 133"/>
            <p:cNvSpPr/>
            <p:nvPr/>
          </p:nvSpPr>
          <p:spPr>
            <a:xfrm>
              <a:off x="2157413" y="1365205"/>
              <a:ext cx="8904522" cy="4227125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过程 134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Gate Review</a:t>
              </a:r>
              <a:endParaRPr lang="zh-CN" altLang="en-US" sz="1400" dirty="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939035" y="1814419"/>
            <a:ext cx="2133828" cy="261610"/>
            <a:chOff x="3003273" y="2713777"/>
            <a:chExt cx="2133828" cy="261610"/>
          </a:xfrm>
        </p:grpSpPr>
        <p:sp>
          <p:nvSpPr>
            <p:cNvPr id="137" name="流程图: 过程 136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3003273" y="2713777"/>
              <a:ext cx="5565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WBS. :</a:t>
              </a:r>
              <a:endParaRPr lang="zh-CN" altLang="en-US" sz="11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4309502" y="565276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6" name="圆角矩形 145"/>
          <p:cNvSpPr/>
          <p:nvPr/>
        </p:nvSpPr>
        <p:spPr>
          <a:xfrm>
            <a:off x="6179920" y="564785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7" name="组合 146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 of XXX (OTS)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891576" y="2123659"/>
            <a:ext cx="2186274" cy="261610"/>
            <a:chOff x="3793335" y="2713777"/>
            <a:chExt cx="2186274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3436743" y="2020241"/>
            <a:ext cx="2420002" cy="430887"/>
            <a:chOff x="3574355" y="2599477"/>
            <a:chExt cx="2420002" cy="430887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50259" y="2409042"/>
            <a:ext cx="2524777" cy="261610"/>
            <a:chOff x="3469580" y="2713777"/>
            <a:chExt cx="2524777" cy="261610"/>
          </a:xfrm>
        </p:grpSpPr>
        <p:sp>
          <p:nvSpPr>
            <p:cNvPr id="160" name="流程图: 过程 15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1" name="文本框 160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62" name="组合 161"/>
          <p:cNvGrpSpPr/>
          <p:nvPr/>
        </p:nvGrpSpPr>
        <p:grpSpPr>
          <a:xfrm>
            <a:off x="6070398" y="2410666"/>
            <a:ext cx="2572402" cy="261610"/>
            <a:chOff x="3421955" y="2713777"/>
            <a:chExt cx="2572402" cy="261610"/>
          </a:xfrm>
        </p:grpSpPr>
        <p:sp>
          <p:nvSpPr>
            <p:cNvPr id="163" name="流程图: 过程 16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2018-08-16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4" name="文本框 163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6213273" y="2030280"/>
            <a:ext cx="2420002" cy="430887"/>
            <a:chOff x="3574355" y="2637577"/>
            <a:chExt cx="2420002" cy="430887"/>
          </a:xfrm>
        </p:grpSpPr>
        <p:sp>
          <p:nvSpPr>
            <p:cNvPr id="166" name="流程图: 过程 16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3574355" y="26375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359364" y="2428368"/>
            <a:ext cx="2510124" cy="261610"/>
            <a:chOff x="3469485" y="2713777"/>
            <a:chExt cx="2510124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8941332" y="2406649"/>
            <a:ext cx="2529174" cy="261610"/>
            <a:chOff x="3450435" y="2685202"/>
            <a:chExt cx="2529174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8996446" y="2071676"/>
            <a:ext cx="2462499" cy="261610"/>
            <a:chOff x="3517110" y="2685202"/>
            <a:chExt cx="2462499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177" name="十字形 176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8" name="组合 177"/>
          <p:cNvGrpSpPr/>
          <p:nvPr/>
        </p:nvGrpSpPr>
        <p:grpSpPr>
          <a:xfrm>
            <a:off x="671153" y="3212981"/>
            <a:ext cx="11018747" cy="2071756"/>
            <a:chOff x="2089149" y="2410692"/>
            <a:chExt cx="11018747" cy="2071756"/>
          </a:xfrm>
        </p:grpSpPr>
        <p:sp>
          <p:nvSpPr>
            <p:cNvPr id="179" name="矩形 178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2089149" y="2597384"/>
              <a:ext cx="11018747" cy="188506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736469" y="2730399"/>
            <a:ext cx="2327931" cy="261610"/>
            <a:chOff x="3666426" y="2713777"/>
            <a:chExt cx="2327931" cy="261610"/>
          </a:xfrm>
        </p:grpSpPr>
        <p:sp>
          <p:nvSpPr>
            <p:cNvPr id="183" name="流程图: 过程 18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91" name="矩形 190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90757" y="2730404"/>
            <a:ext cx="2378731" cy="261610"/>
            <a:chOff x="3615626" y="2713777"/>
            <a:chExt cx="2378731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0" name="文本框 149"/>
            <p:cNvSpPr txBox="1"/>
            <p:nvPr/>
          </p:nvSpPr>
          <p:spPr>
            <a:xfrm>
              <a:off x="3615626" y="2713777"/>
              <a:ext cx="8194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Type :</a:t>
              </a:r>
              <a:endParaRPr lang="zh-CN" altLang="en-US" sz="1100" dirty="0"/>
            </a:p>
          </p:txBody>
        </p:sp>
      </p:grpSp>
      <p:sp>
        <p:nvSpPr>
          <p:cNvPr id="151" name="流程图: 合并 150"/>
          <p:cNvSpPr/>
          <p:nvPr/>
        </p:nvSpPr>
        <p:spPr>
          <a:xfrm>
            <a:off x="5671532" y="28048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流程图: 合并 151"/>
          <p:cNvSpPr/>
          <p:nvPr/>
        </p:nvSpPr>
        <p:spPr>
          <a:xfrm>
            <a:off x="5645214" y="2207738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流程图: 合并 180"/>
          <p:cNvSpPr/>
          <p:nvPr/>
        </p:nvSpPr>
        <p:spPr>
          <a:xfrm>
            <a:off x="8416457" y="21696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流程图: 合并 184"/>
          <p:cNvSpPr/>
          <p:nvPr/>
        </p:nvSpPr>
        <p:spPr>
          <a:xfrm>
            <a:off x="8408221" y="247477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流程图: 合并 185"/>
          <p:cNvSpPr/>
          <p:nvPr/>
        </p:nvSpPr>
        <p:spPr>
          <a:xfrm>
            <a:off x="2889182" y="221432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流程图: 合并 186"/>
          <p:cNvSpPr/>
          <p:nvPr/>
        </p:nvSpPr>
        <p:spPr>
          <a:xfrm>
            <a:off x="2885520" y="2500601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流程图: 合并 187"/>
          <p:cNvSpPr/>
          <p:nvPr/>
        </p:nvSpPr>
        <p:spPr>
          <a:xfrm>
            <a:off x="2879263" y="281989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圆角矩形 210"/>
          <p:cNvSpPr/>
          <p:nvPr/>
        </p:nvSpPr>
        <p:spPr>
          <a:xfrm>
            <a:off x="780738" y="35304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212" name="表格 211"/>
          <p:cNvGraphicFramePr>
            <a:graphicFrameLocks noGrp="1"/>
          </p:cNvGraphicFramePr>
          <p:nvPr>
            <p:extLst/>
          </p:nvPr>
        </p:nvGraphicFramePr>
        <p:xfrm>
          <a:off x="768210" y="3809331"/>
          <a:ext cx="10814191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6329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11899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47718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1911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63598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Approval 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 on Approval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2021693"/>
                  </a:ext>
                </a:extLst>
              </a:tr>
            </a:tbl>
          </a:graphicData>
        </a:graphic>
      </p:graphicFrame>
      <p:sp>
        <p:nvSpPr>
          <p:cNvPr id="213" name="圆角矩形 212"/>
          <p:cNvSpPr/>
          <p:nvPr/>
        </p:nvSpPr>
        <p:spPr>
          <a:xfrm>
            <a:off x="6193500" y="4114007"/>
            <a:ext cx="771042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4" name="圆角矩形 213"/>
          <p:cNvSpPr/>
          <p:nvPr/>
        </p:nvSpPr>
        <p:spPr>
          <a:xfrm>
            <a:off x="6193500" y="4382281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215" name="圆角矩形 214"/>
          <p:cNvSpPr/>
          <p:nvPr/>
        </p:nvSpPr>
        <p:spPr>
          <a:xfrm>
            <a:off x="7276431" y="4114007"/>
            <a:ext cx="1366370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6" name="圆角矩形 215"/>
          <p:cNvSpPr/>
          <p:nvPr/>
        </p:nvSpPr>
        <p:spPr>
          <a:xfrm>
            <a:off x="7276431" y="4390556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17" name="圆角矩形 216"/>
          <p:cNvSpPr/>
          <p:nvPr/>
        </p:nvSpPr>
        <p:spPr>
          <a:xfrm>
            <a:off x="6193500" y="4642774"/>
            <a:ext cx="771042" cy="171717"/>
          </a:xfrm>
          <a:prstGeom prst="roundRect">
            <a:avLst/>
          </a:prstGeom>
          <a:solidFill>
            <a:schemeClr val="bg2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8" name="圆角矩形 217"/>
          <p:cNvSpPr/>
          <p:nvPr/>
        </p:nvSpPr>
        <p:spPr>
          <a:xfrm>
            <a:off x="7284584" y="4633365"/>
            <a:ext cx="1366370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9" name="圆角矩形 218"/>
          <p:cNvSpPr/>
          <p:nvPr/>
        </p:nvSpPr>
        <p:spPr>
          <a:xfrm>
            <a:off x="6201653" y="4868409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220" name="圆角矩形 219"/>
          <p:cNvSpPr/>
          <p:nvPr/>
        </p:nvSpPr>
        <p:spPr>
          <a:xfrm>
            <a:off x="7284584" y="4876684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35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New Gate Review (For all type of tasks)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336109" y="4165778"/>
            <a:ext cx="1712354" cy="1383363"/>
            <a:chOff x="1798033" y="3266492"/>
            <a:chExt cx="1712354" cy="1383363"/>
          </a:xfrm>
        </p:grpSpPr>
        <p:grpSp>
          <p:nvGrpSpPr>
            <p:cNvPr id="127" name="组合 126"/>
            <p:cNvGrpSpPr/>
            <p:nvPr/>
          </p:nvGrpSpPr>
          <p:grpSpPr>
            <a:xfrm>
              <a:off x="1798033" y="3266492"/>
              <a:ext cx="1712354" cy="1383363"/>
              <a:chOff x="1665510" y="2567227"/>
              <a:chExt cx="1712354" cy="1383363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129" name="文本框 128"/>
              <p:cNvSpPr txBox="1"/>
              <p:nvPr/>
            </p:nvSpPr>
            <p:spPr>
              <a:xfrm>
                <a:off x="1665510" y="2567227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200"/>
                </a:lvl1pPr>
              </a:lstStyle>
              <a:p>
                <a:r>
                  <a:rPr lang="en-US" altLang="zh-CN" dirty="0"/>
                  <a:t>Edit</a:t>
                </a:r>
                <a:endParaRPr lang="zh-CN" altLang="en-US" dirty="0"/>
              </a:p>
            </p:txBody>
          </p:sp>
          <p:sp>
            <p:nvSpPr>
              <p:cNvPr id="130" name="文本框 129"/>
              <p:cNvSpPr txBox="1"/>
              <p:nvPr/>
            </p:nvSpPr>
            <p:spPr>
              <a:xfrm>
                <a:off x="1665510" y="3121220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Export</a:t>
                </a:r>
                <a:endParaRPr lang="zh-CN" altLang="en-US" sz="1200" dirty="0"/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1665510" y="3673591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Refresh</a:t>
                </a:r>
                <a:endParaRPr lang="zh-CN" altLang="en-US" sz="1200" dirty="0"/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1665510" y="3393825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Generate &amp; View Report</a:t>
                </a:r>
                <a:endParaRPr lang="zh-CN" altLang="en-US" sz="1200" dirty="0"/>
              </a:p>
            </p:txBody>
          </p:sp>
        </p:grpSp>
        <p:sp>
          <p:nvSpPr>
            <p:cNvPr id="128" name="文本框 127"/>
            <p:cNvSpPr txBox="1"/>
            <p:nvPr/>
          </p:nvSpPr>
          <p:spPr>
            <a:xfrm>
              <a:off x="1798033" y="354251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Gate Review</a:t>
              </a:r>
              <a:endParaRPr lang="zh-CN" altLang="en-US" sz="12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200023" y="1483021"/>
            <a:ext cx="11744327" cy="4703467"/>
          </a:xfrm>
          <a:prstGeom prst="rect">
            <a:avLst/>
          </a:prstGeom>
          <a:solidFill>
            <a:srgbClr val="D8D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3" name="组合 132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34" name="流程图: 过程 133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过程 134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New Gate Review</a:t>
              </a:r>
              <a:endParaRPr lang="zh-CN" altLang="en-US" sz="1400" dirty="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1066035" y="1814419"/>
            <a:ext cx="2006828" cy="261610"/>
            <a:chOff x="3130273" y="2713777"/>
            <a:chExt cx="2006828" cy="261610"/>
          </a:xfrm>
        </p:grpSpPr>
        <p:sp>
          <p:nvSpPr>
            <p:cNvPr id="137" name="流程图: 过程 136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6" name="圆角矩形 145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7" name="组合 146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 of XXX (OTS)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891576" y="2123659"/>
            <a:ext cx="2186274" cy="261610"/>
            <a:chOff x="3793335" y="2713777"/>
            <a:chExt cx="2186274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3436743" y="2020241"/>
            <a:ext cx="2420002" cy="430887"/>
            <a:chOff x="3574355" y="2599477"/>
            <a:chExt cx="2420002" cy="430887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50259" y="2409042"/>
            <a:ext cx="2524777" cy="261610"/>
            <a:chOff x="3469580" y="2713777"/>
            <a:chExt cx="2524777" cy="261610"/>
          </a:xfrm>
        </p:grpSpPr>
        <p:sp>
          <p:nvSpPr>
            <p:cNvPr id="160" name="流程图: 过程 15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1" name="文本框 160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62" name="组合 161"/>
          <p:cNvGrpSpPr/>
          <p:nvPr/>
        </p:nvGrpSpPr>
        <p:grpSpPr>
          <a:xfrm>
            <a:off x="6070398" y="2410666"/>
            <a:ext cx="2572402" cy="261610"/>
            <a:chOff x="3421955" y="2713777"/>
            <a:chExt cx="2572402" cy="261610"/>
          </a:xfrm>
        </p:grpSpPr>
        <p:sp>
          <p:nvSpPr>
            <p:cNvPr id="163" name="流程图: 过程 16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4" name="文本框 163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6213273" y="2030280"/>
            <a:ext cx="2420002" cy="430887"/>
            <a:chOff x="3574355" y="2637577"/>
            <a:chExt cx="2420002" cy="430887"/>
          </a:xfrm>
        </p:grpSpPr>
        <p:sp>
          <p:nvSpPr>
            <p:cNvPr id="166" name="流程图: 过程 16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3574355" y="26375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359364" y="2428368"/>
            <a:ext cx="2510124" cy="261610"/>
            <a:chOff x="3469485" y="2713777"/>
            <a:chExt cx="2510124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8941332" y="2406649"/>
            <a:ext cx="2529174" cy="261610"/>
            <a:chOff x="3450435" y="2685202"/>
            <a:chExt cx="2529174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8996446" y="2071676"/>
            <a:ext cx="2462499" cy="261610"/>
            <a:chOff x="3517110" y="2685202"/>
            <a:chExt cx="2462499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177" name="十字形 176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8" name="组合 177"/>
          <p:cNvGrpSpPr/>
          <p:nvPr/>
        </p:nvGrpSpPr>
        <p:grpSpPr>
          <a:xfrm>
            <a:off x="671153" y="3212981"/>
            <a:ext cx="11018747" cy="2287506"/>
            <a:chOff x="2089149" y="2410692"/>
            <a:chExt cx="11018747" cy="2287506"/>
          </a:xfrm>
        </p:grpSpPr>
        <p:sp>
          <p:nvSpPr>
            <p:cNvPr id="179" name="矩形 178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736469" y="2730399"/>
            <a:ext cx="2327931" cy="261610"/>
            <a:chOff x="3666426" y="2713777"/>
            <a:chExt cx="2327931" cy="261610"/>
          </a:xfrm>
        </p:grpSpPr>
        <p:sp>
          <p:nvSpPr>
            <p:cNvPr id="183" name="流程图: 过程 18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91" name="矩形 190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2" name="圆角矩形 191"/>
          <p:cNvSpPr/>
          <p:nvPr/>
        </p:nvSpPr>
        <p:spPr>
          <a:xfrm>
            <a:off x="757834" y="349585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193" name="圆角矩形 192"/>
          <p:cNvSpPr/>
          <p:nvPr/>
        </p:nvSpPr>
        <p:spPr>
          <a:xfrm>
            <a:off x="2006167" y="349585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194" name="圆角矩形 193"/>
          <p:cNvSpPr/>
          <p:nvPr/>
        </p:nvSpPr>
        <p:spPr>
          <a:xfrm>
            <a:off x="3638238" y="349741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/>
          </p:nvPr>
        </p:nvGraphicFramePr>
        <p:xfrm>
          <a:off x="768210" y="395411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2403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738438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96" name="圆角矩形 195"/>
          <p:cNvSpPr/>
          <p:nvPr/>
        </p:nvSpPr>
        <p:spPr>
          <a:xfrm>
            <a:off x="3707299" y="425878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7" name="圆角矩形 196"/>
          <p:cNvSpPr/>
          <p:nvPr/>
        </p:nvSpPr>
        <p:spPr>
          <a:xfrm>
            <a:off x="3707299" y="452092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8" name="圆角矩形 197"/>
          <p:cNvSpPr/>
          <p:nvPr/>
        </p:nvSpPr>
        <p:spPr>
          <a:xfrm>
            <a:off x="3707299" y="478755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9" name="矩形 198"/>
          <p:cNvSpPr/>
          <p:nvPr/>
        </p:nvSpPr>
        <p:spPr>
          <a:xfrm>
            <a:off x="888151" y="403565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/>
        </p:nvSpPr>
        <p:spPr>
          <a:xfrm>
            <a:off x="888151" y="455764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/>
          <p:cNvSpPr/>
          <p:nvPr/>
        </p:nvSpPr>
        <p:spPr>
          <a:xfrm>
            <a:off x="888151" y="481941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/>
          <p:cNvSpPr/>
          <p:nvPr/>
        </p:nvSpPr>
        <p:spPr>
          <a:xfrm>
            <a:off x="888151" y="4304435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圆角矩形 202"/>
          <p:cNvSpPr/>
          <p:nvPr/>
        </p:nvSpPr>
        <p:spPr>
          <a:xfrm>
            <a:off x="7392624" y="426819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4" name="圆角矩形 203"/>
          <p:cNvSpPr/>
          <p:nvPr/>
        </p:nvSpPr>
        <p:spPr>
          <a:xfrm>
            <a:off x="7392624" y="452529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5" name="圆角矩形 204"/>
          <p:cNvSpPr/>
          <p:nvPr/>
        </p:nvSpPr>
        <p:spPr>
          <a:xfrm>
            <a:off x="7392624" y="478271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6" name="圆角矩形 205"/>
          <p:cNvSpPr/>
          <p:nvPr/>
        </p:nvSpPr>
        <p:spPr>
          <a:xfrm>
            <a:off x="3707299" y="5030822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7" name="圆角矩形 206"/>
          <p:cNvSpPr/>
          <p:nvPr/>
        </p:nvSpPr>
        <p:spPr>
          <a:xfrm>
            <a:off x="7392624" y="504012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8" name="矩形 207"/>
          <p:cNvSpPr/>
          <p:nvPr/>
        </p:nvSpPr>
        <p:spPr>
          <a:xfrm>
            <a:off x="888151" y="506268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3490757" y="2730404"/>
            <a:ext cx="2378731" cy="261610"/>
            <a:chOff x="3615626" y="2713777"/>
            <a:chExt cx="2378731" cy="261610"/>
          </a:xfrm>
        </p:grpSpPr>
        <p:sp>
          <p:nvSpPr>
            <p:cNvPr id="143" name="流程图: 过程 14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615626" y="2713777"/>
              <a:ext cx="8194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Type :</a:t>
              </a:r>
              <a:endParaRPr lang="zh-CN" altLang="en-US" sz="1100" dirty="0"/>
            </a:p>
          </p:txBody>
        </p:sp>
      </p:grpSp>
      <p:sp>
        <p:nvSpPr>
          <p:cNvPr id="150" name="流程图: 合并 149"/>
          <p:cNvSpPr/>
          <p:nvPr/>
        </p:nvSpPr>
        <p:spPr>
          <a:xfrm>
            <a:off x="5671532" y="28048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流程图: 合并 150"/>
          <p:cNvSpPr/>
          <p:nvPr/>
        </p:nvSpPr>
        <p:spPr>
          <a:xfrm>
            <a:off x="5645214" y="2207738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流程图: 合并 151"/>
          <p:cNvSpPr/>
          <p:nvPr/>
        </p:nvSpPr>
        <p:spPr>
          <a:xfrm>
            <a:off x="8416457" y="21696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流程图: 合并 180"/>
          <p:cNvSpPr/>
          <p:nvPr/>
        </p:nvSpPr>
        <p:spPr>
          <a:xfrm>
            <a:off x="8408221" y="247477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流程图: 合并 184"/>
          <p:cNvSpPr/>
          <p:nvPr/>
        </p:nvSpPr>
        <p:spPr>
          <a:xfrm>
            <a:off x="2889182" y="221432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流程图: 合并 185"/>
          <p:cNvSpPr/>
          <p:nvPr/>
        </p:nvSpPr>
        <p:spPr>
          <a:xfrm>
            <a:off x="2885520" y="2500601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流程图: 合并 186"/>
          <p:cNvSpPr/>
          <p:nvPr/>
        </p:nvSpPr>
        <p:spPr>
          <a:xfrm>
            <a:off x="2879263" y="281989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5865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of Project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1855312" y="2281754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1924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144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112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130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019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6702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1924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66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9890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9987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9972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10048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/>
          </p:nvPr>
        </p:nvGraphicFramePr>
        <p:xfrm>
          <a:off x="1918188" y="2953735"/>
          <a:ext cx="10054330" cy="3125416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6339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3873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37376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38908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80967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695325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2865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37589471"/>
                    </a:ext>
                  </a:extLst>
                </a:gridCol>
                <a:gridCol w="561975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666343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Severity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Gate Review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108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05565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1.3.3.3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             </a:t>
                      </a:r>
                      <a:r>
                        <a:rPr lang="en-US" altLang="zh-CN" sz="1000" b="1" dirty="0" smtClean="0">
                          <a:solidFill>
                            <a:schemeClr val="bg1"/>
                          </a:solidFill>
                        </a:rPr>
                        <a:t>•</a:t>
                      </a:r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Drawing  list and change  record 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6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1655288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7" name="等腰三角形 126"/>
          <p:cNvSpPr/>
          <p:nvPr/>
        </p:nvSpPr>
        <p:spPr>
          <a:xfrm rot="5400000">
            <a:off x="3917923" y="3388362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等腰三角形 127"/>
          <p:cNvSpPr/>
          <p:nvPr/>
        </p:nvSpPr>
        <p:spPr>
          <a:xfrm rot="10800000">
            <a:off x="4006764" y="413311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等腰三角形 128"/>
          <p:cNvSpPr/>
          <p:nvPr/>
        </p:nvSpPr>
        <p:spPr>
          <a:xfrm rot="5400000">
            <a:off x="4006763" y="363123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等腰三角形 129"/>
          <p:cNvSpPr/>
          <p:nvPr/>
        </p:nvSpPr>
        <p:spPr>
          <a:xfrm rot="5400000">
            <a:off x="4006763" y="388527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等腰三角形 130"/>
          <p:cNvSpPr/>
          <p:nvPr/>
        </p:nvSpPr>
        <p:spPr>
          <a:xfrm rot="5400000">
            <a:off x="4111619" y="437104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等腰三角形 132"/>
          <p:cNvSpPr/>
          <p:nvPr/>
        </p:nvSpPr>
        <p:spPr>
          <a:xfrm rot="10800000">
            <a:off x="4124319" y="482843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等腰三角形 133"/>
          <p:cNvSpPr/>
          <p:nvPr/>
        </p:nvSpPr>
        <p:spPr>
          <a:xfrm rot="10800000">
            <a:off x="4310736" y="5225763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等腰三角形 134"/>
          <p:cNvSpPr/>
          <p:nvPr/>
        </p:nvSpPr>
        <p:spPr>
          <a:xfrm rot="5400000">
            <a:off x="4310736" y="505439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矩形 136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9707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Of a Part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303519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700" b="1" baseline="0" dirty="0" smtClean="0"/>
                        <a:t>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Phase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27223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305870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05319" y="432118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05319" y="452517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05320" y="474837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6" name="等腰三角形 135"/>
          <p:cNvSpPr/>
          <p:nvPr/>
        </p:nvSpPr>
        <p:spPr>
          <a:xfrm rot="10800000">
            <a:off x="4595219" y="513890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等腰三角形 136"/>
          <p:cNvSpPr/>
          <p:nvPr/>
        </p:nvSpPr>
        <p:spPr>
          <a:xfrm rot="5400000">
            <a:off x="4595218" y="494087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矩形 138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63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Of PPAP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3" name="矩形 132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009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57223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–Task Toolbar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973" y="2581606"/>
            <a:ext cx="8666667" cy="295238"/>
          </a:xfrm>
          <a:prstGeom prst="rect">
            <a:avLst/>
          </a:prstGeom>
        </p:spPr>
      </p:pic>
      <p:sp>
        <p:nvSpPr>
          <p:cNvPr id="16" name="矩形标注 15"/>
          <p:cNvSpPr/>
          <p:nvPr/>
        </p:nvSpPr>
        <p:spPr>
          <a:xfrm>
            <a:off x="2285999" y="3217507"/>
            <a:ext cx="8979641" cy="2797531"/>
          </a:xfrm>
          <a:prstGeom prst="wedgeRectCallout">
            <a:avLst>
              <a:gd name="adj1" fmla="val -38335"/>
              <a:gd name="adj2" fmla="val -61605"/>
            </a:avLst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2" name="图片 7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744" y="3293940"/>
            <a:ext cx="495238" cy="552381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2225499" y="3820667"/>
            <a:ext cx="1218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Create New Task</a:t>
            </a:r>
            <a:endParaRPr lang="zh-CN" altLang="en-US" sz="1200" dirty="0"/>
          </a:p>
        </p:txBody>
      </p:sp>
      <p:pic>
        <p:nvPicPr>
          <p:cNvPr id="74" name="图片 7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3567" y="3293940"/>
            <a:ext cx="514286" cy="561905"/>
          </a:xfrm>
          <a:prstGeom prst="rect">
            <a:avLst/>
          </a:prstGeom>
        </p:spPr>
      </p:pic>
      <p:sp>
        <p:nvSpPr>
          <p:cNvPr id="75" name="文本框 74"/>
          <p:cNvSpPr txBox="1"/>
          <p:nvPr/>
        </p:nvSpPr>
        <p:spPr>
          <a:xfrm>
            <a:off x="3694730" y="3820667"/>
            <a:ext cx="8978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Delete Task</a:t>
            </a:r>
            <a:endParaRPr lang="zh-CN" altLang="en-US" sz="1200" dirty="0"/>
          </a:p>
        </p:txBody>
      </p:sp>
      <p:pic>
        <p:nvPicPr>
          <p:cNvPr id="80" name="图片 7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9438" y="3293940"/>
            <a:ext cx="504762" cy="561905"/>
          </a:xfrm>
          <a:prstGeom prst="rect">
            <a:avLst/>
          </a:prstGeom>
        </p:spPr>
      </p:pic>
      <p:sp>
        <p:nvSpPr>
          <p:cNvPr id="81" name="文本框 80"/>
          <p:cNvSpPr txBox="1"/>
          <p:nvPr/>
        </p:nvSpPr>
        <p:spPr>
          <a:xfrm>
            <a:off x="5132054" y="3820667"/>
            <a:ext cx="6663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Save All</a:t>
            </a:r>
            <a:endParaRPr lang="zh-CN" altLang="en-US" sz="1200" dirty="0"/>
          </a:p>
        </p:txBody>
      </p:sp>
      <p:pic>
        <p:nvPicPr>
          <p:cNvPr id="83" name="图片 8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55785" y="3293940"/>
            <a:ext cx="514286" cy="571429"/>
          </a:xfrm>
          <a:prstGeom prst="rect">
            <a:avLst/>
          </a:prstGeom>
        </p:spPr>
      </p:pic>
      <p:sp>
        <p:nvSpPr>
          <p:cNvPr id="86" name="文本框 85"/>
          <p:cNvSpPr txBox="1"/>
          <p:nvPr/>
        </p:nvSpPr>
        <p:spPr>
          <a:xfrm>
            <a:off x="6302061" y="3820667"/>
            <a:ext cx="9525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Column</a:t>
            </a:r>
            <a:endParaRPr lang="zh-CN" altLang="en-US" sz="1200" dirty="0"/>
          </a:p>
        </p:txBody>
      </p:sp>
      <p:pic>
        <p:nvPicPr>
          <p:cNvPr id="87" name="图片 8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01656" y="3293940"/>
            <a:ext cx="523810" cy="571429"/>
          </a:xfrm>
          <a:prstGeom prst="rect">
            <a:avLst/>
          </a:prstGeom>
        </p:spPr>
      </p:pic>
      <p:sp>
        <p:nvSpPr>
          <p:cNvPr id="88" name="文本框 87"/>
          <p:cNvSpPr txBox="1"/>
          <p:nvPr/>
        </p:nvSpPr>
        <p:spPr>
          <a:xfrm>
            <a:off x="7649638" y="3820667"/>
            <a:ext cx="9464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Right Indent</a:t>
            </a:r>
            <a:endParaRPr lang="zh-CN" altLang="en-US" sz="1200" dirty="0"/>
          </a:p>
        </p:txBody>
      </p:sp>
      <p:pic>
        <p:nvPicPr>
          <p:cNvPr id="94" name="图片 9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57051" y="3293940"/>
            <a:ext cx="514286" cy="561905"/>
          </a:xfrm>
          <a:prstGeom prst="rect">
            <a:avLst/>
          </a:prstGeom>
        </p:spPr>
      </p:pic>
      <p:sp>
        <p:nvSpPr>
          <p:cNvPr id="96" name="文本框 95"/>
          <p:cNvSpPr txBox="1"/>
          <p:nvPr/>
        </p:nvSpPr>
        <p:spPr>
          <a:xfrm>
            <a:off x="9055599" y="3820667"/>
            <a:ext cx="8631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Left Indent</a:t>
            </a:r>
            <a:endParaRPr lang="zh-CN" altLang="en-US" sz="1200" dirty="0"/>
          </a:p>
        </p:txBody>
      </p:sp>
      <p:pic>
        <p:nvPicPr>
          <p:cNvPr id="97" name="图片 9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602920" y="3293940"/>
            <a:ext cx="514286" cy="580952"/>
          </a:xfrm>
          <a:prstGeom prst="rect">
            <a:avLst/>
          </a:prstGeom>
        </p:spPr>
      </p:pic>
      <p:sp>
        <p:nvSpPr>
          <p:cNvPr id="98" name="文本框 97"/>
          <p:cNvSpPr txBox="1"/>
          <p:nvPr/>
        </p:nvSpPr>
        <p:spPr>
          <a:xfrm>
            <a:off x="10617414" y="3820667"/>
            <a:ext cx="4830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Print</a:t>
            </a:r>
            <a:endParaRPr lang="zh-CN" altLang="en-US" sz="1200" dirty="0"/>
          </a:p>
        </p:txBody>
      </p:sp>
      <p:pic>
        <p:nvPicPr>
          <p:cNvPr id="99" name="图片 9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41982" y="4161114"/>
            <a:ext cx="504762" cy="571429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2214245" y="4752232"/>
            <a:ext cx="1204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Attachment</a:t>
            </a:r>
            <a:endParaRPr lang="zh-CN" altLang="en-US" sz="1200" dirty="0"/>
          </a:p>
        </p:txBody>
      </p:sp>
      <p:pic>
        <p:nvPicPr>
          <p:cNvPr id="101" name="图片 10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71220" y="4161114"/>
            <a:ext cx="523810" cy="571429"/>
          </a:xfrm>
          <a:prstGeom prst="rect">
            <a:avLst/>
          </a:prstGeom>
        </p:spPr>
      </p:pic>
      <p:sp>
        <p:nvSpPr>
          <p:cNvPr id="102" name="文本框 101"/>
          <p:cNvSpPr txBox="1"/>
          <p:nvPr/>
        </p:nvSpPr>
        <p:spPr>
          <a:xfrm>
            <a:off x="3745311" y="4752232"/>
            <a:ext cx="7393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Calendar</a:t>
            </a:r>
            <a:endParaRPr lang="zh-CN" altLang="en-US" sz="1200" dirty="0"/>
          </a:p>
        </p:txBody>
      </p:sp>
      <p:pic>
        <p:nvPicPr>
          <p:cNvPr id="103" name="图片 10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219505" y="4161114"/>
            <a:ext cx="523810" cy="561905"/>
          </a:xfrm>
          <a:prstGeom prst="rect">
            <a:avLst/>
          </a:prstGeom>
        </p:spPr>
      </p:pic>
      <p:sp>
        <p:nvSpPr>
          <p:cNvPr id="104" name="文本框 103"/>
          <p:cNvSpPr txBox="1"/>
          <p:nvPr/>
        </p:nvSpPr>
        <p:spPr>
          <a:xfrm>
            <a:off x="4707159" y="4752232"/>
            <a:ext cx="15485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Project Members</a:t>
            </a:r>
            <a:endParaRPr lang="zh-CN" altLang="en-US" sz="1200" dirty="0"/>
          </a:p>
        </p:txBody>
      </p:sp>
      <p:pic>
        <p:nvPicPr>
          <p:cNvPr id="105" name="图片 10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567790" y="4161114"/>
            <a:ext cx="523810" cy="561905"/>
          </a:xfrm>
          <a:prstGeom prst="rect">
            <a:avLst/>
          </a:prstGeom>
        </p:spPr>
      </p:pic>
      <p:sp>
        <p:nvSpPr>
          <p:cNvPr id="106" name="文本框 105"/>
          <p:cNvSpPr txBox="1"/>
          <p:nvPr/>
        </p:nvSpPr>
        <p:spPr>
          <a:xfrm>
            <a:off x="6431637" y="4752232"/>
            <a:ext cx="7961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Processor</a:t>
            </a:r>
            <a:endParaRPr lang="zh-CN" altLang="en-US" sz="1200" dirty="0"/>
          </a:p>
        </p:txBody>
      </p:sp>
      <p:pic>
        <p:nvPicPr>
          <p:cNvPr id="107" name="图片 10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916075" y="4161114"/>
            <a:ext cx="514286" cy="561905"/>
          </a:xfrm>
          <a:prstGeom prst="rect">
            <a:avLst/>
          </a:prstGeom>
        </p:spPr>
      </p:pic>
      <p:sp>
        <p:nvSpPr>
          <p:cNvPr id="108" name="文本框 107"/>
          <p:cNvSpPr txBox="1"/>
          <p:nvPr/>
        </p:nvSpPr>
        <p:spPr>
          <a:xfrm>
            <a:off x="7876502" y="4752232"/>
            <a:ext cx="593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Export</a:t>
            </a:r>
            <a:endParaRPr lang="zh-CN" altLang="en-US" sz="1200" dirty="0"/>
          </a:p>
        </p:txBody>
      </p:sp>
      <p:pic>
        <p:nvPicPr>
          <p:cNvPr id="109" name="图片 108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254836" y="4161114"/>
            <a:ext cx="495238" cy="552381"/>
          </a:xfrm>
          <a:prstGeom prst="rect">
            <a:avLst/>
          </a:prstGeom>
        </p:spPr>
      </p:pic>
      <p:sp>
        <p:nvSpPr>
          <p:cNvPr id="110" name="文本框 109"/>
          <p:cNvSpPr txBox="1"/>
          <p:nvPr/>
        </p:nvSpPr>
        <p:spPr>
          <a:xfrm>
            <a:off x="9082729" y="4752232"/>
            <a:ext cx="8629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Comments</a:t>
            </a:r>
            <a:endParaRPr lang="zh-CN" altLang="en-US" sz="1200" dirty="0"/>
          </a:p>
        </p:txBody>
      </p:sp>
      <p:pic>
        <p:nvPicPr>
          <p:cNvPr id="111" name="图片 110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574551" y="4161114"/>
            <a:ext cx="533333" cy="580952"/>
          </a:xfrm>
          <a:prstGeom prst="rect">
            <a:avLst/>
          </a:prstGeom>
        </p:spPr>
      </p:pic>
      <p:sp>
        <p:nvSpPr>
          <p:cNvPr id="112" name="文本框 111"/>
          <p:cNvSpPr txBox="1"/>
          <p:nvPr/>
        </p:nvSpPr>
        <p:spPr>
          <a:xfrm>
            <a:off x="10531301" y="4752232"/>
            <a:ext cx="6562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pic>
        <p:nvPicPr>
          <p:cNvPr id="113" name="图片 112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536032" y="5084179"/>
            <a:ext cx="533333" cy="571429"/>
          </a:xfrm>
          <a:prstGeom prst="rect">
            <a:avLst/>
          </a:prstGeom>
        </p:spPr>
      </p:pic>
      <p:pic>
        <p:nvPicPr>
          <p:cNvPr id="114" name="图片 113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888017" y="5088940"/>
            <a:ext cx="514286" cy="561905"/>
          </a:xfrm>
          <a:prstGeom prst="rect">
            <a:avLst/>
          </a:prstGeom>
        </p:spPr>
      </p:pic>
      <p:sp>
        <p:nvSpPr>
          <p:cNvPr id="115" name="文本框 114"/>
          <p:cNvSpPr txBox="1"/>
          <p:nvPr/>
        </p:nvSpPr>
        <p:spPr>
          <a:xfrm>
            <a:off x="2525101" y="5637153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3886203" y="5635472"/>
            <a:ext cx="4732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Help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18" name="组合 117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7" name="文本框 146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8" name="直接连接符 147"/>
              <p:cNvCxnSpPr>
                <a:endCxn id="14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文本框 14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2" name="文本框 15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53" name="肘形连接符 152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肘形连接符 153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肘形连接符 154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肘形连接符 155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文本框 11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4" name="矩形 14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5" name="直接连接符 14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>
                <a:stCxn id="144" idx="1"/>
                <a:endCxn id="14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组合 12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42" name="矩形 14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3" name="直接连接符 142"/>
              <p:cNvCxnSpPr>
                <a:stCxn id="142" idx="1"/>
                <a:endCxn id="14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4" name="组合 12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0" name="直接连接符 13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>
                <a:stCxn id="139" idx="1"/>
                <a:endCxn id="13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组合 12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5" name="直接连接符 134"/>
              <p:cNvCxnSpPr>
                <a:stCxn id="134" idx="1"/>
                <a:endCxn id="13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直接连接符 12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endCxn id="11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endCxn id="12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椭圆 13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158" name="矩形 15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流程图: 摘录 15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63741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0" y="1001566"/>
            <a:ext cx="70294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Toolbar</a:t>
            </a:r>
            <a:endParaRPr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68580" y="5913745"/>
            <a:ext cx="87023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New Task</a:t>
            </a:r>
            <a:endParaRPr lang="zh-CN" altLang="en-US" sz="1400" dirty="0"/>
          </a:p>
        </p:txBody>
      </p:sp>
      <p:sp>
        <p:nvSpPr>
          <p:cNvPr id="80" name="文本框 79"/>
          <p:cNvSpPr txBox="1"/>
          <p:nvPr/>
        </p:nvSpPr>
        <p:spPr>
          <a:xfrm>
            <a:off x="719401" y="5499045"/>
            <a:ext cx="101733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Delete Task</a:t>
            </a:r>
            <a:endParaRPr lang="zh-CN" altLang="en-US" sz="1400" dirty="0"/>
          </a:p>
        </p:txBody>
      </p:sp>
      <p:sp>
        <p:nvSpPr>
          <p:cNvPr id="81" name="文本框 80"/>
          <p:cNvSpPr txBox="1"/>
          <p:nvPr/>
        </p:nvSpPr>
        <p:spPr>
          <a:xfrm>
            <a:off x="1097280" y="5024195"/>
            <a:ext cx="87286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Save Task</a:t>
            </a:r>
            <a:endParaRPr lang="zh-CN" altLang="en-US" sz="1400" dirty="0"/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908" y="1666900"/>
            <a:ext cx="11657143" cy="409524"/>
          </a:xfrm>
          <a:prstGeom prst="rect">
            <a:avLst/>
          </a:prstGeom>
        </p:spPr>
      </p:pic>
      <p:sp>
        <p:nvSpPr>
          <p:cNvPr id="94" name="文本框 93"/>
          <p:cNvSpPr txBox="1"/>
          <p:nvPr/>
        </p:nvSpPr>
        <p:spPr>
          <a:xfrm>
            <a:off x="1462421" y="4595207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1736731" y="4180507"/>
            <a:ext cx="108234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Column</a:t>
            </a:r>
            <a:endParaRPr lang="zh-CN" altLang="en-US" sz="1400" dirty="0"/>
          </a:p>
        </p:txBody>
      </p:sp>
      <p:cxnSp>
        <p:nvCxnSpPr>
          <p:cNvPr id="97" name="直接箭头连接符 96"/>
          <p:cNvCxnSpPr/>
          <p:nvPr/>
        </p:nvCxnSpPr>
        <p:spPr>
          <a:xfrm>
            <a:off x="340772" y="2076424"/>
            <a:ext cx="0" cy="383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/>
        </p:nvCxnSpPr>
        <p:spPr>
          <a:xfrm>
            <a:off x="867378" y="2076424"/>
            <a:ext cx="0" cy="3422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箭头连接符 101"/>
          <p:cNvCxnSpPr/>
          <p:nvPr/>
        </p:nvCxnSpPr>
        <p:spPr>
          <a:xfrm>
            <a:off x="1228066" y="2076424"/>
            <a:ext cx="0" cy="2947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箭头连接符 103"/>
          <p:cNvCxnSpPr/>
          <p:nvPr/>
        </p:nvCxnSpPr>
        <p:spPr>
          <a:xfrm>
            <a:off x="1533714" y="2076424"/>
            <a:ext cx="0" cy="25187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>
            <a:off x="1970148" y="2076424"/>
            <a:ext cx="0" cy="2104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文本框 106"/>
          <p:cNvSpPr txBox="1"/>
          <p:nvPr/>
        </p:nvSpPr>
        <p:spPr>
          <a:xfrm>
            <a:off x="2208218" y="3667652"/>
            <a:ext cx="156151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Left &amp; Right Indent</a:t>
            </a:r>
            <a:endParaRPr lang="zh-CN" altLang="en-US" sz="1400" dirty="0"/>
          </a:p>
        </p:txBody>
      </p:sp>
      <p:cxnSp>
        <p:nvCxnSpPr>
          <p:cNvPr id="109" name="直接箭头连接符 108"/>
          <p:cNvCxnSpPr/>
          <p:nvPr/>
        </p:nvCxnSpPr>
        <p:spPr>
          <a:xfrm>
            <a:off x="2425509" y="2076424"/>
            <a:ext cx="0" cy="1591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箭头连接符 110"/>
          <p:cNvCxnSpPr/>
          <p:nvPr/>
        </p:nvCxnSpPr>
        <p:spPr>
          <a:xfrm>
            <a:off x="2796980" y="2076424"/>
            <a:ext cx="1" cy="1591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/>
          <p:cNvSpPr txBox="1"/>
          <p:nvPr/>
        </p:nvSpPr>
        <p:spPr>
          <a:xfrm>
            <a:off x="3131857" y="3128465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14" name="直接箭头连接符 113"/>
          <p:cNvCxnSpPr/>
          <p:nvPr/>
        </p:nvCxnSpPr>
        <p:spPr>
          <a:xfrm>
            <a:off x="3168451" y="2058726"/>
            <a:ext cx="0" cy="1069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箭头连接符 116"/>
          <p:cNvCxnSpPr/>
          <p:nvPr/>
        </p:nvCxnSpPr>
        <p:spPr>
          <a:xfrm>
            <a:off x="3514725" y="2076424"/>
            <a:ext cx="0" cy="1052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箭头连接符 118"/>
          <p:cNvCxnSpPr/>
          <p:nvPr/>
        </p:nvCxnSpPr>
        <p:spPr>
          <a:xfrm>
            <a:off x="3886199" y="2058726"/>
            <a:ext cx="14289" cy="284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肘形连接符 120"/>
          <p:cNvCxnSpPr>
            <a:endCxn id="112" idx="3"/>
          </p:cNvCxnSpPr>
          <p:nvPr/>
        </p:nvCxnSpPr>
        <p:spPr>
          <a:xfrm rot="5400000">
            <a:off x="3585647" y="2510313"/>
            <a:ext cx="1205930" cy="33815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文本框 121"/>
          <p:cNvSpPr txBox="1"/>
          <p:nvPr/>
        </p:nvSpPr>
        <p:spPr>
          <a:xfrm>
            <a:off x="4019536" y="3550309"/>
            <a:ext cx="837089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Calendar</a:t>
            </a:r>
            <a:endParaRPr lang="zh-CN" altLang="en-US" sz="1400" dirty="0"/>
          </a:p>
        </p:txBody>
      </p:sp>
      <p:cxnSp>
        <p:nvCxnSpPr>
          <p:cNvPr id="124" name="直接箭头连接符 123"/>
          <p:cNvCxnSpPr/>
          <p:nvPr/>
        </p:nvCxnSpPr>
        <p:spPr>
          <a:xfrm>
            <a:off x="4700588" y="2058726"/>
            <a:ext cx="0" cy="1452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文本框 124"/>
          <p:cNvSpPr txBox="1"/>
          <p:nvPr/>
        </p:nvSpPr>
        <p:spPr>
          <a:xfrm>
            <a:off x="4501184" y="4010188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27" name="直接箭头连接符 126"/>
          <p:cNvCxnSpPr/>
          <p:nvPr/>
        </p:nvCxnSpPr>
        <p:spPr>
          <a:xfrm>
            <a:off x="5114925" y="2058726"/>
            <a:ext cx="0" cy="1936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文本框 127"/>
          <p:cNvSpPr txBox="1"/>
          <p:nvPr/>
        </p:nvSpPr>
        <p:spPr>
          <a:xfrm>
            <a:off x="5442417" y="4482973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30" name="直接箭头连接符 129"/>
          <p:cNvCxnSpPr/>
          <p:nvPr/>
        </p:nvCxnSpPr>
        <p:spPr>
          <a:xfrm>
            <a:off x="5514975" y="2029334"/>
            <a:ext cx="28575" cy="2458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箭头连接符 131"/>
          <p:cNvCxnSpPr>
            <a:endCxn id="128" idx="0"/>
          </p:cNvCxnSpPr>
          <p:nvPr/>
        </p:nvCxnSpPr>
        <p:spPr>
          <a:xfrm flipH="1">
            <a:off x="5886257" y="2029334"/>
            <a:ext cx="14481" cy="2453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箭头连接符 133"/>
          <p:cNvCxnSpPr/>
          <p:nvPr/>
        </p:nvCxnSpPr>
        <p:spPr>
          <a:xfrm flipH="1">
            <a:off x="6232722" y="2058726"/>
            <a:ext cx="26342" cy="2424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文本框 135"/>
          <p:cNvSpPr txBox="1"/>
          <p:nvPr/>
        </p:nvSpPr>
        <p:spPr>
          <a:xfrm>
            <a:off x="6377696" y="2634788"/>
            <a:ext cx="535659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Print</a:t>
            </a:r>
            <a:endParaRPr lang="zh-CN" altLang="en-US" sz="1400" dirty="0"/>
          </a:p>
        </p:txBody>
      </p:sp>
      <p:cxnSp>
        <p:nvCxnSpPr>
          <p:cNvPr id="138" name="直接箭头连接符 137"/>
          <p:cNvCxnSpPr>
            <a:endCxn id="136" idx="0"/>
          </p:cNvCxnSpPr>
          <p:nvPr/>
        </p:nvCxnSpPr>
        <p:spPr>
          <a:xfrm flipH="1">
            <a:off x="6645526" y="2076424"/>
            <a:ext cx="13976" cy="558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文本框 139"/>
          <p:cNvSpPr txBox="1"/>
          <p:nvPr/>
        </p:nvSpPr>
        <p:spPr>
          <a:xfrm>
            <a:off x="6834562" y="3193152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42" name="直接箭头连接符 141"/>
          <p:cNvCxnSpPr/>
          <p:nvPr/>
        </p:nvCxnSpPr>
        <p:spPr>
          <a:xfrm>
            <a:off x="7047112" y="2076424"/>
            <a:ext cx="0" cy="1105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箭头连接符 143"/>
          <p:cNvCxnSpPr/>
          <p:nvPr/>
        </p:nvCxnSpPr>
        <p:spPr>
          <a:xfrm>
            <a:off x="7461449" y="2076424"/>
            <a:ext cx="0" cy="1105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文本框 144"/>
          <p:cNvSpPr txBox="1"/>
          <p:nvPr/>
        </p:nvSpPr>
        <p:spPr>
          <a:xfrm>
            <a:off x="6667487" y="3687307"/>
            <a:ext cx="1377557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Attachment</a:t>
            </a:r>
            <a:endParaRPr lang="zh-CN" altLang="en-US" sz="1400" dirty="0"/>
          </a:p>
        </p:txBody>
      </p:sp>
      <p:cxnSp>
        <p:nvCxnSpPr>
          <p:cNvPr id="147" name="直接箭头连接符 146"/>
          <p:cNvCxnSpPr/>
          <p:nvPr/>
        </p:nvCxnSpPr>
        <p:spPr>
          <a:xfrm>
            <a:off x="7881928" y="2058726"/>
            <a:ext cx="0" cy="1608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本框 147"/>
          <p:cNvSpPr txBox="1"/>
          <p:nvPr/>
        </p:nvSpPr>
        <p:spPr>
          <a:xfrm>
            <a:off x="7960846" y="4178364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50" name="直接箭头连接符 149"/>
          <p:cNvCxnSpPr/>
          <p:nvPr/>
        </p:nvCxnSpPr>
        <p:spPr>
          <a:xfrm>
            <a:off x="8262105" y="2029334"/>
            <a:ext cx="0" cy="2149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直接箭头连接符 151"/>
          <p:cNvCxnSpPr/>
          <p:nvPr/>
        </p:nvCxnSpPr>
        <p:spPr>
          <a:xfrm>
            <a:off x="8672513" y="2029334"/>
            <a:ext cx="0" cy="2149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文本框 152"/>
          <p:cNvSpPr txBox="1"/>
          <p:nvPr/>
        </p:nvSpPr>
        <p:spPr>
          <a:xfrm>
            <a:off x="8627463" y="4835984"/>
            <a:ext cx="736997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Refresh</a:t>
            </a:r>
            <a:endParaRPr lang="zh-CN" altLang="en-US" sz="1400" dirty="0"/>
          </a:p>
        </p:txBody>
      </p:sp>
      <p:cxnSp>
        <p:nvCxnSpPr>
          <p:cNvPr id="155" name="直接箭头连接符 154"/>
          <p:cNvCxnSpPr>
            <a:endCxn id="153" idx="0"/>
          </p:cNvCxnSpPr>
          <p:nvPr/>
        </p:nvCxnSpPr>
        <p:spPr>
          <a:xfrm>
            <a:off x="8995961" y="2029334"/>
            <a:ext cx="1" cy="2806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文本框 155"/>
          <p:cNvSpPr txBox="1"/>
          <p:nvPr/>
        </p:nvSpPr>
        <p:spPr>
          <a:xfrm>
            <a:off x="7960846" y="5652933"/>
            <a:ext cx="1775294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Project Members</a:t>
            </a:r>
            <a:endParaRPr lang="zh-CN" altLang="en-US" sz="1400" dirty="0"/>
          </a:p>
        </p:txBody>
      </p:sp>
      <p:cxnSp>
        <p:nvCxnSpPr>
          <p:cNvPr id="158" name="直接箭头连接符 157"/>
          <p:cNvCxnSpPr/>
          <p:nvPr/>
        </p:nvCxnSpPr>
        <p:spPr>
          <a:xfrm>
            <a:off x="9435900" y="2076424"/>
            <a:ext cx="0" cy="3576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文本框 158"/>
          <p:cNvSpPr txBox="1"/>
          <p:nvPr/>
        </p:nvSpPr>
        <p:spPr>
          <a:xfrm>
            <a:off x="9518732" y="3933152"/>
            <a:ext cx="895117" cy="307777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Processor</a:t>
            </a:r>
            <a:endParaRPr lang="zh-CN" altLang="en-US" sz="1400" dirty="0"/>
          </a:p>
        </p:txBody>
      </p:sp>
      <p:cxnSp>
        <p:nvCxnSpPr>
          <p:cNvPr id="161" name="直接箭头连接符 160"/>
          <p:cNvCxnSpPr/>
          <p:nvPr/>
        </p:nvCxnSpPr>
        <p:spPr>
          <a:xfrm>
            <a:off x="9736140" y="2029334"/>
            <a:ext cx="0" cy="19038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文本框 162"/>
          <p:cNvSpPr txBox="1"/>
          <p:nvPr/>
        </p:nvSpPr>
        <p:spPr>
          <a:xfrm>
            <a:off x="9875839" y="2526837"/>
            <a:ext cx="663964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Export</a:t>
            </a:r>
            <a:endParaRPr lang="zh-CN" altLang="en-US" sz="1400" dirty="0"/>
          </a:p>
        </p:txBody>
      </p:sp>
      <p:cxnSp>
        <p:nvCxnSpPr>
          <p:cNvPr id="165" name="直接箭头连接符 164"/>
          <p:cNvCxnSpPr>
            <a:endCxn id="163" idx="0"/>
          </p:cNvCxnSpPr>
          <p:nvPr/>
        </p:nvCxnSpPr>
        <p:spPr>
          <a:xfrm>
            <a:off x="10207821" y="2083279"/>
            <a:ext cx="0" cy="443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文本框 166"/>
          <p:cNvSpPr txBox="1"/>
          <p:nvPr/>
        </p:nvSpPr>
        <p:spPr>
          <a:xfrm>
            <a:off x="9962571" y="3270849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69" name="直接箭头连接符 168"/>
          <p:cNvCxnSpPr/>
          <p:nvPr/>
        </p:nvCxnSpPr>
        <p:spPr>
          <a:xfrm>
            <a:off x="10623473" y="2058726"/>
            <a:ext cx="0" cy="1197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文本框 169"/>
          <p:cNvSpPr txBox="1"/>
          <p:nvPr/>
        </p:nvSpPr>
        <p:spPr>
          <a:xfrm>
            <a:off x="9917905" y="4979119"/>
            <a:ext cx="1237775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Comment</a:t>
            </a:r>
            <a:endParaRPr lang="zh-CN" altLang="en-US" sz="1400" dirty="0"/>
          </a:p>
        </p:txBody>
      </p:sp>
      <p:cxnSp>
        <p:nvCxnSpPr>
          <p:cNvPr id="172" name="直接箭头连接符 171"/>
          <p:cNvCxnSpPr/>
          <p:nvPr/>
        </p:nvCxnSpPr>
        <p:spPr>
          <a:xfrm>
            <a:off x="10958513" y="2076424"/>
            <a:ext cx="0" cy="2913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文本框 172"/>
          <p:cNvSpPr txBox="1"/>
          <p:nvPr/>
        </p:nvSpPr>
        <p:spPr>
          <a:xfrm>
            <a:off x="11012943" y="4455384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75" name="直接箭头连接符 174"/>
          <p:cNvCxnSpPr/>
          <p:nvPr/>
        </p:nvCxnSpPr>
        <p:spPr>
          <a:xfrm>
            <a:off x="11344736" y="2029334"/>
            <a:ext cx="0" cy="2565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文本框 175"/>
          <p:cNvSpPr txBox="1"/>
          <p:nvPr/>
        </p:nvSpPr>
        <p:spPr>
          <a:xfrm>
            <a:off x="11476222" y="2572854"/>
            <a:ext cx="52290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Help</a:t>
            </a:r>
            <a:endParaRPr lang="zh-CN" altLang="en-US" sz="1400" dirty="0"/>
          </a:p>
        </p:txBody>
      </p:sp>
      <p:cxnSp>
        <p:nvCxnSpPr>
          <p:cNvPr id="178" name="直接箭头连接符 177"/>
          <p:cNvCxnSpPr>
            <a:endCxn id="176" idx="0"/>
          </p:cNvCxnSpPr>
          <p:nvPr/>
        </p:nvCxnSpPr>
        <p:spPr>
          <a:xfrm>
            <a:off x="11736973" y="2052879"/>
            <a:ext cx="699" cy="519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文本框 181"/>
          <p:cNvSpPr txBox="1"/>
          <p:nvPr/>
        </p:nvSpPr>
        <p:spPr>
          <a:xfrm>
            <a:off x="3601721" y="2349662"/>
            <a:ext cx="55496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Issue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102431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2"/>
            <a:ext cx="9105457" cy="11531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122894" y="347115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609934" y="3464111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669418" y="2813295"/>
            <a:ext cx="4058727" cy="307777"/>
            <a:chOff x="2858807" y="2713777"/>
            <a:chExt cx="4058727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4777531" y="2407625"/>
            <a:ext cx="2212931" cy="26413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Mail Templates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7770886" y="2823450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744508" y="2699489"/>
              <a:ext cx="14530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Date Of Creation:</a:t>
              </a:r>
              <a:endParaRPr lang="zh-CN" altLang="en-US" sz="1400" dirty="0"/>
            </a:p>
          </p:txBody>
        </p:sp>
      </p:grpSp>
      <p:graphicFrame>
        <p:nvGraphicFramePr>
          <p:cNvPr id="70" name="表格 69"/>
          <p:cNvGraphicFramePr>
            <a:graphicFrameLocks noGrp="1"/>
          </p:cNvGraphicFramePr>
          <p:nvPr>
            <p:extLst/>
          </p:nvPr>
        </p:nvGraphicFramePr>
        <p:xfrm>
          <a:off x="2599903" y="4238647"/>
          <a:ext cx="9063015" cy="17671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Sample</a:t>
                      </a:r>
                      <a:r>
                        <a:rPr lang="en-US" altLang="zh-CN" sz="1000" baseline="0" dirty="0" smtClean="0"/>
                        <a:t> mail template of Task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8675897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Account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User Account management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Maintenance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8675899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 update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032752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8675900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9470821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 rot="20081895">
            <a:off x="1651000" y="2543174"/>
            <a:ext cx="4470400" cy="102456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4787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2"/>
            <a:ext cx="9105457" cy="11531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122894" y="3471153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609934" y="3464111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669418" y="2813295"/>
            <a:ext cx="4058727" cy="307777"/>
            <a:chOff x="2858807" y="2713777"/>
            <a:chExt cx="4058727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4777531" y="2407625"/>
            <a:ext cx="2212931" cy="26413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Mail Templates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7770886" y="2823450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graphicFrame>
        <p:nvGraphicFramePr>
          <p:cNvPr id="70" name="表格 69"/>
          <p:cNvGraphicFramePr>
            <a:graphicFrameLocks noGrp="1"/>
          </p:cNvGraphicFramePr>
          <p:nvPr>
            <p:extLst/>
          </p:nvPr>
        </p:nvGraphicFramePr>
        <p:xfrm>
          <a:off x="2599903" y="4238647"/>
          <a:ext cx="9063017" cy="17671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05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10503">
                  <a:extLst>
                    <a:ext uri="{9D8B030D-6E8A-4147-A177-3AD203B41FA5}">
                      <a16:colId xmlns:a16="http://schemas.microsoft.com/office/drawing/2014/main" val="3345020136"/>
                    </a:ext>
                  </a:extLst>
                </a:gridCol>
                <a:gridCol w="15105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2525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8281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1797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Module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Sample</a:t>
                      </a:r>
                      <a:r>
                        <a:rPr lang="en-US" altLang="zh-CN" sz="1000" baseline="0" dirty="0" smtClean="0"/>
                        <a:t> mail template of Task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8675897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Account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User Account management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Setup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Maintenance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8675899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 update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032752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8675900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Reports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9470821"/>
                  </a:ext>
                </a:extLst>
              </a:tr>
            </a:tbl>
          </a:graphicData>
        </a:graphic>
      </p:graphicFrame>
      <p:grpSp>
        <p:nvGrpSpPr>
          <p:cNvPr id="67" name="组合 66"/>
          <p:cNvGrpSpPr/>
          <p:nvPr/>
        </p:nvGrpSpPr>
        <p:grpSpPr>
          <a:xfrm>
            <a:off x="359455" y="1610354"/>
            <a:ext cx="11196312" cy="4576133"/>
            <a:chOff x="2157413" y="1671638"/>
            <a:chExt cx="8043862" cy="4171950"/>
          </a:xfrm>
        </p:grpSpPr>
        <p:sp>
          <p:nvSpPr>
            <p:cNvPr id="68" name="流程图: 过程 67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流程图: 过程 68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600" dirty="0" smtClean="0"/>
                <a:t>Mail Template Information</a:t>
              </a:r>
              <a:endParaRPr lang="zh-CN" altLang="en-US" sz="1600" dirty="0"/>
            </a:p>
          </p:txBody>
        </p:sp>
        <p:sp>
          <p:nvSpPr>
            <p:cNvPr id="72" name="流程图: 过程 71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3" name="直接连接符 72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矩形 8"/>
          <p:cNvSpPr/>
          <p:nvPr/>
        </p:nvSpPr>
        <p:spPr>
          <a:xfrm>
            <a:off x="603049" y="5104709"/>
            <a:ext cx="10382762" cy="10771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Title of the Mail</a:t>
            </a:r>
          </a:p>
          <a:p>
            <a:r>
              <a:rPr lang="en-US" altLang="zh-CN" dirty="0" smtClean="0">
                <a:solidFill>
                  <a:srgbClr val="0070C0"/>
                </a:solidFill>
              </a:rPr>
              <a:t>Summary</a:t>
            </a:r>
          </a:p>
          <a:p>
            <a:r>
              <a:rPr lang="en-US" altLang="zh-CN" sz="1400" dirty="0" smtClean="0">
                <a:solidFill>
                  <a:srgbClr val="FF0000"/>
                </a:solidFill>
              </a:rPr>
              <a:t>Text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06" y="4204021"/>
            <a:ext cx="10410848" cy="894139"/>
          </a:xfrm>
          <a:prstGeom prst="rect">
            <a:avLst/>
          </a:prstGeom>
        </p:spPr>
      </p:pic>
      <p:grpSp>
        <p:nvGrpSpPr>
          <p:cNvPr id="75" name="组合 74"/>
          <p:cNvGrpSpPr/>
          <p:nvPr/>
        </p:nvGrpSpPr>
        <p:grpSpPr>
          <a:xfrm>
            <a:off x="11364006" y="1993012"/>
            <a:ext cx="194331" cy="4144183"/>
            <a:chOff x="11444288" y="2527588"/>
            <a:chExt cx="220742" cy="2965813"/>
          </a:xfrm>
        </p:grpSpPr>
        <p:sp>
          <p:nvSpPr>
            <p:cNvPr id="76" name="流程图: 过程 75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过程 76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过程 77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矩形 78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合并 80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矩形 14"/>
          <p:cNvSpPr/>
          <p:nvPr/>
        </p:nvSpPr>
        <p:spPr>
          <a:xfrm>
            <a:off x="603049" y="2031398"/>
            <a:ext cx="10396805" cy="17935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/>
          <p:cNvGrpSpPr/>
          <p:nvPr/>
        </p:nvGrpSpPr>
        <p:grpSpPr>
          <a:xfrm>
            <a:off x="6049042" y="2110075"/>
            <a:ext cx="4058727" cy="307777"/>
            <a:chOff x="2858807" y="2713777"/>
            <a:chExt cx="4058727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1402995" y="2121147"/>
            <a:ext cx="3787255" cy="307777"/>
            <a:chOff x="3130279" y="2713777"/>
            <a:chExt cx="3787255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8675896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130279" y="2713777"/>
              <a:ext cx="110286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ID:</a:t>
              </a:r>
              <a:endParaRPr lang="zh-CN" altLang="en-US" sz="1400" dirty="0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6012462" y="2541693"/>
            <a:ext cx="4087297" cy="307777"/>
            <a:chOff x="2830237" y="2713777"/>
            <a:chExt cx="4087297" cy="307777"/>
          </a:xfrm>
        </p:grpSpPr>
        <p:sp>
          <p:nvSpPr>
            <p:cNvPr id="89" name="流程图: 过程 88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2830237" y="2713777"/>
              <a:ext cx="13987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Status:</a:t>
              </a:r>
              <a:endParaRPr lang="zh-CN" altLang="en-US" sz="1400" dirty="0"/>
            </a:p>
          </p:txBody>
        </p:sp>
      </p:grpSp>
      <p:sp>
        <p:nvSpPr>
          <p:cNvPr id="91" name="流程图: 合并 90"/>
          <p:cNvSpPr/>
          <p:nvPr/>
        </p:nvSpPr>
        <p:spPr>
          <a:xfrm>
            <a:off x="9855887" y="2652690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圆角矩形 91"/>
          <p:cNvSpPr/>
          <p:nvPr/>
        </p:nvSpPr>
        <p:spPr>
          <a:xfrm>
            <a:off x="6540538" y="3470492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8207058" y="3468376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圆角矩形 93"/>
          <p:cNvSpPr/>
          <p:nvPr/>
        </p:nvSpPr>
        <p:spPr>
          <a:xfrm>
            <a:off x="9697486" y="3453081"/>
            <a:ext cx="1136920" cy="27511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Other Versions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9" name="组合 98"/>
          <p:cNvGrpSpPr/>
          <p:nvPr/>
        </p:nvGrpSpPr>
        <p:grpSpPr>
          <a:xfrm>
            <a:off x="1280813" y="2530317"/>
            <a:ext cx="3054775" cy="307777"/>
            <a:chOff x="2873106" y="2699489"/>
            <a:chExt cx="3054775" cy="307777"/>
          </a:xfrm>
        </p:grpSpPr>
        <p:sp>
          <p:nvSpPr>
            <p:cNvPr id="100" name="流程图: 过程 99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System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1" name="文本框 100"/>
            <p:cNvSpPr txBox="1"/>
            <p:nvPr/>
          </p:nvSpPr>
          <p:spPr>
            <a:xfrm>
              <a:off x="2873106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sp>
        <p:nvSpPr>
          <p:cNvPr id="95" name="矩形 94"/>
          <p:cNvSpPr/>
          <p:nvPr/>
        </p:nvSpPr>
        <p:spPr>
          <a:xfrm rot="20081895">
            <a:off x="1651000" y="2543174"/>
            <a:ext cx="4470400" cy="102456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401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组合 64"/>
          <p:cNvGrpSpPr/>
          <p:nvPr/>
        </p:nvGrpSpPr>
        <p:grpSpPr>
          <a:xfrm>
            <a:off x="-16549" y="1652234"/>
            <a:ext cx="2975833" cy="4643437"/>
            <a:chOff x="-16549" y="1652234"/>
            <a:chExt cx="2975833" cy="4643437"/>
          </a:xfrm>
          <a:solidFill>
            <a:srgbClr val="0070C0"/>
          </a:solidFill>
        </p:grpSpPr>
        <p:sp>
          <p:nvSpPr>
            <p:cNvPr id="64" name="五边形 63"/>
            <p:cNvSpPr/>
            <p:nvPr/>
          </p:nvSpPr>
          <p:spPr>
            <a:xfrm>
              <a:off x="2339769" y="1652234"/>
              <a:ext cx="619515" cy="4643437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-16549" y="1652234"/>
              <a:ext cx="2515683" cy="4643437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- Project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883217" y="1857374"/>
            <a:ext cx="8272463" cy="4386264"/>
            <a:chOff x="0" y="1085849"/>
            <a:chExt cx="12192000" cy="5243514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0" y="1743075"/>
              <a:ext cx="12192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2357437" y="1085850"/>
              <a:ext cx="0" cy="5243513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776480" y="1229798"/>
              <a:ext cx="1034028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External</a:t>
              </a:r>
              <a:endParaRPr lang="zh-CN" altLang="en-US" sz="1100" dirty="0"/>
            </a:p>
          </p:txBody>
        </p:sp>
        <p:sp>
          <p:nvSpPr>
            <p:cNvPr id="11" name="流程图: 卡片 10"/>
            <p:cNvSpPr/>
            <p:nvPr/>
          </p:nvSpPr>
          <p:spPr>
            <a:xfrm>
              <a:off x="2588410" y="1887022"/>
              <a:ext cx="1557337" cy="685800"/>
            </a:xfrm>
            <a:prstGeom prst="flowChartPunchedCard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Project</a:t>
              </a:r>
              <a:endParaRPr lang="zh-CN" altLang="en-US" sz="1100" dirty="0"/>
            </a:p>
          </p:txBody>
        </p:sp>
        <p:sp>
          <p:nvSpPr>
            <p:cNvPr id="12" name="流程图: 多文档 11"/>
            <p:cNvSpPr/>
            <p:nvPr/>
          </p:nvSpPr>
          <p:spPr>
            <a:xfrm>
              <a:off x="364329" y="2886071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1</a:t>
              </a:r>
              <a:endParaRPr lang="zh-CN" altLang="en-US" sz="1100" dirty="0"/>
            </a:p>
          </p:txBody>
        </p:sp>
        <p:sp>
          <p:nvSpPr>
            <p:cNvPr id="13" name="流程图: 多文档 12"/>
            <p:cNvSpPr/>
            <p:nvPr/>
          </p:nvSpPr>
          <p:spPr>
            <a:xfrm>
              <a:off x="364329" y="3767133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2</a:t>
              </a:r>
              <a:endParaRPr lang="zh-CN" altLang="en-US" sz="1100" dirty="0"/>
            </a:p>
          </p:txBody>
        </p:sp>
        <p:sp>
          <p:nvSpPr>
            <p:cNvPr id="14" name="流程图: 多文档 13"/>
            <p:cNvSpPr/>
            <p:nvPr/>
          </p:nvSpPr>
          <p:spPr>
            <a:xfrm>
              <a:off x="364329" y="4648195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15" name="流程图: 多文档 14"/>
            <p:cNvSpPr/>
            <p:nvPr/>
          </p:nvSpPr>
          <p:spPr>
            <a:xfrm>
              <a:off x="364325" y="5529257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n</a:t>
              </a:r>
              <a:endParaRPr lang="zh-CN" altLang="en-US" sz="11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2905472" y="1229798"/>
              <a:ext cx="4202986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Portal Project Detail (Master Data)</a:t>
              </a:r>
              <a:endParaRPr lang="zh-CN" altLang="en-US" sz="1100" dirty="0"/>
            </a:p>
          </p:txBody>
        </p:sp>
        <p:cxnSp>
          <p:nvCxnSpPr>
            <p:cNvPr id="17" name="肘形连接符 16"/>
            <p:cNvCxnSpPr>
              <a:stCxn id="12" idx="3"/>
              <a:endCxn id="11" idx="1"/>
            </p:cNvCxnSpPr>
            <p:nvPr/>
          </p:nvCxnSpPr>
          <p:spPr>
            <a:xfrm flipV="1">
              <a:off x="1721641" y="2229922"/>
              <a:ext cx="866769" cy="974046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肘形连接符 17"/>
            <p:cNvCxnSpPr>
              <a:stCxn id="13" idx="3"/>
              <a:endCxn id="11" idx="1"/>
            </p:cNvCxnSpPr>
            <p:nvPr/>
          </p:nvCxnSpPr>
          <p:spPr>
            <a:xfrm flipV="1">
              <a:off x="1721641" y="2229922"/>
              <a:ext cx="866769" cy="1855108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肘形连接符 18"/>
            <p:cNvCxnSpPr>
              <a:stCxn id="14" idx="3"/>
              <a:endCxn id="11" idx="1"/>
            </p:cNvCxnSpPr>
            <p:nvPr/>
          </p:nvCxnSpPr>
          <p:spPr>
            <a:xfrm flipV="1">
              <a:off x="1721641" y="2229922"/>
              <a:ext cx="866769" cy="2736170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肘形连接符 19"/>
            <p:cNvCxnSpPr>
              <a:stCxn id="15" idx="3"/>
              <a:endCxn id="11" idx="1"/>
            </p:cNvCxnSpPr>
            <p:nvPr/>
          </p:nvCxnSpPr>
          <p:spPr>
            <a:xfrm flipV="1">
              <a:off x="1721637" y="2229922"/>
              <a:ext cx="866773" cy="3617232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流程图: 多文档 20"/>
            <p:cNvSpPr/>
            <p:nvPr/>
          </p:nvSpPr>
          <p:spPr>
            <a:xfrm>
              <a:off x="3945718" y="2886071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1</a:t>
              </a:r>
              <a:endParaRPr lang="zh-CN" altLang="en-US" sz="1100" dirty="0"/>
            </a:p>
          </p:txBody>
        </p:sp>
        <p:sp>
          <p:nvSpPr>
            <p:cNvPr id="22" name="流程图: 多文档 21"/>
            <p:cNvSpPr/>
            <p:nvPr/>
          </p:nvSpPr>
          <p:spPr>
            <a:xfrm>
              <a:off x="3945718" y="3767133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2</a:t>
              </a:r>
              <a:endParaRPr lang="zh-CN" altLang="en-US" sz="1100" dirty="0"/>
            </a:p>
          </p:txBody>
        </p:sp>
        <p:sp>
          <p:nvSpPr>
            <p:cNvPr id="23" name="流程图: 多文档 22"/>
            <p:cNvSpPr/>
            <p:nvPr/>
          </p:nvSpPr>
          <p:spPr>
            <a:xfrm>
              <a:off x="3945718" y="4648195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24" name="流程图: 多文档 23"/>
            <p:cNvSpPr/>
            <p:nvPr/>
          </p:nvSpPr>
          <p:spPr>
            <a:xfrm>
              <a:off x="3945714" y="5529257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n</a:t>
              </a:r>
              <a:endParaRPr lang="zh-CN" altLang="en-US" sz="1100" dirty="0"/>
            </a:p>
          </p:txBody>
        </p:sp>
        <p:cxnSp>
          <p:nvCxnSpPr>
            <p:cNvPr id="25" name="肘形连接符 24"/>
            <p:cNvCxnSpPr>
              <a:stCxn id="11" idx="2"/>
              <a:endCxn id="21" idx="1"/>
            </p:cNvCxnSpPr>
            <p:nvPr/>
          </p:nvCxnSpPr>
          <p:spPr>
            <a:xfrm rot="16200000" flipH="1">
              <a:off x="3340825" y="2599075"/>
              <a:ext cx="631146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肘形连接符 25"/>
            <p:cNvCxnSpPr>
              <a:stCxn id="11" idx="2"/>
              <a:endCxn id="22" idx="1"/>
            </p:cNvCxnSpPr>
            <p:nvPr/>
          </p:nvCxnSpPr>
          <p:spPr>
            <a:xfrm rot="16200000" flipH="1">
              <a:off x="2900294" y="3039606"/>
              <a:ext cx="1512208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肘形连接符 26"/>
            <p:cNvCxnSpPr>
              <a:stCxn id="11" idx="2"/>
              <a:endCxn id="23" idx="1"/>
            </p:cNvCxnSpPr>
            <p:nvPr/>
          </p:nvCxnSpPr>
          <p:spPr>
            <a:xfrm rot="16200000" flipH="1">
              <a:off x="2459763" y="3480137"/>
              <a:ext cx="2393270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肘形连接符 27"/>
            <p:cNvCxnSpPr>
              <a:stCxn id="11" idx="2"/>
              <a:endCxn id="24" idx="1"/>
            </p:cNvCxnSpPr>
            <p:nvPr/>
          </p:nvCxnSpPr>
          <p:spPr>
            <a:xfrm rot="16200000" flipH="1">
              <a:off x="2019230" y="3920670"/>
              <a:ext cx="3274332" cy="578635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流程图: 文档 28"/>
            <p:cNvSpPr/>
            <p:nvPr/>
          </p:nvSpPr>
          <p:spPr>
            <a:xfrm>
              <a:off x="6288854" y="2965746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1</a:t>
              </a:r>
              <a:endParaRPr lang="zh-CN" altLang="en-US" sz="1100" dirty="0"/>
            </a:p>
          </p:txBody>
        </p:sp>
        <p:sp>
          <p:nvSpPr>
            <p:cNvPr id="30" name="流程图: 文档 29"/>
            <p:cNvSpPr/>
            <p:nvPr/>
          </p:nvSpPr>
          <p:spPr>
            <a:xfrm>
              <a:off x="6288854" y="3794415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2</a:t>
              </a:r>
              <a:endParaRPr lang="zh-CN" altLang="en-US" sz="1100" dirty="0"/>
            </a:p>
          </p:txBody>
        </p:sp>
        <p:sp>
          <p:nvSpPr>
            <p:cNvPr id="31" name="流程图: 文档 30"/>
            <p:cNvSpPr/>
            <p:nvPr/>
          </p:nvSpPr>
          <p:spPr>
            <a:xfrm>
              <a:off x="6288854" y="4623084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32" name="流程图: 文档 31"/>
            <p:cNvSpPr/>
            <p:nvPr/>
          </p:nvSpPr>
          <p:spPr>
            <a:xfrm>
              <a:off x="6288854" y="5451753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n</a:t>
              </a:r>
              <a:endParaRPr lang="zh-CN" altLang="en-US" sz="1100" dirty="0"/>
            </a:p>
          </p:txBody>
        </p:sp>
        <p:cxnSp>
          <p:nvCxnSpPr>
            <p:cNvPr id="33" name="肘形连接符 32"/>
            <p:cNvCxnSpPr>
              <a:stCxn id="21" idx="3"/>
              <a:endCxn id="29" idx="1"/>
            </p:cNvCxnSpPr>
            <p:nvPr/>
          </p:nvCxnSpPr>
          <p:spPr>
            <a:xfrm>
              <a:off x="5303030" y="3203968"/>
              <a:ext cx="985824" cy="4117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肘形连接符 33"/>
            <p:cNvCxnSpPr>
              <a:stCxn id="21" idx="3"/>
              <a:endCxn id="30" idx="1"/>
            </p:cNvCxnSpPr>
            <p:nvPr/>
          </p:nvCxnSpPr>
          <p:spPr>
            <a:xfrm>
              <a:off x="5303030" y="3203968"/>
              <a:ext cx="985824" cy="832786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肘形连接符 34"/>
            <p:cNvCxnSpPr>
              <a:stCxn id="21" idx="3"/>
              <a:endCxn id="31" idx="1"/>
            </p:cNvCxnSpPr>
            <p:nvPr/>
          </p:nvCxnSpPr>
          <p:spPr>
            <a:xfrm>
              <a:off x="5303030" y="3203968"/>
              <a:ext cx="985824" cy="1661455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>
              <a:stCxn id="21" idx="3"/>
              <a:endCxn id="32" idx="1"/>
            </p:cNvCxnSpPr>
            <p:nvPr/>
          </p:nvCxnSpPr>
          <p:spPr>
            <a:xfrm>
              <a:off x="5303030" y="3203968"/>
              <a:ext cx="985824" cy="249012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流程图: 过程 36"/>
            <p:cNvSpPr/>
            <p:nvPr/>
          </p:nvSpPr>
          <p:spPr>
            <a:xfrm>
              <a:off x="8072428" y="2977000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1</a:t>
              </a:r>
              <a:endParaRPr lang="zh-CN" altLang="en-US" sz="1100" dirty="0"/>
            </a:p>
          </p:txBody>
        </p:sp>
        <p:cxnSp>
          <p:nvCxnSpPr>
            <p:cNvPr id="38" name="肘形连接符 37"/>
            <p:cNvCxnSpPr>
              <a:stCxn id="29" idx="3"/>
              <a:endCxn id="37" idx="1"/>
            </p:cNvCxnSpPr>
            <p:nvPr/>
          </p:nvCxnSpPr>
          <p:spPr>
            <a:xfrm flipV="1">
              <a:off x="7374705" y="3205602"/>
              <a:ext cx="697723" cy="2483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组合 38"/>
            <p:cNvGrpSpPr/>
            <p:nvPr/>
          </p:nvGrpSpPr>
          <p:grpSpPr>
            <a:xfrm>
              <a:off x="9891242" y="3372580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9" name="流程图: 预定义过程 58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60" name="流程图: 预定义过程 59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61" name="流程图: 预定义过程 60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APQP Task</a:t>
                </a:r>
                <a:endParaRPr lang="zh-CN" altLang="en-US" sz="1050" dirty="0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9894101" y="4314524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6" name="流程图: 预定义过程 55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7" name="流程图: 预定义过程 56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8" name="流程图: 预定义过程 57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PPAP Task</a:t>
                </a:r>
                <a:endParaRPr lang="zh-CN" altLang="en-US" sz="1050" dirty="0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9894101" y="5223982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3" name="流程图: 预定义过程 52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4" name="流程图: 预定义过程 53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5" name="流程图: 预定义过程 54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PPQP Task</a:t>
                </a:r>
                <a:endParaRPr lang="zh-CN" altLang="en-US" sz="1050" dirty="0"/>
              </a:p>
            </p:txBody>
          </p:sp>
        </p:grpSp>
        <p:cxnSp>
          <p:nvCxnSpPr>
            <p:cNvPr id="42" name="肘形连接符 41"/>
            <p:cNvCxnSpPr>
              <a:stCxn id="37" idx="3"/>
              <a:endCxn id="61" idx="1"/>
            </p:cNvCxnSpPr>
            <p:nvPr/>
          </p:nvCxnSpPr>
          <p:spPr>
            <a:xfrm>
              <a:off x="9258291" y="3205602"/>
              <a:ext cx="632951" cy="635916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肘形连接符 42"/>
            <p:cNvCxnSpPr>
              <a:stCxn id="37" idx="3"/>
              <a:endCxn id="58" idx="1"/>
            </p:cNvCxnSpPr>
            <p:nvPr/>
          </p:nvCxnSpPr>
          <p:spPr>
            <a:xfrm>
              <a:off x="9258291" y="3205602"/>
              <a:ext cx="635810" cy="157786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肘形连接符 43"/>
            <p:cNvCxnSpPr>
              <a:stCxn id="37" idx="3"/>
              <a:endCxn id="55" idx="1"/>
            </p:cNvCxnSpPr>
            <p:nvPr/>
          </p:nvCxnSpPr>
          <p:spPr>
            <a:xfrm>
              <a:off x="9258291" y="3205602"/>
              <a:ext cx="635810" cy="2487318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7652127" y="1085849"/>
              <a:ext cx="0" cy="5243513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/>
            <p:cNvSpPr txBox="1"/>
            <p:nvPr/>
          </p:nvSpPr>
          <p:spPr>
            <a:xfrm>
              <a:off x="7860482" y="1224597"/>
              <a:ext cx="4213118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Portal Task (Transactional Process)</a:t>
              </a:r>
              <a:endParaRPr lang="zh-CN" altLang="en-US" sz="1100" dirty="0"/>
            </a:p>
          </p:txBody>
        </p:sp>
        <p:sp>
          <p:nvSpPr>
            <p:cNvPr id="47" name="流程图: 过程 46"/>
            <p:cNvSpPr/>
            <p:nvPr/>
          </p:nvSpPr>
          <p:spPr>
            <a:xfrm>
              <a:off x="8069569" y="3801828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2</a:t>
              </a:r>
              <a:endParaRPr lang="zh-CN" altLang="en-US" sz="1100" dirty="0"/>
            </a:p>
          </p:txBody>
        </p:sp>
        <p:cxnSp>
          <p:nvCxnSpPr>
            <p:cNvPr id="48" name="肘形连接符 47"/>
            <p:cNvCxnSpPr>
              <a:stCxn id="30" idx="3"/>
              <a:endCxn id="47" idx="1"/>
            </p:cNvCxnSpPr>
            <p:nvPr/>
          </p:nvCxnSpPr>
          <p:spPr>
            <a:xfrm flipV="1">
              <a:off x="7374705" y="4030430"/>
              <a:ext cx="694864" cy="632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流程图: 过程 48"/>
            <p:cNvSpPr/>
            <p:nvPr/>
          </p:nvSpPr>
          <p:spPr>
            <a:xfrm>
              <a:off x="8079599" y="4633907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50" name="流程图: 过程 49"/>
            <p:cNvSpPr/>
            <p:nvPr/>
          </p:nvSpPr>
          <p:spPr>
            <a:xfrm>
              <a:off x="8069568" y="5469160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n</a:t>
              </a:r>
              <a:endParaRPr lang="zh-CN" altLang="en-US" sz="1100" dirty="0"/>
            </a:p>
          </p:txBody>
        </p:sp>
        <p:cxnSp>
          <p:nvCxnSpPr>
            <p:cNvPr id="51" name="肘形连接符 50"/>
            <p:cNvCxnSpPr>
              <a:stCxn id="31" idx="3"/>
              <a:endCxn id="49" idx="1"/>
            </p:cNvCxnSpPr>
            <p:nvPr/>
          </p:nvCxnSpPr>
          <p:spPr>
            <a:xfrm flipV="1">
              <a:off x="7374705" y="4862509"/>
              <a:ext cx="704894" cy="291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肘形连接符 51"/>
            <p:cNvCxnSpPr>
              <a:stCxn id="32" idx="3"/>
              <a:endCxn id="50" idx="1"/>
            </p:cNvCxnSpPr>
            <p:nvPr/>
          </p:nvCxnSpPr>
          <p:spPr>
            <a:xfrm>
              <a:off x="7374705" y="5694092"/>
              <a:ext cx="694863" cy="367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文本框 61"/>
          <p:cNvSpPr txBox="1"/>
          <p:nvPr/>
        </p:nvSpPr>
        <p:spPr>
          <a:xfrm>
            <a:off x="16897" y="2987190"/>
            <a:ext cx="26414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</a:rPr>
              <a:t>YFVE QA Project Hierarchy &amp; Business Understanding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1127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Issues – Issue List – Edit Issue – Add memo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Issues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207592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6812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38490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045742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066382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25103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94452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275830" y="3476266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6652154" y="3489367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9857753" y="3491446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10904261" y="348980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7708436" y="3495764"/>
            <a:ext cx="668468" cy="156476"/>
            <a:chOff x="7961182" y="3492006"/>
            <a:chExt cx="668468" cy="156476"/>
          </a:xfrm>
        </p:grpSpPr>
        <p:sp>
          <p:nvSpPr>
            <p:cNvPr id="57" name="矩形 56"/>
            <p:cNvSpPr/>
            <p:nvPr/>
          </p:nvSpPr>
          <p:spPr>
            <a:xfrm>
              <a:off x="7961182" y="349200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738548" y="3489367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607004" y="3489803"/>
            <a:ext cx="668468" cy="156476"/>
            <a:chOff x="5820886" y="3496614"/>
            <a:chExt cx="668468" cy="156476"/>
          </a:xfrm>
        </p:grpSpPr>
        <p:sp>
          <p:nvSpPr>
            <p:cNvPr id="55" name="矩形 54"/>
            <p:cNvSpPr/>
            <p:nvPr/>
          </p:nvSpPr>
          <p:spPr>
            <a:xfrm>
              <a:off x="5820886" y="3496614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流程图: 合并 78"/>
            <p:cNvSpPr/>
            <p:nvPr/>
          </p:nvSpPr>
          <p:spPr>
            <a:xfrm>
              <a:off x="6360847" y="3538852"/>
              <a:ext cx="10456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80" name="流程图: 合并 79"/>
          <p:cNvSpPr/>
          <p:nvPr/>
        </p:nvSpPr>
        <p:spPr>
          <a:xfrm>
            <a:off x="11441906" y="3538002"/>
            <a:ext cx="9709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1" name="流程图: 合并 90"/>
          <p:cNvSpPr/>
          <p:nvPr/>
        </p:nvSpPr>
        <p:spPr>
          <a:xfrm>
            <a:off x="7179872" y="3539073"/>
            <a:ext cx="10456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2" name="圆角矩形 91"/>
          <p:cNvSpPr/>
          <p:nvPr/>
        </p:nvSpPr>
        <p:spPr>
          <a:xfrm>
            <a:off x="3115198" y="271647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New Issue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00025" y="2257425"/>
            <a:ext cx="11744325" cy="395033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70" name="组合 69"/>
            <p:cNvGrpSpPr/>
            <p:nvPr/>
          </p:nvGrpSpPr>
          <p:grpSpPr>
            <a:xfrm>
              <a:off x="414342" y="1470901"/>
              <a:ext cx="10415584" cy="4680961"/>
              <a:chOff x="414342" y="1470901"/>
              <a:chExt cx="10415584" cy="4680961"/>
            </a:xfrm>
          </p:grpSpPr>
          <p:grpSp>
            <p:nvGrpSpPr>
              <p:cNvPr id="71" name="组合 70"/>
              <p:cNvGrpSpPr/>
              <p:nvPr/>
            </p:nvGrpSpPr>
            <p:grpSpPr>
              <a:xfrm>
                <a:off x="414342" y="1470901"/>
                <a:ext cx="10415584" cy="4680961"/>
                <a:chOff x="414342" y="1470901"/>
                <a:chExt cx="10415584" cy="4680961"/>
              </a:xfrm>
            </p:grpSpPr>
            <p:grpSp>
              <p:nvGrpSpPr>
                <p:cNvPr id="147" name="组合 146"/>
                <p:cNvGrpSpPr/>
                <p:nvPr/>
              </p:nvGrpSpPr>
              <p:grpSpPr>
                <a:xfrm>
                  <a:off x="414342" y="1470901"/>
                  <a:ext cx="10415584" cy="4680961"/>
                  <a:chOff x="2157413" y="1354232"/>
                  <a:chExt cx="8043862" cy="4238098"/>
                </a:xfrm>
              </p:grpSpPr>
              <p:sp>
                <p:nvSpPr>
                  <p:cNvPr id="149" name="流程图: 过程 148"/>
                  <p:cNvSpPr/>
                  <p:nvPr/>
                </p:nvSpPr>
                <p:spPr>
                  <a:xfrm>
                    <a:off x="2157413" y="1365205"/>
                    <a:ext cx="8043862" cy="4227125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50" name="流程图: 过程 149"/>
                  <p:cNvSpPr/>
                  <p:nvPr/>
                </p:nvSpPr>
                <p:spPr>
                  <a:xfrm>
                    <a:off x="2157413" y="1354232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Edit Issue</a:t>
                    </a:r>
                    <a:endParaRPr lang="zh-CN" altLang="en-US" sz="1400" dirty="0"/>
                  </a:p>
                </p:txBody>
              </p:sp>
            </p:grpSp>
            <p:sp>
              <p:nvSpPr>
                <p:cNvPr id="148" name="十字形 147"/>
                <p:cNvSpPr/>
                <p:nvPr/>
              </p:nvSpPr>
              <p:spPr>
                <a:xfrm rot="18798906">
                  <a:off x="10525838" y="1571737"/>
                  <a:ext cx="180000" cy="180000"/>
                </a:xfrm>
                <a:prstGeom prst="plus">
                  <a:avLst>
                    <a:gd name="adj" fmla="val 42817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72" name="组合 71"/>
              <p:cNvGrpSpPr/>
              <p:nvPr/>
            </p:nvGrpSpPr>
            <p:grpSpPr>
              <a:xfrm>
                <a:off x="710435" y="1932435"/>
                <a:ext cx="2314803" cy="261610"/>
                <a:chOff x="2774673" y="2713777"/>
                <a:chExt cx="2314803" cy="261610"/>
              </a:xfrm>
            </p:grpSpPr>
            <p:sp>
              <p:nvSpPr>
                <p:cNvPr id="145" name="流程图: 过程 144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I0000001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6" name="文本框 145"/>
                <p:cNvSpPr txBox="1"/>
                <p:nvPr/>
              </p:nvSpPr>
              <p:spPr>
                <a:xfrm>
                  <a:off x="2774673" y="2713777"/>
                  <a:ext cx="732893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Issue ID.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3" name="组合 72"/>
              <p:cNvGrpSpPr/>
              <p:nvPr/>
            </p:nvGrpSpPr>
            <p:grpSpPr>
              <a:xfrm>
                <a:off x="5462319" y="1933935"/>
                <a:ext cx="4932630" cy="261610"/>
                <a:chOff x="3834881" y="2707173"/>
                <a:chExt cx="4932630" cy="261610"/>
              </a:xfrm>
            </p:grpSpPr>
            <p:sp>
              <p:nvSpPr>
                <p:cNvPr id="143" name="流程图: 过程 142"/>
                <p:cNvSpPr/>
                <p:nvPr/>
              </p:nvSpPr>
              <p:spPr>
                <a:xfrm>
                  <a:off x="4945078" y="2736900"/>
                  <a:ext cx="3822433" cy="212651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 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4" name="文本框 143"/>
                <p:cNvSpPr txBox="1"/>
                <p:nvPr/>
              </p:nvSpPr>
              <p:spPr>
                <a:xfrm>
                  <a:off x="3834881" y="2707173"/>
                  <a:ext cx="1034257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Project Name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4" name="组合 73"/>
              <p:cNvGrpSpPr/>
              <p:nvPr/>
            </p:nvGrpSpPr>
            <p:grpSpPr>
              <a:xfrm>
                <a:off x="775802" y="2357870"/>
                <a:ext cx="4043156" cy="261610"/>
                <a:chOff x="2901670" y="2713777"/>
                <a:chExt cx="4043156" cy="261610"/>
              </a:xfrm>
            </p:grpSpPr>
            <p:sp>
              <p:nvSpPr>
                <p:cNvPr id="141" name="流程图: 过程 140"/>
                <p:cNvSpPr/>
                <p:nvPr/>
              </p:nvSpPr>
              <p:spPr>
                <a:xfrm>
                  <a:off x="3613300" y="2736900"/>
                  <a:ext cx="3331526" cy="212651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2" name="文本框 141"/>
                <p:cNvSpPr txBox="1"/>
                <p:nvPr/>
              </p:nvSpPr>
              <p:spPr>
                <a:xfrm>
                  <a:off x="2901670" y="2713777"/>
                  <a:ext cx="67678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Subject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5" name="组合 74"/>
              <p:cNvGrpSpPr/>
              <p:nvPr/>
            </p:nvGrpSpPr>
            <p:grpSpPr>
              <a:xfrm>
                <a:off x="5649292" y="2363896"/>
                <a:ext cx="2454503" cy="261610"/>
                <a:chOff x="5255592" y="2363896"/>
                <a:chExt cx="2454503" cy="261610"/>
              </a:xfrm>
            </p:grpSpPr>
            <p:grpSp>
              <p:nvGrpSpPr>
                <p:cNvPr id="137" name="组合 136"/>
                <p:cNvGrpSpPr/>
                <p:nvPr/>
              </p:nvGrpSpPr>
              <p:grpSpPr>
                <a:xfrm>
                  <a:off x="5255592" y="2363896"/>
                  <a:ext cx="2454503" cy="261610"/>
                  <a:chOff x="2634973" y="2713777"/>
                  <a:chExt cx="2454503" cy="261610"/>
                </a:xfrm>
              </p:grpSpPr>
              <p:sp>
                <p:nvSpPr>
                  <p:cNvPr id="139" name="流程图: 过程 138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Technical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0" name="文本框 139"/>
                  <p:cNvSpPr txBox="1"/>
                  <p:nvPr/>
                </p:nvSpPr>
                <p:spPr>
                  <a:xfrm>
                    <a:off x="2634973" y="2713777"/>
                    <a:ext cx="85311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Issue Type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38" name="流程图: 合并 137"/>
                <p:cNvSpPr/>
                <p:nvPr/>
              </p:nvSpPr>
              <p:spPr>
                <a:xfrm>
                  <a:off x="7531100" y="2448442"/>
                  <a:ext cx="115653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81" name="组合 80"/>
              <p:cNvGrpSpPr/>
              <p:nvPr/>
            </p:nvGrpSpPr>
            <p:grpSpPr>
              <a:xfrm>
                <a:off x="785991" y="2782605"/>
                <a:ext cx="2225903" cy="261610"/>
                <a:chOff x="5484192" y="2351196"/>
                <a:chExt cx="2225903" cy="261610"/>
              </a:xfrm>
            </p:grpSpPr>
            <p:grpSp>
              <p:nvGrpSpPr>
                <p:cNvPr id="133" name="组合 132"/>
                <p:cNvGrpSpPr/>
                <p:nvPr/>
              </p:nvGrpSpPr>
              <p:grpSpPr>
                <a:xfrm>
                  <a:off x="5484192" y="2351196"/>
                  <a:ext cx="2225903" cy="261610"/>
                  <a:chOff x="2863573" y="2701077"/>
                  <a:chExt cx="2225903" cy="261610"/>
                </a:xfrm>
              </p:grpSpPr>
              <p:sp>
                <p:nvSpPr>
                  <p:cNvPr id="135" name="流程图: 过程 134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err="1" smtClean="0">
                        <a:solidFill>
                          <a:schemeClr val="tx1"/>
                        </a:solidFill>
                      </a:rPr>
                      <a:t>Sabu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6" name="文本框 135"/>
                  <p:cNvSpPr txBox="1"/>
                  <p:nvPr/>
                </p:nvSpPr>
                <p:spPr>
                  <a:xfrm>
                    <a:off x="2863573" y="2701077"/>
                    <a:ext cx="643125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Owner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34" name="流程图: 合并 133"/>
                <p:cNvSpPr/>
                <p:nvPr/>
              </p:nvSpPr>
              <p:spPr>
                <a:xfrm>
                  <a:off x="7541414" y="2448442"/>
                  <a:ext cx="105339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82" name="组合 81"/>
              <p:cNvGrpSpPr/>
              <p:nvPr/>
            </p:nvGrpSpPr>
            <p:grpSpPr>
              <a:xfrm>
                <a:off x="5750250" y="2769437"/>
                <a:ext cx="2013038" cy="261610"/>
                <a:chOff x="5356550" y="2769437"/>
                <a:chExt cx="2013038" cy="261610"/>
              </a:xfrm>
            </p:grpSpPr>
            <p:grpSp>
              <p:nvGrpSpPr>
                <p:cNvPr id="115" name="组合 114"/>
                <p:cNvGrpSpPr/>
                <p:nvPr/>
              </p:nvGrpSpPr>
              <p:grpSpPr>
                <a:xfrm>
                  <a:off x="5356550" y="2769437"/>
                  <a:ext cx="2013038" cy="261610"/>
                  <a:chOff x="3586799" y="2717966"/>
                  <a:chExt cx="2013038" cy="261610"/>
                </a:xfrm>
              </p:grpSpPr>
              <p:sp>
                <p:nvSpPr>
                  <p:cNvPr id="131" name="流程图: 过程 130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2018-08-08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2" name="文本框 131"/>
                  <p:cNvSpPr txBox="1"/>
                  <p:nvPr/>
                </p:nvSpPr>
                <p:spPr>
                  <a:xfrm>
                    <a:off x="3586799" y="2717966"/>
                    <a:ext cx="781794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Due Date: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116" name="组合 115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117" name="矩形 116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8" name="矩形 117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9" name="矩形 118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0" name="矩形 119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1" name="矩形 120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2" name="矩形 121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3" name="矩形 122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4" name="矩形 123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5" name="矩形 124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6" name="矩形 125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7" name="矩形 126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8" name="矩形 127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0" name="矩形 129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83" name="组合 82"/>
              <p:cNvGrpSpPr/>
              <p:nvPr/>
            </p:nvGrpSpPr>
            <p:grpSpPr>
              <a:xfrm>
                <a:off x="506298" y="3214372"/>
                <a:ext cx="2492603" cy="261610"/>
                <a:chOff x="5217492" y="2363896"/>
                <a:chExt cx="2492603" cy="261610"/>
              </a:xfrm>
            </p:grpSpPr>
            <p:grpSp>
              <p:nvGrpSpPr>
                <p:cNvPr id="111" name="组合 110"/>
                <p:cNvGrpSpPr/>
                <p:nvPr/>
              </p:nvGrpSpPr>
              <p:grpSpPr>
                <a:xfrm>
                  <a:off x="5217492" y="2363896"/>
                  <a:ext cx="2492603" cy="261610"/>
                  <a:chOff x="2596873" y="2713777"/>
                  <a:chExt cx="2492603" cy="261610"/>
                </a:xfrm>
              </p:grpSpPr>
              <p:sp>
                <p:nvSpPr>
                  <p:cNvPr id="113" name="流程图: 过程 112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Postponed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4" name="文本框 113"/>
                  <p:cNvSpPr txBox="1"/>
                  <p:nvPr/>
                </p:nvSpPr>
                <p:spPr>
                  <a:xfrm>
                    <a:off x="2596873" y="2713777"/>
                    <a:ext cx="92845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Issue Status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12" name="流程图: 合并 111"/>
                <p:cNvSpPr/>
                <p:nvPr/>
              </p:nvSpPr>
              <p:spPr>
                <a:xfrm>
                  <a:off x="7532975" y="2448442"/>
                  <a:ext cx="113778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sp>
            <p:nvSpPr>
              <p:cNvPr id="84" name="圆角矩形 83"/>
              <p:cNvSpPr/>
              <p:nvPr/>
            </p:nvSpPr>
            <p:spPr>
              <a:xfrm>
                <a:off x="3968198" y="5608194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Save</a:t>
                </a:r>
                <a:endParaRPr lang="zh-CN" altLang="en-US" sz="1400" dirty="0"/>
              </a:p>
            </p:txBody>
          </p:sp>
          <p:sp>
            <p:nvSpPr>
              <p:cNvPr id="85" name="圆角矩形 84"/>
              <p:cNvSpPr/>
              <p:nvPr/>
            </p:nvSpPr>
            <p:spPr>
              <a:xfrm>
                <a:off x="5773485" y="5613031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Cancel</a:t>
                </a:r>
                <a:endParaRPr lang="zh-CN" altLang="en-US" sz="1400" dirty="0"/>
              </a:p>
            </p:txBody>
          </p:sp>
          <p:grpSp>
            <p:nvGrpSpPr>
              <p:cNvPr id="86" name="组合 85"/>
              <p:cNvGrpSpPr/>
              <p:nvPr/>
            </p:nvGrpSpPr>
            <p:grpSpPr>
              <a:xfrm>
                <a:off x="527935" y="3666193"/>
                <a:ext cx="9960678" cy="1398278"/>
                <a:chOff x="2673070" y="2713777"/>
                <a:chExt cx="9960678" cy="1398278"/>
              </a:xfrm>
            </p:grpSpPr>
            <p:sp>
              <p:nvSpPr>
                <p:cNvPr id="109" name="流程图: 过程 108"/>
                <p:cNvSpPr/>
                <p:nvPr/>
              </p:nvSpPr>
              <p:spPr>
                <a:xfrm>
                  <a:off x="3613300" y="2736900"/>
                  <a:ext cx="9020448" cy="1375155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文本框 109"/>
                <p:cNvSpPr txBox="1"/>
                <p:nvPr/>
              </p:nvSpPr>
              <p:spPr>
                <a:xfrm>
                  <a:off x="2673070" y="2713777"/>
                  <a:ext cx="68640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Memos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87" name="组合 86"/>
              <p:cNvGrpSpPr/>
              <p:nvPr/>
            </p:nvGrpSpPr>
            <p:grpSpPr>
              <a:xfrm>
                <a:off x="5148269" y="3204113"/>
                <a:ext cx="2615019" cy="261610"/>
                <a:chOff x="4754569" y="2769437"/>
                <a:chExt cx="2615019" cy="261610"/>
              </a:xfrm>
            </p:grpSpPr>
            <p:grpSp>
              <p:nvGrpSpPr>
                <p:cNvPr id="89" name="组合 88"/>
                <p:cNvGrpSpPr/>
                <p:nvPr/>
              </p:nvGrpSpPr>
              <p:grpSpPr>
                <a:xfrm>
                  <a:off x="4754569" y="2769437"/>
                  <a:ext cx="2615019" cy="261610"/>
                  <a:chOff x="2984818" y="2717966"/>
                  <a:chExt cx="2615019" cy="261610"/>
                </a:xfrm>
              </p:grpSpPr>
              <p:sp>
                <p:nvSpPr>
                  <p:cNvPr id="107" name="流程图: 过程 106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2018-08-20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8" name="文本框 107"/>
                  <p:cNvSpPr txBox="1"/>
                  <p:nvPr/>
                </p:nvSpPr>
                <p:spPr>
                  <a:xfrm>
                    <a:off x="2984818" y="2717966"/>
                    <a:ext cx="144010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Date of Completion 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90" name="组合 89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93" name="矩形 92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4" name="矩形 93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5" name="矩形 94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6" name="矩形 95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7" name="矩形 96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8" name="矩形 97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9" name="矩形 98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0" name="矩形 99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1" name="矩形 100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2" name="矩形 101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3" name="矩形 102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4" name="矩形 103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5" name="矩形 104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6" name="矩形 105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sp>
            <p:nvSpPr>
              <p:cNvPr id="88" name="加号 87"/>
              <p:cNvSpPr/>
              <p:nvPr/>
            </p:nvSpPr>
            <p:spPr>
              <a:xfrm>
                <a:off x="1097280" y="3886875"/>
                <a:ext cx="281715" cy="261407"/>
              </a:xfrm>
              <a:prstGeom prst="mathPlus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10201275" y="2036882"/>
              <a:ext cx="115653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52" name="矩形 151"/>
          <p:cNvSpPr/>
          <p:nvPr/>
        </p:nvSpPr>
        <p:spPr>
          <a:xfrm>
            <a:off x="200024" y="1465931"/>
            <a:ext cx="11744326" cy="4741825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3" name="组合 152"/>
          <p:cNvGrpSpPr/>
          <p:nvPr/>
        </p:nvGrpSpPr>
        <p:grpSpPr>
          <a:xfrm>
            <a:off x="1518156" y="2437022"/>
            <a:ext cx="8775568" cy="2760838"/>
            <a:chOff x="1210898" y="1902382"/>
            <a:chExt cx="8775568" cy="2760838"/>
          </a:xfrm>
        </p:grpSpPr>
        <p:grpSp>
          <p:nvGrpSpPr>
            <p:cNvPr id="154" name="组合 153"/>
            <p:cNvGrpSpPr/>
            <p:nvPr/>
          </p:nvGrpSpPr>
          <p:grpSpPr>
            <a:xfrm>
              <a:off x="1210898" y="1902382"/>
              <a:ext cx="8775568" cy="2760838"/>
              <a:chOff x="414342" y="1470901"/>
              <a:chExt cx="8775568" cy="2760838"/>
            </a:xfrm>
          </p:grpSpPr>
          <p:grpSp>
            <p:nvGrpSpPr>
              <p:cNvPr id="158" name="组合 157"/>
              <p:cNvGrpSpPr/>
              <p:nvPr/>
            </p:nvGrpSpPr>
            <p:grpSpPr>
              <a:xfrm>
                <a:off x="414342" y="1470901"/>
                <a:ext cx="8775568" cy="2760838"/>
                <a:chOff x="2157413" y="1354232"/>
                <a:chExt cx="6777292" cy="2499637"/>
              </a:xfrm>
            </p:grpSpPr>
            <p:sp>
              <p:nvSpPr>
                <p:cNvPr id="160" name="流程图: 过程 159"/>
                <p:cNvSpPr/>
                <p:nvPr/>
              </p:nvSpPr>
              <p:spPr>
                <a:xfrm>
                  <a:off x="2157413" y="1365206"/>
                  <a:ext cx="6777292" cy="2488663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1" name="流程图: 过程 160"/>
                <p:cNvSpPr/>
                <p:nvPr/>
              </p:nvSpPr>
              <p:spPr>
                <a:xfrm>
                  <a:off x="2157413" y="1354232"/>
                  <a:ext cx="6777292" cy="230983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Add Memo</a:t>
                  </a:r>
                  <a:endParaRPr lang="zh-CN" altLang="en-US" sz="1400" dirty="0"/>
                </a:p>
              </p:txBody>
            </p:sp>
          </p:grpSp>
          <p:sp>
            <p:nvSpPr>
              <p:cNvPr id="159" name="十字形 158"/>
              <p:cNvSpPr/>
              <p:nvPr/>
            </p:nvSpPr>
            <p:spPr>
              <a:xfrm rot="18798906">
                <a:off x="8952866" y="1519156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5" name="组合 154"/>
            <p:cNvGrpSpPr/>
            <p:nvPr/>
          </p:nvGrpSpPr>
          <p:grpSpPr>
            <a:xfrm>
              <a:off x="1279124" y="2274922"/>
              <a:ext cx="8271276" cy="1398278"/>
              <a:chOff x="2673070" y="2713777"/>
              <a:chExt cx="8271276" cy="1398278"/>
            </a:xfrm>
          </p:grpSpPr>
          <p:sp>
            <p:nvSpPr>
              <p:cNvPr id="156" name="流程图: 过程 155"/>
              <p:cNvSpPr/>
              <p:nvPr/>
            </p:nvSpPr>
            <p:spPr>
              <a:xfrm>
                <a:off x="3613300" y="2736900"/>
                <a:ext cx="7331046" cy="1375155"/>
              </a:xfrm>
              <a:prstGeom prst="flowChartProcess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Hi ASDE,</a:t>
                </a:r>
              </a:p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This is a test memo!</a:t>
                </a:r>
              </a:p>
              <a:p>
                <a:endParaRPr lang="en-US" altLang="zh-CN" sz="1100" dirty="0">
                  <a:solidFill>
                    <a:schemeClr val="tx1"/>
                  </a:solidFill>
                </a:endParaRPr>
              </a:p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BR,</a:t>
                </a:r>
              </a:p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Steven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文本框 156"/>
              <p:cNvSpPr txBox="1"/>
              <p:nvPr/>
            </p:nvSpPr>
            <p:spPr>
              <a:xfrm>
                <a:off x="2673070" y="2713777"/>
                <a:ext cx="68640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Memos :</a:t>
                </a:r>
                <a:endParaRPr lang="zh-CN" altLang="en-US" sz="11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57418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Workflow key feature</a:t>
            </a:r>
            <a:endParaRPr lang="zh-CN" altLang="en-US" dirty="0"/>
          </a:p>
        </p:txBody>
      </p:sp>
      <p:sp>
        <p:nvSpPr>
          <p:cNvPr id="66" name="矩形 65"/>
          <p:cNvSpPr/>
          <p:nvPr/>
        </p:nvSpPr>
        <p:spPr>
          <a:xfrm>
            <a:off x="1097280" y="1557338"/>
            <a:ext cx="9218835" cy="46166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Design human and system based workflows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Start a workflow via </a:t>
            </a:r>
            <a:r>
              <a:rPr lang="en-US" altLang="zh-CN" sz="2800" dirty="0" smtClean="0"/>
              <a:t>system program automatically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Allocate users and user groups to certain </a:t>
            </a:r>
            <a:r>
              <a:rPr lang="en-US" altLang="zh-CN" sz="2800" dirty="0" smtClean="0"/>
              <a:t>Activity</a:t>
            </a:r>
            <a:r>
              <a:rPr lang="zh-CN" altLang="en-US" sz="2800" dirty="0" smtClean="0"/>
              <a:t> 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Comment on the task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Add task-relevant attachments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Get real-time notification via e-</a:t>
            </a:r>
            <a:r>
              <a:rPr lang="zh-CN" altLang="en-US" sz="2800" dirty="0" smtClean="0"/>
              <a:t>mail </a:t>
            </a:r>
            <a:r>
              <a:rPr lang="en-US" altLang="zh-CN" sz="2800" dirty="0" smtClean="0"/>
              <a:t>and message</a:t>
            </a:r>
            <a:r>
              <a:rPr lang="zh-CN" altLang="en-US" sz="2800" dirty="0" smtClean="0"/>
              <a:t> 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Track a workflow</a:t>
            </a:r>
          </a:p>
        </p:txBody>
      </p:sp>
    </p:spTree>
    <p:extLst>
      <p:ext uri="{BB962C8B-B14F-4D97-AF65-F5344CB8AC3E}">
        <p14:creationId xmlns:p14="http://schemas.microsoft.com/office/powerpoint/2010/main" val="2879042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椭圆 137"/>
          <p:cNvSpPr/>
          <p:nvPr/>
        </p:nvSpPr>
        <p:spPr>
          <a:xfrm>
            <a:off x="3192885" y="4894598"/>
            <a:ext cx="352138" cy="31417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椭圆 136"/>
          <p:cNvSpPr/>
          <p:nvPr/>
        </p:nvSpPr>
        <p:spPr>
          <a:xfrm>
            <a:off x="3194095" y="3711831"/>
            <a:ext cx="352138" cy="31417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Workflow Template</a:t>
            </a:r>
            <a:endParaRPr lang="zh-CN" altLang="en-US" dirty="0"/>
          </a:p>
        </p:txBody>
      </p:sp>
      <p:sp>
        <p:nvSpPr>
          <p:cNvPr id="81" name="文本框 80"/>
          <p:cNvSpPr txBox="1"/>
          <p:nvPr/>
        </p:nvSpPr>
        <p:spPr>
          <a:xfrm>
            <a:off x="30540" y="1808464"/>
            <a:ext cx="1861663" cy="27699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Simple Workflow Template</a:t>
            </a:r>
            <a:endParaRPr lang="zh-CN" altLang="en-US" sz="1200" dirty="0"/>
          </a:p>
        </p:txBody>
      </p:sp>
      <p:sp>
        <p:nvSpPr>
          <p:cNvPr id="5" name="圆角矩形 4"/>
          <p:cNvSpPr/>
          <p:nvPr/>
        </p:nvSpPr>
        <p:spPr>
          <a:xfrm>
            <a:off x="2866366" y="2406903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Task </a:t>
            </a:r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sp>
        <p:nvSpPr>
          <p:cNvPr id="67" name="圆角矩形 66"/>
          <p:cNvSpPr/>
          <p:nvPr/>
        </p:nvSpPr>
        <p:spPr>
          <a:xfrm>
            <a:off x="2866365" y="2997129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Task 2</a:t>
            </a:r>
            <a:endParaRPr lang="zh-CN" altLang="en-US" sz="1400" dirty="0"/>
          </a:p>
        </p:txBody>
      </p:sp>
      <p:sp>
        <p:nvSpPr>
          <p:cNvPr id="68" name="圆角矩形 67"/>
          <p:cNvSpPr/>
          <p:nvPr/>
        </p:nvSpPr>
        <p:spPr>
          <a:xfrm>
            <a:off x="2866364" y="5342569"/>
            <a:ext cx="976605" cy="357384"/>
          </a:xfrm>
          <a:prstGeom prst="roundRec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Task n+1</a:t>
            </a:r>
            <a:endParaRPr lang="zh-CN" altLang="en-US" sz="1400" dirty="0"/>
          </a:p>
        </p:txBody>
      </p:sp>
      <p:cxnSp>
        <p:nvCxnSpPr>
          <p:cNvPr id="71" name="肘形连接符 70"/>
          <p:cNvCxnSpPr>
            <a:stCxn id="129" idx="2"/>
            <a:endCxn id="5" idx="0"/>
          </p:cNvCxnSpPr>
          <p:nvPr/>
        </p:nvCxnSpPr>
        <p:spPr>
          <a:xfrm rot="16200000" flipH="1">
            <a:off x="3215796" y="2268030"/>
            <a:ext cx="277744" cy="2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5" idx="2"/>
            <a:endCxn id="67" idx="0"/>
          </p:cNvCxnSpPr>
          <p:nvPr/>
        </p:nvCxnSpPr>
        <p:spPr>
          <a:xfrm rot="5400000">
            <a:off x="3238247" y="2880708"/>
            <a:ext cx="232842" cy="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肘形连接符 82"/>
          <p:cNvCxnSpPr>
            <a:stCxn id="81" idx="3"/>
            <a:endCxn id="129" idx="1"/>
          </p:cNvCxnSpPr>
          <p:nvPr/>
        </p:nvCxnSpPr>
        <p:spPr>
          <a:xfrm>
            <a:off x="1892203" y="1946964"/>
            <a:ext cx="974161" cy="350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圆角矩形 83"/>
          <p:cNvSpPr/>
          <p:nvPr/>
        </p:nvSpPr>
        <p:spPr>
          <a:xfrm>
            <a:off x="4863585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n</a:t>
            </a:r>
            <a:endParaRPr lang="zh-CN" altLang="en-US" sz="1400" dirty="0"/>
          </a:p>
        </p:txBody>
      </p:sp>
      <p:cxnSp>
        <p:nvCxnSpPr>
          <p:cNvPr id="86" name="肘形连接符 85"/>
          <p:cNvCxnSpPr>
            <a:stCxn id="67" idx="2"/>
            <a:endCxn id="84" idx="0"/>
          </p:cNvCxnSpPr>
          <p:nvPr/>
        </p:nvCxnSpPr>
        <p:spPr>
          <a:xfrm rot="16200000" flipH="1">
            <a:off x="3837474" y="2871707"/>
            <a:ext cx="1031608" cy="199722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圆角矩形 101"/>
          <p:cNvSpPr/>
          <p:nvPr/>
        </p:nvSpPr>
        <p:spPr>
          <a:xfrm>
            <a:off x="3534842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2206099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sp>
        <p:nvSpPr>
          <p:cNvPr id="105" name="圆角矩形 104"/>
          <p:cNvSpPr/>
          <p:nvPr/>
        </p:nvSpPr>
        <p:spPr>
          <a:xfrm>
            <a:off x="877355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 </a:t>
            </a:r>
            <a:r>
              <a:rPr lang="en-US" altLang="zh-CN" sz="1400" dirty="0"/>
              <a:t>Task </a:t>
            </a:r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cxnSp>
        <p:nvCxnSpPr>
          <p:cNvPr id="108" name="肘形连接符 107"/>
          <p:cNvCxnSpPr>
            <a:stCxn id="67" idx="2"/>
            <a:endCxn id="102" idx="0"/>
          </p:cNvCxnSpPr>
          <p:nvPr/>
        </p:nvCxnSpPr>
        <p:spPr>
          <a:xfrm rot="16200000" flipH="1">
            <a:off x="3173102" y="3536078"/>
            <a:ext cx="1031608" cy="66847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肘形连接符 109"/>
          <p:cNvCxnSpPr>
            <a:stCxn id="67" idx="2"/>
            <a:endCxn id="104" idx="0"/>
          </p:cNvCxnSpPr>
          <p:nvPr/>
        </p:nvCxnSpPr>
        <p:spPr>
          <a:xfrm rot="5400000">
            <a:off x="2508731" y="3540184"/>
            <a:ext cx="1031608" cy="6602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肘形连接符 111"/>
          <p:cNvCxnSpPr>
            <a:stCxn id="67" idx="2"/>
            <a:endCxn id="105" idx="0"/>
          </p:cNvCxnSpPr>
          <p:nvPr/>
        </p:nvCxnSpPr>
        <p:spPr>
          <a:xfrm rot="5400000">
            <a:off x="1844359" y="2875812"/>
            <a:ext cx="1031608" cy="198901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肘形连接符 115"/>
          <p:cNvCxnSpPr>
            <a:stCxn id="105" idx="2"/>
            <a:endCxn id="68" idx="0"/>
          </p:cNvCxnSpPr>
          <p:nvPr/>
        </p:nvCxnSpPr>
        <p:spPr>
          <a:xfrm rot="16200000" flipH="1">
            <a:off x="2060630" y="4048532"/>
            <a:ext cx="599064" cy="198900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肘形连接符 117"/>
          <p:cNvCxnSpPr>
            <a:stCxn id="104" idx="2"/>
            <a:endCxn id="68" idx="0"/>
          </p:cNvCxnSpPr>
          <p:nvPr/>
        </p:nvCxnSpPr>
        <p:spPr>
          <a:xfrm rot="16200000" flipH="1">
            <a:off x="2725002" y="4712904"/>
            <a:ext cx="599064" cy="66026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肘形连接符 119"/>
          <p:cNvCxnSpPr>
            <a:stCxn id="102" idx="2"/>
            <a:endCxn id="68" idx="0"/>
          </p:cNvCxnSpPr>
          <p:nvPr/>
        </p:nvCxnSpPr>
        <p:spPr>
          <a:xfrm rot="5400000">
            <a:off x="3389374" y="4708798"/>
            <a:ext cx="599064" cy="6684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肘形连接符 121"/>
          <p:cNvCxnSpPr>
            <a:stCxn id="84" idx="2"/>
            <a:endCxn id="68" idx="0"/>
          </p:cNvCxnSpPr>
          <p:nvPr/>
        </p:nvCxnSpPr>
        <p:spPr>
          <a:xfrm rot="5400000">
            <a:off x="4053746" y="4044427"/>
            <a:ext cx="599064" cy="19972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圆角矩形 128"/>
          <p:cNvSpPr/>
          <p:nvPr/>
        </p:nvSpPr>
        <p:spPr>
          <a:xfrm>
            <a:off x="2866364" y="1771775"/>
            <a:ext cx="976605" cy="357384"/>
          </a:xfrm>
          <a:prstGeom prst="roundRec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Task 0</a:t>
            </a:r>
            <a:endParaRPr lang="zh-CN" altLang="en-US" sz="1400" dirty="0"/>
          </a:p>
        </p:txBody>
      </p:sp>
      <p:sp>
        <p:nvSpPr>
          <p:cNvPr id="3" name="圆角矩形 2"/>
          <p:cNvSpPr/>
          <p:nvPr/>
        </p:nvSpPr>
        <p:spPr>
          <a:xfrm>
            <a:off x="6657975" y="2527255"/>
            <a:ext cx="1218037" cy="6130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</a:t>
            </a:r>
            <a:endParaRPr lang="zh-CN" altLang="en-US" dirty="0"/>
          </a:p>
        </p:txBody>
      </p:sp>
      <p:sp>
        <p:nvSpPr>
          <p:cNvPr id="33" name="圆角矩形 32"/>
          <p:cNvSpPr/>
          <p:nvPr/>
        </p:nvSpPr>
        <p:spPr>
          <a:xfrm>
            <a:off x="9637451" y="1375351"/>
            <a:ext cx="976605" cy="357384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Action</a:t>
            </a:r>
            <a:endParaRPr lang="zh-CN" altLang="en-US" sz="1400" dirty="0"/>
          </a:p>
        </p:txBody>
      </p:sp>
      <p:sp>
        <p:nvSpPr>
          <p:cNvPr id="34" name="圆角矩形 33"/>
          <p:cNvSpPr/>
          <p:nvPr/>
        </p:nvSpPr>
        <p:spPr>
          <a:xfrm>
            <a:off x="9526757" y="2247430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Comments</a:t>
            </a:r>
            <a:endParaRPr lang="zh-CN" altLang="en-US" sz="1400" dirty="0"/>
          </a:p>
        </p:txBody>
      </p:sp>
      <p:sp>
        <p:nvSpPr>
          <p:cNvPr id="35" name="圆角矩形 34"/>
          <p:cNvSpPr/>
          <p:nvPr/>
        </p:nvSpPr>
        <p:spPr>
          <a:xfrm>
            <a:off x="9526757" y="3136716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Principal</a:t>
            </a:r>
            <a:endParaRPr lang="zh-CN" altLang="en-US" sz="1400" dirty="0"/>
          </a:p>
        </p:txBody>
      </p:sp>
      <p:sp>
        <p:nvSpPr>
          <p:cNvPr id="36" name="圆角矩形 35"/>
          <p:cNvSpPr/>
          <p:nvPr/>
        </p:nvSpPr>
        <p:spPr>
          <a:xfrm>
            <a:off x="9526757" y="4026003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Attachments</a:t>
            </a:r>
            <a:endParaRPr lang="zh-CN" altLang="en-US" sz="1400" dirty="0"/>
          </a:p>
        </p:txBody>
      </p:sp>
      <p:cxnSp>
        <p:nvCxnSpPr>
          <p:cNvPr id="7" name="曲线连接符 6"/>
          <p:cNvCxnSpPr>
            <a:stCxn id="3" idx="3"/>
            <a:endCxn id="33" idx="1"/>
          </p:cNvCxnSpPr>
          <p:nvPr/>
        </p:nvCxnSpPr>
        <p:spPr>
          <a:xfrm flipV="1">
            <a:off x="7876012" y="1554043"/>
            <a:ext cx="1761439" cy="127974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曲线连接符 8"/>
          <p:cNvCxnSpPr>
            <a:stCxn id="3" idx="3"/>
            <a:endCxn id="34" idx="1"/>
          </p:cNvCxnSpPr>
          <p:nvPr/>
        </p:nvCxnSpPr>
        <p:spPr>
          <a:xfrm flipV="1">
            <a:off x="7876012" y="2434726"/>
            <a:ext cx="1650745" cy="39905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曲线连接符 11"/>
          <p:cNvCxnSpPr>
            <a:stCxn id="3" idx="3"/>
            <a:endCxn id="35" idx="1"/>
          </p:cNvCxnSpPr>
          <p:nvPr/>
        </p:nvCxnSpPr>
        <p:spPr>
          <a:xfrm>
            <a:off x="7876012" y="2833784"/>
            <a:ext cx="1650745" cy="49022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曲线连接符 13"/>
          <p:cNvCxnSpPr>
            <a:stCxn id="3" idx="3"/>
            <a:endCxn id="36" idx="1"/>
          </p:cNvCxnSpPr>
          <p:nvPr/>
        </p:nvCxnSpPr>
        <p:spPr>
          <a:xfrm>
            <a:off x="7876012" y="2833784"/>
            <a:ext cx="1650745" cy="137951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7556755" y="3062779"/>
            <a:ext cx="998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Contains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8721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Real Workflow</a:t>
            </a:r>
            <a:endParaRPr lang="zh-CN" altLang="en-US" dirty="0"/>
          </a:p>
        </p:txBody>
      </p:sp>
      <p:sp>
        <p:nvSpPr>
          <p:cNvPr id="5" name="流程图: 数据 4"/>
          <p:cNvSpPr/>
          <p:nvPr/>
        </p:nvSpPr>
        <p:spPr>
          <a:xfrm>
            <a:off x="254318" y="2212418"/>
            <a:ext cx="1481618" cy="403292"/>
          </a:xfrm>
          <a:prstGeom prst="flowChartInputOutpu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Project Data</a:t>
            </a:r>
            <a:endParaRPr lang="zh-CN" altLang="en-US" sz="1200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20431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00018" y="1700212"/>
            <a:ext cx="1671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External System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2085969" y="1714500"/>
            <a:ext cx="0" cy="457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095999" y="1700211"/>
            <a:ext cx="1563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Portal</a:t>
            </a:r>
            <a:endParaRPr lang="zh-CN" altLang="en-US" dirty="0"/>
          </a:p>
        </p:txBody>
      </p:sp>
      <p:cxnSp>
        <p:nvCxnSpPr>
          <p:cNvPr id="18" name="肘形连接符 17"/>
          <p:cNvCxnSpPr>
            <a:stCxn id="5" idx="5"/>
            <a:endCxn id="12" idx="1"/>
          </p:cNvCxnSpPr>
          <p:nvPr/>
        </p:nvCxnSpPr>
        <p:spPr>
          <a:xfrm flipV="1">
            <a:off x="1587774" y="2412451"/>
            <a:ext cx="1474205" cy="161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圆角矩形 28"/>
          <p:cNvSpPr/>
          <p:nvPr/>
        </p:nvSpPr>
        <p:spPr>
          <a:xfrm>
            <a:off x="6412207" y="2614620"/>
            <a:ext cx="1914524" cy="48686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Fill Project Information</a:t>
            </a:r>
          </a:p>
          <a:p>
            <a:pPr algn="ctr"/>
            <a:r>
              <a:rPr lang="en-US" altLang="zh-CN" sz="1200" dirty="0" smtClean="0"/>
              <a:t>&amp; Allocate Assignee</a:t>
            </a:r>
            <a:endParaRPr lang="zh-CN" altLang="en-US" sz="1200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350286" y="2135980"/>
            <a:ext cx="3288507" cy="3364706"/>
            <a:chOff x="2807492" y="2193132"/>
            <a:chExt cx="4852333" cy="4086230"/>
          </a:xfrm>
        </p:grpSpPr>
        <p:sp>
          <p:nvSpPr>
            <p:cNvPr id="12" name="流程图: 预定义过程 11"/>
            <p:cNvSpPr/>
            <p:nvPr/>
          </p:nvSpPr>
          <p:spPr>
            <a:xfrm>
              <a:off x="3857625" y="2193132"/>
              <a:ext cx="1818084" cy="671513"/>
            </a:xfrm>
            <a:prstGeom prst="flowChartPredefinedProcess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Data Receiver</a:t>
              </a:r>
              <a:endParaRPr lang="zh-CN" altLang="en-US" sz="1200" dirty="0"/>
            </a:p>
          </p:txBody>
        </p:sp>
        <p:sp>
          <p:nvSpPr>
            <p:cNvPr id="13" name="流程图: 磁盘 12"/>
            <p:cNvSpPr/>
            <p:nvPr/>
          </p:nvSpPr>
          <p:spPr>
            <a:xfrm>
              <a:off x="3671889" y="5679287"/>
              <a:ext cx="2189558" cy="600075"/>
            </a:xfrm>
            <a:prstGeom prst="flowChartMagneticDisk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Storage</a:t>
              </a:r>
              <a:endParaRPr lang="zh-CN" altLang="en-US" sz="1200" dirty="0"/>
            </a:p>
          </p:txBody>
        </p:sp>
        <p:sp>
          <p:nvSpPr>
            <p:cNvPr id="14" name="流程图: 过程 13"/>
            <p:cNvSpPr/>
            <p:nvPr/>
          </p:nvSpPr>
          <p:spPr>
            <a:xfrm>
              <a:off x="2807492" y="3671891"/>
              <a:ext cx="3921920" cy="1200150"/>
            </a:xfrm>
            <a:prstGeom prst="flowChartProcess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/>
                <a:t>Project Processing Module</a:t>
              </a:r>
              <a:endParaRPr lang="zh-CN" altLang="en-US" sz="1200" dirty="0"/>
            </a:p>
          </p:txBody>
        </p:sp>
        <p:sp>
          <p:nvSpPr>
            <p:cNvPr id="15" name="流程图: 预定义过程 14"/>
            <p:cNvSpPr/>
            <p:nvPr/>
          </p:nvSpPr>
          <p:spPr>
            <a:xfrm>
              <a:off x="3014662" y="4211238"/>
              <a:ext cx="1657350" cy="550068"/>
            </a:xfrm>
            <a:prstGeom prst="flowChartPredefined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DAO</a:t>
              </a:r>
              <a:endParaRPr lang="zh-CN" altLang="en-US" sz="1200" dirty="0"/>
            </a:p>
          </p:txBody>
        </p:sp>
        <p:sp>
          <p:nvSpPr>
            <p:cNvPr id="16" name="流程图: 预定义过程 15"/>
            <p:cNvSpPr/>
            <p:nvPr/>
          </p:nvSpPr>
          <p:spPr>
            <a:xfrm>
              <a:off x="4879182" y="4211238"/>
              <a:ext cx="1657350" cy="550068"/>
            </a:xfrm>
            <a:prstGeom prst="flowChartPredefined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Workflow Engine</a:t>
              </a:r>
              <a:endParaRPr lang="zh-CN" altLang="en-US" sz="1200" dirty="0"/>
            </a:p>
          </p:txBody>
        </p:sp>
        <p:cxnSp>
          <p:nvCxnSpPr>
            <p:cNvPr id="20" name="肘形连接符 19"/>
            <p:cNvCxnSpPr>
              <a:stCxn id="12" idx="2"/>
              <a:endCxn id="14" idx="0"/>
            </p:cNvCxnSpPr>
            <p:nvPr/>
          </p:nvCxnSpPr>
          <p:spPr>
            <a:xfrm rot="16200000" flipH="1">
              <a:off x="4363936" y="3267375"/>
              <a:ext cx="807246" cy="1785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肘形连接符 21"/>
            <p:cNvCxnSpPr>
              <a:stCxn id="14" idx="2"/>
              <a:endCxn id="13" idx="1"/>
            </p:cNvCxnSpPr>
            <p:nvPr/>
          </p:nvCxnSpPr>
          <p:spPr>
            <a:xfrm rot="5400000">
              <a:off x="4363937" y="5274772"/>
              <a:ext cx="807246" cy="178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 29"/>
            <p:cNvSpPr/>
            <p:nvPr/>
          </p:nvSpPr>
          <p:spPr>
            <a:xfrm>
              <a:off x="6191249" y="2214571"/>
              <a:ext cx="1468576" cy="635789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rgbClr val="FF0000"/>
                  </a:solidFill>
                </a:rPr>
                <a:t>Workflow Template</a:t>
              </a:r>
              <a:endParaRPr lang="zh-CN" altLang="en-US" sz="1200" dirty="0">
                <a:solidFill>
                  <a:srgbClr val="FF0000"/>
                </a:solidFill>
              </a:endParaRPr>
            </a:p>
          </p:txBody>
        </p:sp>
        <p:sp>
          <p:nvSpPr>
            <p:cNvPr id="31" name="流程图: 决策 30"/>
            <p:cNvSpPr/>
            <p:nvPr/>
          </p:nvSpPr>
          <p:spPr>
            <a:xfrm>
              <a:off x="6785043" y="2870740"/>
              <a:ext cx="185738" cy="257175"/>
            </a:xfrm>
            <a:prstGeom prst="flowChartDecisi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cxnSp>
          <p:nvCxnSpPr>
            <p:cNvPr id="33" name="直接连接符 32"/>
            <p:cNvCxnSpPr>
              <a:stCxn id="31" idx="2"/>
              <a:endCxn id="16" idx="0"/>
            </p:cNvCxnSpPr>
            <p:nvPr/>
          </p:nvCxnSpPr>
          <p:spPr>
            <a:xfrm flipH="1">
              <a:off x="5707857" y="3127915"/>
              <a:ext cx="1170055" cy="108332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圆角矩形 36"/>
          <p:cNvSpPr/>
          <p:nvPr/>
        </p:nvSpPr>
        <p:spPr>
          <a:xfrm>
            <a:off x="6412207" y="3406021"/>
            <a:ext cx="1914524" cy="52377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HIS update</a:t>
            </a:r>
          </a:p>
          <a:p>
            <a:pPr algn="ctr"/>
            <a:r>
              <a:rPr lang="en-US" altLang="zh-CN" sz="1200" dirty="0" smtClean="0"/>
              <a:t>&amp; APQP/PPAP/PPQP</a:t>
            </a:r>
            <a:endParaRPr lang="zh-CN" altLang="en-US" sz="1200" dirty="0"/>
          </a:p>
        </p:txBody>
      </p:sp>
      <p:sp>
        <p:nvSpPr>
          <p:cNvPr id="41" name="矩形 40"/>
          <p:cNvSpPr/>
          <p:nvPr/>
        </p:nvSpPr>
        <p:spPr>
          <a:xfrm>
            <a:off x="6095997" y="2212418"/>
            <a:ext cx="5059683" cy="4074082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Real Workflow - Tasks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44" name="肘形连接符 43"/>
          <p:cNvCxnSpPr>
            <a:stCxn id="16" idx="3"/>
            <a:endCxn id="29" idx="1"/>
          </p:cNvCxnSpPr>
          <p:nvPr/>
        </p:nvCxnSpPr>
        <p:spPr>
          <a:xfrm flipV="1">
            <a:off x="4877519" y="2858053"/>
            <a:ext cx="1534688" cy="1166157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肘形连接符 45"/>
          <p:cNvCxnSpPr>
            <a:stCxn id="16" idx="3"/>
            <a:endCxn id="37" idx="1"/>
          </p:cNvCxnSpPr>
          <p:nvPr/>
        </p:nvCxnSpPr>
        <p:spPr>
          <a:xfrm flipV="1">
            <a:off x="4877519" y="3667906"/>
            <a:ext cx="1534688" cy="356304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圆角矩形 46"/>
          <p:cNvSpPr/>
          <p:nvPr/>
        </p:nvSpPr>
        <p:spPr>
          <a:xfrm>
            <a:off x="6412207" y="4234326"/>
            <a:ext cx="1914524" cy="52377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APQP/PPAP/PPQP Information update</a:t>
            </a:r>
            <a:endParaRPr lang="zh-CN" altLang="en-US" sz="1200" dirty="0"/>
          </a:p>
        </p:txBody>
      </p:sp>
      <p:cxnSp>
        <p:nvCxnSpPr>
          <p:cNvPr id="49" name="肘形连接符 48"/>
          <p:cNvCxnSpPr>
            <a:stCxn id="16" idx="3"/>
            <a:endCxn id="47" idx="1"/>
          </p:cNvCxnSpPr>
          <p:nvPr/>
        </p:nvCxnSpPr>
        <p:spPr>
          <a:xfrm>
            <a:off x="4877519" y="4024210"/>
            <a:ext cx="1534688" cy="472001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圆角矩形 49"/>
          <p:cNvSpPr/>
          <p:nvPr/>
        </p:nvSpPr>
        <p:spPr>
          <a:xfrm>
            <a:off x="6412207" y="5062631"/>
            <a:ext cx="1914524" cy="384448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PSW</a:t>
            </a:r>
            <a:endParaRPr lang="zh-CN" altLang="en-US" sz="1200" dirty="0"/>
          </a:p>
        </p:txBody>
      </p:sp>
      <p:sp>
        <p:nvSpPr>
          <p:cNvPr id="51" name="圆角矩形 50"/>
          <p:cNvSpPr/>
          <p:nvPr/>
        </p:nvSpPr>
        <p:spPr>
          <a:xfrm>
            <a:off x="6412207" y="5751616"/>
            <a:ext cx="1914524" cy="38444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Project</a:t>
            </a:r>
            <a:endParaRPr lang="zh-CN" altLang="en-US" sz="1200" dirty="0"/>
          </a:p>
        </p:txBody>
      </p:sp>
      <p:cxnSp>
        <p:nvCxnSpPr>
          <p:cNvPr id="53" name="肘形连接符 52"/>
          <p:cNvCxnSpPr>
            <a:stCxn id="16" idx="3"/>
            <a:endCxn id="50" idx="1"/>
          </p:cNvCxnSpPr>
          <p:nvPr/>
        </p:nvCxnSpPr>
        <p:spPr>
          <a:xfrm>
            <a:off x="4877519" y="4024210"/>
            <a:ext cx="1534688" cy="1230645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肘形连接符 54"/>
          <p:cNvCxnSpPr>
            <a:stCxn id="16" idx="3"/>
            <a:endCxn id="51" idx="1"/>
          </p:cNvCxnSpPr>
          <p:nvPr/>
        </p:nvCxnSpPr>
        <p:spPr>
          <a:xfrm>
            <a:off x="4877519" y="4024210"/>
            <a:ext cx="1534688" cy="191963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8684282" y="2705173"/>
            <a:ext cx="2028697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 supervisor</a:t>
            </a:r>
            <a:endParaRPr lang="zh-CN" altLang="en-US" sz="1200" u="sng" dirty="0"/>
          </a:p>
        </p:txBody>
      </p:sp>
      <p:sp>
        <p:nvSpPr>
          <p:cNvPr id="63" name="文本框 62"/>
          <p:cNvSpPr txBox="1"/>
          <p:nvPr/>
        </p:nvSpPr>
        <p:spPr>
          <a:xfrm>
            <a:off x="8684282" y="5805339"/>
            <a:ext cx="2028697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 supervisor</a:t>
            </a:r>
            <a:endParaRPr lang="zh-CN" altLang="en-US" sz="1200" u="sng" dirty="0"/>
          </a:p>
        </p:txBody>
      </p:sp>
      <p:sp>
        <p:nvSpPr>
          <p:cNvPr id="64" name="文本框 63"/>
          <p:cNvSpPr txBox="1"/>
          <p:nvPr/>
        </p:nvSpPr>
        <p:spPr>
          <a:xfrm>
            <a:off x="8684282" y="3480215"/>
            <a:ext cx="1341201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</a:t>
            </a:r>
            <a:endParaRPr lang="zh-CN" altLang="en-US" sz="1200" u="sng" dirty="0"/>
          </a:p>
        </p:txBody>
      </p:sp>
      <p:sp>
        <p:nvSpPr>
          <p:cNvPr id="65" name="文本框 64"/>
          <p:cNvSpPr txBox="1"/>
          <p:nvPr/>
        </p:nvSpPr>
        <p:spPr>
          <a:xfrm>
            <a:off x="8684282" y="4198105"/>
            <a:ext cx="1900457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Supplier supervisor</a:t>
            </a:r>
          </a:p>
          <a:p>
            <a:r>
              <a:rPr lang="en-US" altLang="zh-CN" sz="1200" u="sng" dirty="0" smtClean="0"/>
              <a:t>&amp; Supplier operator</a:t>
            </a:r>
            <a:endParaRPr lang="zh-CN" altLang="en-US" sz="1200" u="sng" dirty="0"/>
          </a:p>
        </p:txBody>
      </p:sp>
      <p:sp>
        <p:nvSpPr>
          <p:cNvPr id="66" name="文本框 65"/>
          <p:cNvSpPr txBox="1"/>
          <p:nvPr/>
        </p:nvSpPr>
        <p:spPr>
          <a:xfrm>
            <a:off x="8684282" y="5030298"/>
            <a:ext cx="1341201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</a:t>
            </a:r>
            <a:endParaRPr lang="zh-CN" altLang="en-US" sz="1200" u="sng" dirty="0"/>
          </a:p>
        </p:txBody>
      </p:sp>
    </p:spTree>
    <p:extLst>
      <p:ext uri="{BB962C8B-B14F-4D97-AF65-F5344CB8AC3E}">
        <p14:creationId xmlns:p14="http://schemas.microsoft.com/office/powerpoint/2010/main" val="27133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Status Chart</a:t>
            </a:r>
            <a:endParaRPr lang="zh-CN" altLang="en-US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2657480"/>
            <a:ext cx="12192001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000103" y="1714500"/>
            <a:ext cx="0" cy="457200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76968" y="2065618"/>
            <a:ext cx="701154" cy="30777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Project</a:t>
            </a:r>
            <a:endParaRPr lang="zh-CN" altLang="en-US" sz="1400" u="sng" dirty="0"/>
          </a:p>
        </p:txBody>
      </p:sp>
      <p:cxnSp>
        <p:nvCxnSpPr>
          <p:cNvPr id="45" name="直接连接符 44"/>
          <p:cNvCxnSpPr/>
          <p:nvPr/>
        </p:nvCxnSpPr>
        <p:spPr>
          <a:xfrm>
            <a:off x="-2" y="4881563"/>
            <a:ext cx="12192001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176968" y="5292204"/>
            <a:ext cx="595035" cy="738664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APQP</a:t>
            </a:r>
          </a:p>
          <a:p>
            <a:r>
              <a:rPr lang="en-US" altLang="zh-CN" sz="1400" u="sng" dirty="0" smtClean="0"/>
              <a:t>PPAP</a:t>
            </a:r>
          </a:p>
          <a:p>
            <a:r>
              <a:rPr lang="en-US" altLang="zh-CN" sz="1400" u="sng" dirty="0" smtClean="0"/>
              <a:t>PPQP</a:t>
            </a:r>
            <a:endParaRPr lang="zh-CN" altLang="en-US" sz="1400" u="sng" dirty="0"/>
          </a:p>
        </p:txBody>
      </p:sp>
      <p:sp>
        <p:nvSpPr>
          <p:cNvPr id="52" name="文本框 51"/>
          <p:cNvSpPr txBox="1"/>
          <p:nvPr/>
        </p:nvSpPr>
        <p:spPr>
          <a:xfrm>
            <a:off x="176968" y="3643319"/>
            <a:ext cx="554319" cy="30777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Parts</a:t>
            </a:r>
            <a:endParaRPr lang="zh-CN" altLang="en-US" sz="1400" u="sng" dirty="0"/>
          </a:p>
        </p:txBody>
      </p:sp>
      <p:cxnSp>
        <p:nvCxnSpPr>
          <p:cNvPr id="27" name="曲线连接符 26"/>
          <p:cNvCxnSpPr>
            <a:stCxn id="70" idx="3"/>
            <a:endCxn id="67" idx="2"/>
          </p:cNvCxnSpPr>
          <p:nvPr/>
        </p:nvCxnSpPr>
        <p:spPr>
          <a:xfrm rot="16200000" flipH="1">
            <a:off x="3901451" y="2382558"/>
            <a:ext cx="711782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曲线连接符 33"/>
          <p:cNvCxnSpPr>
            <a:stCxn id="70" idx="3"/>
            <a:endCxn id="68" idx="2"/>
          </p:cNvCxnSpPr>
          <p:nvPr/>
        </p:nvCxnSpPr>
        <p:spPr>
          <a:xfrm rot="16200000" flipH="1">
            <a:off x="3624840" y="2659169"/>
            <a:ext cx="1265005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曲线连接符 35"/>
          <p:cNvCxnSpPr>
            <a:stCxn id="70" idx="3"/>
            <a:endCxn id="69" idx="2"/>
          </p:cNvCxnSpPr>
          <p:nvPr/>
        </p:nvCxnSpPr>
        <p:spPr>
          <a:xfrm rot="16200000" flipH="1">
            <a:off x="3170745" y="3113264"/>
            <a:ext cx="2173195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/>
          <p:cNvGrpSpPr/>
          <p:nvPr/>
        </p:nvGrpSpPr>
        <p:grpSpPr>
          <a:xfrm>
            <a:off x="4557709" y="2832168"/>
            <a:ext cx="880177" cy="1874708"/>
            <a:chOff x="5525823" y="2923404"/>
            <a:chExt cx="880177" cy="18747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7" name="椭圆 66"/>
            <p:cNvSpPr/>
            <p:nvPr/>
          </p:nvSpPr>
          <p:spPr>
            <a:xfrm>
              <a:off x="5525823" y="2923404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5525823" y="3476627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5525823" y="4384817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5827442" y="4041774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77066" y="1740451"/>
            <a:ext cx="10981590" cy="685800"/>
            <a:chOff x="1591419" y="1740450"/>
            <a:chExt cx="13400068" cy="80990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1591419" y="1740450"/>
              <a:ext cx="823157" cy="8001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New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2691559" y="1740450"/>
              <a:ext cx="1594673" cy="8001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13889648" y="1740450"/>
              <a:ext cx="1101839" cy="8001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Closed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19" name="曲线连接符 18"/>
            <p:cNvCxnSpPr>
              <a:stCxn id="9" idx="6"/>
              <a:endCxn id="54" idx="2"/>
            </p:cNvCxnSpPr>
            <p:nvPr/>
          </p:nvCxnSpPr>
          <p:spPr>
            <a:xfrm>
              <a:off x="2414576" y="2140500"/>
              <a:ext cx="276983" cy="12700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曲线连接符 22"/>
            <p:cNvCxnSpPr>
              <a:stCxn id="70" idx="6"/>
              <a:endCxn id="119" idx="2"/>
            </p:cNvCxnSpPr>
            <p:nvPr/>
          </p:nvCxnSpPr>
          <p:spPr>
            <a:xfrm>
              <a:off x="6466711" y="2150309"/>
              <a:ext cx="4933357" cy="14998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/>
            <p:cNvSpPr/>
            <p:nvPr/>
          </p:nvSpPr>
          <p:spPr>
            <a:xfrm>
              <a:off x="4872038" y="1750259"/>
              <a:ext cx="1594673" cy="8001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 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9" name="曲线连接符 78"/>
            <p:cNvCxnSpPr>
              <a:stCxn id="54" idx="6"/>
              <a:endCxn id="70" idx="2"/>
            </p:cNvCxnSpPr>
            <p:nvPr/>
          </p:nvCxnSpPr>
          <p:spPr>
            <a:xfrm>
              <a:off x="4286232" y="2140500"/>
              <a:ext cx="585806" cy="9809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组合 91"/>
          <p:cNvGrpSpPr/>
          <p:nvPr/>
        </p:nvGrpSpPr>
        <p:grpSpPr>
          <a:xfrm>
            <a:off x="5824531" y="2827521"/>
            <a:ext cx="1261414" cy="1873001"/>
            <a:chOff x="6781801" y="2827521"/>
            <a:chExt cx="1261414" cy="18730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1" name="椭圆 80"/>
            <p:cNvSpPr/>
            <p:nvPr/>
          </p:nvSpPr>
          <p:spPr>
            <a:xfrm>
              <a:off x="6781801" y="2827521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6781801" y="3413636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6781801" y="4310647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7212453" y="3945790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cxnSp>
        <p:nvCxnSpPr>
          <p:cNvPr id="86" name="曲线连接符 85"/>
          <p:cNvCxnSpPr>
            <a:stCxn id="67" idx="6"/>
            <a:endCxn id="81" idx="2"/>
          </p:cNvCxnSpPr>
          <p:nvPr/>
        </p:nvCxnSpPr>
        <p:spPr>
          <a:xfrm flipV="1">
            <a:off x="5437886" y="3022459"/>
            <a:ext cx="386645" cy="16357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曲线连接符 87"/>
          <p:cNvCxnSpPr>
            <a:stCxn id="68" idx="6"/>
            <a:endCxn id="82" idx="2"/>
          </p:cNvCxnSpPr>
          <p:nvPr/>
        </p:nvCxnSpPr>
        <p:spPr>
          <a:xfrm>
            <a:off x="5437886" y="3592039"/>
            <a:ext cx="386645" cy="16535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曲线连接符 90"/>
          <p:cNvCxnSpPr>
            <a:stCxn id="69" idx="6"/>
            <a:endCxn id="83" idx="2"/>
          </p:cNvCxnSpPr>
          <p:nvPr/>
        </p:nvCxnSpPr>
        <p:spPr>
          <a:xfrm>
            <a:off x="5437886" y="4500229"/>
            <a:ext cx="386645" cy="5356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组合 92"/>
          <p:cNvGrpSpPr/>
          <p:nvPr/>
        </p:nvGrpSpPr>
        <p:grpSpPr>
          <a:xfrm>
            <a:off x="7472589" y="2823742"/>
            <a:ext cx="1537181" cy="1873001"/>
            <a:chOff x="6781801" y="2827521"/>
            <a:chExt cx="1261414" cy="18730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4" name="椭圆 93"/>
            <p:cNvSpPr/>
            <p:nvPr/>
          </p:nvSpPr>
          <p:spPr>
            <a:xfrm>
              <a:off x="6781801" y="2827521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5" name="椭圆 94"/>
            <p:cNvSpPr/>
            <p:nvPr/>
          </p:nvSpPr>
          <p:spPr>
            <a:xfrm>
              <a:off x="6781801" y="3413636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Waiting for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椭圆 95"/>
            <p:cNvSpPr/>
            <p:nvPr/>
          </p:nvSpPr>
          <p:spPr>
            <a:xfrm>
              <a:off x="6781801" y="4310647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Waiting for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7212453" y="3945790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cxnSp>
        <p:nvCxnSpPr>
          <p:cNvPr id="99" name="曲线连接符 98"/>
          <p:cNvCxnSpPr>
            <a:stCxn id="81" idx="6"/>
            <a:endCxn id="94" idx="2"/>
          </p:cNvCxnSpPr>
          <p:nvPr/>
        </p:nvCxnSpPr>
        <p:spPr>
          <a:xfrm flipV="1">
            <a:off x="7085945" y="3018680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曲线连接符 100"/>
          <p:cNvCxnSpPr>
            <a:stCxn id="82" idx="6"/>
            <a:endCxn id="95" idx="2"/>
          </p:cNvCxnSpPr>
          <p:nvPr/>
        </p:nvCxnSpPr>
        <p:spPr>
          <a:xfrm flipV="1">
            <a:off x="7085945" y="3604795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曲线连接符 102"/>
          <p:cNvCxnSpPr>
            <a:stCxn id="83" idx="6"/>
            <a:endCxn id="96" idx="2"/>
          </p:cNvCxnSpPr>
          <p:nvPr/>
        </p:nvCxnSpPr>
        <p:spPr>
          <a:xfrm flipV="1">
            <a:off x="7085945" y="4501806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曲线连接符 105"/>
          <p:cNvCxnSpPr>
            <a:stCxn id="96" idx="4"/>
            <a:endCxn id="149" idx="0"/>
          </p:cNvCxnSpPr>
          <p:nvPr/>
        </p:nvCxnSpPr>
        <p:spPr>
          <a:xfrm rot="5400000">
            <a:off x="4397059" y="1774134"/>
            <a:ext cx="921512" cy="6766731"/>
          </a:xfrm>
          <a:prstGeom prst="curvedConnector3">
            <a:avLst>
              <a:gd name="adj1" fmla="val 50000"/>
            </a:avLst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椭圆 110"/>
          <p:cNvSpPr/>
          <p:nvPr/>
        </p:nvSpPr>
        <p:spPr>
          <a:xfrm>
            <a:off x="9695425" y="4293581"/>
            <a:ext cx="1524999" cy="365445"/>
          </a:xfrm>
          <a:prstGeom prst="ellipse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Sub-Activity Complete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117" name="曲线连接符 116"/>
          <p:cNvCxnSpPr>
            <a:stCxn id="151" idx="0"/>
            <a:endCxn id="111" idx="4"/>
          </p:cNvCxnSpPr>
          <p:nvPr/>
        </p:nvCxnSpPr>
        <p:spPr>
          <a:xfrm rot="5400000" flipH="1" flipV="1">
            <a:off x="9411672" y="4824562"/>
            <a:ext cx="1211788" cy="880717"/>
          </a:xfrm>
          <a:prstGeom prst="curvedConnector3">
            <a:avLst>
              <a:gd name="adj1" fmla="val 50000"/>
            </a:avLst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椭圆 118"/>
          <p:cNvSpPr/>
          <p:nvPr/>
        </p:nvSpPr>
        <p:spPr>
          <a:xfrm>
            <a:off x="9115425" y="1748757"/>
            <a:ext cx="1184880" cy="677494"/>
          </a:xfrm>
          <a:prstGeom prst="ellipse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Sub-Activity complete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122" name="曲线连接符 121"/>
          <p:cNvCxnSpPr>
            <a:stCxn id="119" idx="6"/>
            <a:endCxn id="56" idx="2"/>
          </p:cNvCxnSpPr>
          <p:nvPr/>
        </p:nvCxnSpPr>
        <p:spPr>
          <a:xfrm flipV="1">
            <a:off x="10300305" y="2079198"/>
            <a:ext cx="855375" cy="8306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曲线连接符 123"/>
          <p:cNvCxnSpPr>
            <a:stCxn id="111" idx="0"/>
            <a:endCxn id="119" idx="4"/>
          </p:cNvCxnSpPr>
          <p:nvPr/>
        </p:nvCxnSpPr>
        <p:spPr>
          <a:xfrm rot="16200000" flipV="1">
            <a:off x="9149230" y="2984886"/>
            <a:ext cx="1867330" cy="750060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椭圆 148"/>
          <p:cNvSpPr/>
          <p:nvPr/>
        </p:nvSpPr>
        <p:spPr>
          <a:xfrm>
            <a:off x="1237276" y="5618255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1" name="椭圆 150"/>
          <p:cNvSpPr/>
          <p:nvPr/>
        </p:nvSpPr>
        <p:spPr>
          <a:xfrm>
            <a:off x="9340035" y="5870814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3" name="文本框 152"/>
          <p:cNvSpPr txBox="1"/>
          <p:nvPr/>
        </p:nvSpPr>
        <p:spPr>
          <a:xfrm>
            <a:off x="2239219" y="3099100"/>
            <a:ext cx="1744388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2 :</a:t>
            </a:r>
          </a:p>
          <a:p>
            <a:r>
              <a:rPr lang="en-US" altLang="zh-CN" sz="1200" dirty="0" smtClean="0"/>
              <a:t>Project information filled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</a:t>
            </a:r>
            <a:r>
              <a:rPr lang="en-US" altLang="zh-CN" sz="1200" dirty="0" smtClean="0"/>
              <a:t> allocated</a:t>
            </a:r>
            <a:endParaRPr lang="zh-CN" altLang="en-US" sz="1200" dirty="0"/>
          </a:p>
        </p:txBody>
      </p:sp>
      <p:cxnSp>
        <p:nvCxnSpPr>
          <p:cNvPr id="158" name="直接箭头连接符 157"/>
          <p:cNvCxnSpPr>
            <a:endCxn id="153" idx="0"/>
          </p:cNvCxnSpPr>
          <p:nvPr/>
        </p:nvCxnSpPr>
        <p:spPr>
          <a:xfrm flipH="1">
            <a:off x="3111413" y="2097064"/>
            <a:ext cx="401091" cy="100203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文本框 158"/>
          <p:cNvSpPr txBox="1"/>
          <p:nvPr/>
        </p:nvSpPr>
        <p:spPr>
          <a:xfrm>
            <a:off x="6918796" y="5483920"/>
            <a:ext cx="1988301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5 :</a:t>
            </a:r>
          </a:p>
          <a:p>
            <a:r>
              <a:rPr lang="en-US" altLang="zh-CN" sz="1200" dirty="0" smtClean="0"/>
              <a:t>HIS information maintained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allocated</a:t>
            </a:r>
            <a:endParaRPr lang="zh-CN" altLang="en-US" sz="1200" dirty="0"/>
          </a:p>
        </p:txBody>
      </p:sp>
      <p:cxnSp>
        <p:nvCxnSpPr>
          <p:cNvPr id="160" name="直接箭头连接符 159"/>
          <p:cNvCxnSpPr>
            <a:endCxn id="159" idx="0"/>
          </p:cNvCxnSpPr>
          <p:nvPr/>
        </p:nvCxnSpPr>
        <p:spPr>
          <a:xfrm>
            <a:off x="7284639" y="4563220"/>
            <a:ext cx="628308" cy="92070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文本框 163"/>
          <p:cNvSpPr txBox="1"/>
          <p:nvPr/>
        </p:nvSpPr>
        <p:spPr>
          <a:xfrm>
            <a:off x="1220131" y="4029567"/>
            <a:ext cx="1856668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 supervisor </a:t>
            </a:r>
            <a:r>
              <a:rPr lang="en-US" altLang="zh-CN" sz="1200" dirty="0"/>
              <a:t>g</a:t>
            </a:r>
            <a:r>
              <a:rPr lang="en-US" altLang="zh-CN" sz="1200" dirty="0" smtClean="0"/>
              <a:t>et the task manually</a:t>
            </a:r>
            <a:endParaRPr lang="zh-CN" altLang="en-US" sz="1200" dirty="0"/>
          </a:p>
        </p:txBody>
      </p:sp>
      <p:cxnSp>
        <p:nvCxnSpPr>
          <p:cNvPr id="165" name="直接箭头连接符 164"/>
          <p:cNvCxnSpPr>
            <a:endCxn id="164" idx="0"/>
          </p:cNvCxnSpPr>
          <p:nvPr/>
        </p:nvCxnSpPr>
        <p:spPr>
          <a:xfrm>
            <a:off x="1841710" y="2114614"/>
            <a:ext cx="306755" cy="191495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文本框 167"/>
          <p:cNvSpPr txBox="1"/>
          <p:nvPr/>
        </p:nvSpPr>
        <p:spPr>
          <a:xfrm>
            <a:off x="5270589" y="1122465"/>
            <a:ext cx="1744950" cy="83099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3 :</a:t>
            </a:r>
          </a:p>
          <a:p>
            <a:r>
              <a:rPr lang="en-US" altLang="zh-CN" sz="1200" dirty="0" smtClean="0"/>
              <a:t>Activity assigned automatically according to allocated assignee</a:t>
            </a:r>
            <a:endParaRPr lang="zh-CN" altLang="en-US" sz="1200" dirty="0"/>
          </a:p>
        </p:txBody>
      </p:sp>
      <p:cxnSp>
        <p:nvCxnSpPr>
          <p:cNvPr id="169" name="直接箭头连接符 168"/>
          <p:cNvCxnSpPr>
            <a:endCxn id="168" idx="2"/>
          </p:cNvCxnSpPr>
          <p:nvPr/>
        </p:nvCxnSpPr>
        <p:spPr>
          <a:xfrm flipV="1">
            <a:off x="4203132" y="1953462"/>
            <a:ext cx="1939932" cy="88795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曲线连接符 175"/>
          <p:cNvCxnSpPr>
            <a:stCxn id="96" idx="4"/>
            <a:endCxn id="149" idx="7"/>
          </p:cNvCxnSpPr>
          <p:nvPr/>
        </p:nvCxnSpPr>
        <p:spPr>
          <a:xfrm rot="5400000">
            <a:off x="4453259" y="1885640"/>
            <a:ext cx="976819" cy="659902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曲线连接符 177"/>
          <p:cNvCxnSpPr>
            <a:stCxn id="96" idx="4"/>
            <a:endCxn id="149" idx="6"/>
          </p:cNvCxnSpPr>
          <p:nvPr/>
        </p:nvCxnSpPr>
        <p:spPr>
          <a:xfrm rot="5400000">
            <a:off x="4421230" y="1987135"/>
            <a:ext cx="1110342" cy="652955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曲线连接符 182"/>
          <p:cNvCxnSpPr>
            <a:stCxn id="151" idx="1"/>
            <a:endCxn id="111" idx="3"/>
          </p:cNvCxnSpPr>
          <p:nvPr/>
        </p:nvCxnSpPr>
        <p:spPr>
          <a:xfrm rot="5400000" flipH="1" flipV="1">
            <a:off x="9003822" y="5011188"/>
            <a:ext cx="1320613" cy="50925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曲线连接符 185"/>
          <p:cNvCxnSpPr>
            <a:stCxn id="151" idx="7"/>
            <a:endCxn id="111" idx="5"/>
          </p:cNvCxnSpPr>
          <p:nvPr/>
        </p:nvCxnSpPr>
        <p:spPr>
          <a:xfrm rot="5400000" flipH="1" flipV="1">
            <a:off x="9710697" y="4639726"/>
            <a:ext cx="1320613" cy="12521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文本框 195"/>
          <p:cNvSpPr txBox="1"/>
          <p:nvPr/>
        </p:nvSpPr>
        <p:spPr>
          <a:xfrm>
            <a:off x="7212855" y="1489327"/>
            <a:ext cx="1744950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4 :</a:t>
            </a:r>
          </a:p>
          <a:p>
            <a:r>
              <a:rPr lang="en-US" altLang="zh-CN" sz="1200" dirty="0" smtClean="0"/>
              <a:t>ASDE/SQE accept Activity</a:t>
            </a:r>
            <a:endParaRPr lang="zh-CN" altLang="en-US" sz="1200" dirty="0"/>
          </a:p>
        </p:txBody>
      </p:sp>
      <p:cxnSp>
        <p:nvCxnSpPr>
          <p:cNvPr id="197" name="直接箭头连接符 196"/>
          <p:cNvCxnSpPr>
            <a:endCxn id="196" idx="2"/>
          </p:cNvCxnSpPr>
          <p:nvPr/>
        </p:nvCxnSpPr>
        <p:spPr>
          <a:xfrm flipV="1">
            <a:off x="5574101" y="2135658"/>
            <a:ext cx="2511229" cy="86356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直接连接符 200"/>
          <p:cNvCxnSpPr/>
          <p:nvPr/>
        </p:nvCxnSpPr>
        <p:spPr>
          <a:xfrm>
            <a:off x="4203132" y="2841418"/>
            <a:ext cx="0" cy="120847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直接连接符 201"/>
          <p:cNvCxnSpPr/>
          <p:nvPr/>
        </p:nvCxnSpPr>
        <p:spPr>
          <a:xfrm>
            <a:off x="5574101" y="3018679"/>
            <a:ext cx="0" cy="148154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直接连接符 203"/>
          <p:cNvCxnSpPr/>
          <p:nvPr/>
        </p:nvCxnSpPr>
        <p:spPr>
          <a:xfrm>
            <a:off x="7279267" y="3038815"/>
            <a:ext cx="0" cy="152440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文本框 205"/>
          <p:cNvSpPr txBox="1"/>
          <p:nvPr/>
        </p:nvSpPr>
        <p:spPr>
          <a:xfrm>
            <a:off x="10677109" y="3009474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11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 SQE </a:t>
            </a:r>
            <a:r>
              <a:rPr lang="en-US" altLang="zh-CN" sz="1200" dirty="0" smtClean="0"/>
              <a:t>PSW upload</a:t>
            </a:r>
          </a:p>
          <a:p>
            <a:r>
              <a:rPr lang="en-US" altLang="zh-CN" sz="1200" dirty="0" smtClean="0"/>
              <a:t>Sub-Activity check in background</a:t>
            </a:r>
            <a:endParaRPr lang="zh-CN" altLang="en-US" sz="1200" dirty="0"/>
          </a:p>
        </p:txBody>
      </p:sp>
      <p:cxnSp>
        <p:nvCxnSpPr>
          <p:cNvPr id="208" name="曲线连接符 207"/>
          <p:cNvCxnSpPr>
            <a:endCxn id="206" idx="1"/>
          </p:cNvCxnSpPr>
          <p:nvPr/>
        </p:nvCxnSpPr>
        <p:spPr>
          <a:xfrm>
            <a:off x="9814380" y="2927020"/>
            <a:ext cx="862729" cy="590286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文本框 210"/>
          <p:cNvSpPr txBox="1"/>
          <p:nvPr/>
        </p:nvSpPr>
        <p:spPr>
          <a:xfrm>
            <a:off x="10300305" y="284376"/>
            <a:ext cx="1600732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12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 supervisor </a:t>
            </a:r>
            <a:r>
              <a:rPr lang="en-US" altLang="zh-CN" sz="1200" dirty="0" smtClean="0"/>
              <a:t>close project</a:t>
            </a:r>
            <a:endParaRPr lang="zh-CN" altLang="en-US" sz="1200" dirty="0"/>
          </a:p>
        </p:txBody>
      </p:sp>
      <p:cxnSp>
        <p:nvCxnSpPr>
          <p:cNvPr id="213" name="曲线连接符 212"/>
          <p:cNvCxnSpPr>
            <a:endCxn id="211" idx="2"/>
          </p:cNvCxnSpPr>
          <p:nvPr/>
        </p:nvCxnSpPr>
        <p:spPr>
          <a:xfrm rot="5400000" flipH="1" flipV="1">
            <a:off x="10342970" y="1315730"/>
            <a:ext cx="1142723" cy="372679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473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Status Chart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1000103" y="1714500"/>
            <a:ext cx="0" cy="457200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202534" y="3390434"/>
            <a:ext cx="595035" cy="738664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APQP</a:t>
            </a:r>
          </a:p>
          <a:p>
            <a:r>
              <a:rPr lang="en-US" altLang="zh-CN" sz="1400" u="sng" dirty="0" smtClean="0"/>
              <a:t>PPAP</a:t>
            </a:r>
          </a:p>
          <a:p>
            <a:r>
              <a:rPr lang="en-US" altLang="zh-CN" sz="1400" u="sng" dirty="0" smtClean="0"/>
              <a:t>PPQP</a:t>
            </a:r>
            <a:endParaRPr lang="zh-CN" altLang="en-US" sz="1400" u="sng" dirty="0"/>
          </a:p>
        </p:txBody>
      </p:sp>
      <p:grpSp>
        <p:nvGrpSpPr>
          <p:cNvPr id="5" name="组合 4"/>
          <p:cNvGrpSpPr/>
          <p:nvPr/>
        </p:nvGrpSpPr>
        <p:grpSpPr>
          <a:xfrm>
            <a:off x="2239562" y="2164263"/>
            <a:ext cx="8318704" cy="1047863"/>
            <a:chOff x="2210083" y="2342571"/>
            <a:chExt cx="8318704" cy="1047863"/>
          </a:xfrm>
        </p:grpSpPr>
        <p:sp>
          <p:nvSpPr>
            <p:cNvPr id="57" name="椭圆 56"/>
            <p:cNvSpPr/>
            <p:nvPr/>
          </p:nvSpPr>
          <p:spPr>
            <a:xfrm>
              <a:off x="2210083" y="2439625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3546401" y="2818464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9003788" y="243962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Sub-Tasks 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0" name="曲线连接符 59"/>
            <p:cNvCxnSpPr>
              <a:stCxn id="57" idx="6"/>
              <a:endCxn id="58" idx="2"/>
            </p:cNvCxnSpPr>
            <p:nvPr/>
          </p:nvCxnSpPr>
          <p:spPr>
            <a:xfrm>
              <a:off x="3134348" y="2622348"/>
              <a:ext cx="412053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椭圆 60"/>
            <p:cNvSpPr/>
            <p:nvPr/>
          </p:nvSpPr>
          <p:spPr>
            <a:xfrm>
              <a:off x="7130778" y="3024989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APQP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62" name="曲线连接符 61"/>
            <p:cNvCxnSpPr>
              <a:stCxn id="64" idx="4"/>
              <a:endCxn id="61" idx="2"/>
            </p:cNvCxnSpPr>
            <p:nvPr/>
          </p:nvCxnSpPr>
          <p:spPr>
            <a:xfrm rot="16200000" flipH="1">
              <a:off x="6420531" y="2497465"/>
              <a:ext cx="499696" cy="920797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曲线连接符 62"/>
            <p:cNvCxnSpPr>
              <a:stCxn id="61" idx="6"/>
              <a:endCxn id="59" idx="2"/>
            </p:cNvCxnSpPr>
            <p:nvPr/>
          </p:nvCxnSpPr>
          <p:spPr>
            <a:xfrm flipV="1">
              <a:off x="8655777" y="2622348"/>
              <a:ext cx="348011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椭圆 63"/>
            <p:cNvSpPr/>
            <p:nvPr/>
          </p:nvSpPr>
          <p:spPr>
            <a:xfrm>
              <a:off x="5447481" y="2342571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5" name="曲线连接符 64"/>
            <p:cNvCxnSpPr>
              <a:stCxn id="58" idx="6"/>
              <a:endCxn id="64" idx="2"/>
            </p:cNvCxnSpPr>
            <p:nvPr/>
          </p:nvCxnSpPr>
          <p:spPr>
            <a:xfrm flipV="1">
              <a:off x="5071400" y="2525294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2282425" y="3661191"/>
            <a:ext cx="8318701" cy="1047863"/>
            <a:chOff x="2252946" y="3993572"/>
            <a:chExt cx="8318701" cy="1047863"/>
          </a:xfrm>
        </p:grpSpPr>
        <p:sp>
          <p:nvSpPr>
            <p:cNvPr id="66" name="椭圆 65"/>
            <p:cNvSpPr/>
            <p:nvPr/>
          </p:nvSpPr>
          <p:spPr>
            <a:xfrm>
              <a:off x="2252946" y="4090626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3546401" y="446946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2" name="椭圆 71"/>
            <p:cNvSpPr/>
            <p:nvPr/>
          </p:nvSpPr>
          <p:spPr>
            <a:xfrm>
              <a:off x="9046648" y="4090626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Sub-Tasks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3" name="曲线连接符 72"/>
            <p:cNvCxnSpPr>
              <a:stCxn id="66" idx="6"/>
              <a:endCxn id="71" idx="2"/>
            </p:cNvCxnSpPr>
            <p:nvPr/>
          </p:nvCxnSpPr>
          <p:spPr>
            <a:xfrm>
              <a:off x="3177211" y="4273349"/>
              <a:ext cx="369190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椭圆 73"/>
            <p:cNvSpPr/>
            <p:nvPr/>
          </p:nvSpPr>
          <p:spPr>
            <a:xfrm>
              <a:off x="7159353" y="4675990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PPAP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75" name="曲线连接符 74"/>
            <p:cNvCxnSpPr>
              <a:stCxn id="78" idx="4"/>
              <a:endCxn id="74" idx="2"/>
            </p:cNvCxnSpPr>
            <p:nvPr/>
          </p:nvCxnSpPr>
          <p:spPr>
            <a:xfrm rot="16200000" flipH="1">
              <a:off x="6434819" y="4134179"/>
              <a:ext cx="499696" cy="949372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曲线连接符 76"/>
            <p:cNvCxnSpPr>
              <a:stCxn id="74" idx="6"/>
              <a:endCxn id="72" idx="2"/>
            </p:cNvCxnSpPr>
            <p:nvPr/>
          </p:nvCxnSpPr>
          <p:spPr>
            <a:xfrm flipV="1">
              <a:off x="8684352" y="4273349"/>
              <a:ext cx="362296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椭圆 77"/>
            <p:cNvSpPr/>
            <p:nvPr/>
          </p:nvSpPr>
          <p:spPr>
            <a:xfrm>
              <a:off x="5447481" y="3993572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85" name="曲线连接符 84"/>
            <p:cNvCxnSpPr>
              <a:stCxn id="71" idx="6"/>
              <a:endCxn id="78" idx="2"/>
            </p:cNvCxnSpPr>
            <p:nvPr/>
          </p:nvCxnSpPr>
          <p:spPr>
            <a:xfrm flipV="1">
              <a:off x="5071400" y="4176295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组合 86"/>
          <p:cNvGrpSpPr/>
          <p:nvPr/>
        </p:nvGrpSpPr>
        <p:grpSpPr>
          <a:xfrm>
            <a:off x="2310998" y="5200014"/>
            <a:ext cx="8404428" cy="1047863"/>
            <a:chOff x="2281519" y="3993572"/>
            <a:chExt cx="8404428" cy="1047863"/>
          </a:xfrm>
        </p:grpSpPr>
        <p:sp>
          <p:nvSpPr>
            <p:cNvPr id="89" name="椭圆 88"/>
            <p:cNvSpPr/>
            <p:nvPr/>
          </p:nvSpPr>
          <p:spPr>
            <a:xfrm>
              <a:off x="2281519" y="4090626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0" name="椭圆 89"/>
            <p:cNvSpPr/>
            <p:nvPr/>
          </p:nvSpPr>
          <p:spPr>
            <a:xfrm>
              <a:off x="3546401" y="446946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8" name="椭圆 97"/>
            <p:cNvSpPr/>
            <p:nvPr/>
          </p:nvSpPr>
          <p:spPr>
            <a:xfrm>
              <a:off x="9160948" y="4090626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Sub-Tasks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00" name="曲线连接符 99"/>
            <p:cNvCxnSpPr>
              <a:stCxn id="89" idx="6"/>
              <a:endCxn id="90" idx="2"/>
            </p:cNvCxnSpPr>
            <p:nvPr/>
          </p:nvCxnSpPr>
          <p:spPr>
            <a:xfrm>
              <a:off x="3205784" y="4273349"/>
              <a:ext cx="340617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椭圆 101"/>
            <p:cNvSpPr/>
            <p:nvPr/>
          </p:nvSpPr>
          <p:spPr>
            <a:xfrm>
              <a:off x="7202211" y="4675990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PPQP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105" name="曲线连接符 104"/>
            <p:cNvCxnSpPr>
              <a:stCxn id="109" idx="4"/>
              <a:endCxn id="102" idx="2"/>
            </p:cNvCxnSpPr>
            <p:nvPr/>
          </p:nvCxnSpPr>
          <p:spPr>
            <a:xfrm rot="16200000" flipH="1">
              <a:off x="6456248" y="4112750"/>
              <a:ext cx="499696" cy="992230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曲线连接符 107"/>
            <p:cNvCxnSpPr>
              <a:stCxn id="102" idx="6"/>
              <a:endCxn id="98" idx="2"/>
            </p:cNvCxnSpPr>
            <p:nvPr/>
          </p:nvCxnSpPr>
          <p:spPr>
            <a:xfrm flipV="1">
              <a:off x="8727210" y="4273349"/>
              <a:ext cx="433738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椭圆 108"/>
            <p:cNvSpPr/>
            <p:nvPr/>
          </p:nvSpPr>
          <p:spPr>
            <a:xfrm>
              <a:off x="5447481" y="3993572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12" name="曲线连接符 111"/>
            <p:cNvCxnSpPr>
              <a:stCxn id="90" idx="6"/>
              <a:endCxn id="109" idx="2"/>
            </p:cNvCxnSpPr>
            <p:nvPr/>
          </p:nvCxnSpPr>
          <p:spPr>
            <a:xfrm flipV="1">
              <a:off x="5071400" y="4176295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曲线连接符 10"/>
          <p:cNvCxnSpPr>
            <a:stCxn id="17" idx="6"/>
            <a:endCxn id="57" idx="2"/>
          </p:cNvCxnSpPr>
          <p:nvPr/>
        </p:nvCxnSpPr>
        <p:spPr>
          <a:xfrm>
            <a:off x="1613355" y="1771948"/>
            <a:ext cx="626207" cy="67209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曲线连接符 12"/>
          <p:cNvCxnSpPr>
            <a:stCxn id="17" idx="5"/>
            <a:endCxn id="66" idx="2"/>
          </p:cNvCxnSpPr>
          <p:nvPr/>
        </p:nvCxnSpPr>
        <p:spPr>
          <a:xfrm rot="16200000" flipH="1">
            <a:off x="895409" y="2553951"/>
            <a:ext cx="2035497" cy="73853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曲线连接符 14"/>
          <p:cNvCxnSpPr>
            <a:stCxn id="17" idx="4"/>
            <a:endCxn id="89" idx="2"/>
          </p:cNvCxnSpPr>
          <p:nvPr/>
        </p:nvCxnSpPr>
        <p:spPr>
          <a:xfrm rot="16200000" flipH="1">
            <a:off x="84084" y="3252876"/>
            <a:ext cx="3519013" cy="93481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1139010" y="1583118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11178896" y="1440236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20" name="曲线连接符 19"/>
          <p:cNvCxnSpPr>
            <a:stCxn id="59" idx="6"/>
            <a:endCxn id="114" idx="3"/>
          </p:cNvCxnSpPr>
          <p:nvPr/>
        </p:nvCxnSpPr>
        <p:spPr>
          <a:xfrm flipV="1">
            <a:off x="10558266" y="1762589"/>
            <a:ext cx="690096" cy="68145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曲线连接符 21"/>
          <p:cNvCxnSpPr>
            <a:stCxn id="72" idx="6"/>
            <a:endCxn id="114" idx="4"/>
          </p:cNvCxnSpPr>
          <p:nvPr/>
        </p:nvCxnSpPr>
        <p:spPr>
          <a:xfrm flipV="1">
            <a:off x="10601126" y="1817896"/>
            <a:ext cx="814943" cy="212307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曲线连接符 25"/>
          <p:cNvCxnSpPr>
            <a:stCxn id="98" idx="6"/>
            <a:endCxn id="114" idx="5"/>
          </p:cNvCxnSpPr>
          <p:nvPr/>
        </p:nvCxnSpPr>
        <p:spPr>
          <a:xfrm flipV="1">
            <a:off x="10715426" y="1762589"/>
            <a:ext cx="868349" cy="37172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文本框 114"/>
          <p:cNvSpPr txBox="1"/>
          <p:nvPr/>
        </p:nvSpPr>
        <p:spPr>
          <a:xfrm>
            <a:off x="99971" y="5601546"/>
            <a:ext cx="2313743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6 :</a:t>
            </a:r>
          </a:p>
          <a:p>
            <a:r>
              <a:rPr lang="en-US" altLang="zh-CN" sz="1200" dirty="0" smtClean="0"/>
              <a:t>Activity assigned automatically according to allocated assignee</a:t>
            </a:r>
            <a:endParaRPr lang="zh-CN" altLang="en-US" sz="1200" dirty="0"/>
          </a:p>
        </p:txBody>
      </p:sp>
      <p:cxnSp>
        <p:nvCxnSpPr>
          <p:cNvPr id="118" name="直接箭头连接符 117"/>
          <p:cNvCxnSpPr>
            <a:endCxn id="115" idx="0"/>
          </p:cNvCxnSpPr>
          <p:nvPr/>
        </p:nvCxnSpPr>
        <p:spPr>
          <a:xfrm flipH="1">
            <a:off x="1256843" y="4526332"/>
            <a:ext cx="500520" cy="1075214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文本框 122"/>
          <p:cNvSpPr txBox="1"/>
          <p:nvPr/>
        </p:nvSpPr>
        <p:spPr>
          <a:xfrm>
            <a:off x="3474915" y="1654559"/>
            <a:ext cx="1381547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7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accept Activity</a:t>
            </a:r>
            <a:endParaRPr lang="zh-CN" altLang="en-US" sz="1200" dirty="0"/>
          </a:p>
        </p:txBody>
      </p:sp>
      <p:cxnSp>
        <p:nvCxnSpPr>
          <p:cNvPr id="126" name="直接箭头连接符 125"/>
          <p:cNvCxnSpPr>
            <a:endCxn id="123" idx="2"/>
          </p:cNvCxnSpPr>
          <p:nvPr/>
        </p:nvCxnSpPr>
        <p:spPr>
          <a:xfrm flipV="1">
            <a:off x="3374675" y="2300890"/>
            <a:ext cx="791014" cy="23571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 flipV="1">
            <a:off x="1757363" y="1860404"/>
            <a:ext cx="0" cy="266592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连接符 131"/>
          <p:cNvCxnSpPr/>
          <p:nvPr/>
        </p:nvCxnSpPr>
        <p:spPr>
          <a:xfrm flipV="1">
            <a:off x="3360387" y="2536599"/>
            <a:ext cx="2322" cy="302885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/>
        </p:nvCxnSpPr>
        <p:spPr>
          <a:xfrm flipV="1">
            <a:off x="5312889" y="2476971"/>
            <a:ext cx="2322" cy="302885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文本框 136"/>
          <p:cNvSpPr txBox="1"/>
          <p:nvPr/>
        </p:nvSpPr>
        <p:spPr>
          <a:xfrm>
            <a:off x="5918602" y="1176722"/>
            <a:ext cx="1381547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8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operator </a:t>
            </a:r>
            <a:r>
              <a:rPr lang="en-US" altLang="zh-CN" sz="1200" dirty="0" smtClean="0"/>
              <a:t>allocated</a:t>
            </a:r>
            <a:endParaRPr lang="zh-CN" altLang="en-US" sz="1200" dirty="0"/>
          </a:p>
        </p:txBody>
      </p:sp>
      <p:cxnSp>
        <p:nvCxnSpPr>
          <p:cNvPr id="135" name="曲线连接符 134"/>
          <p:cNvCxnSpPr>
            <a:endCxn id="137" idx="1"/>
          </p:cNvCxnSpPr>
          <p:nvPr/>
        </p:nvCxnSpPr>
        <p:spPr>
          <a:xfrm rot="5400000" flipH="1" flipV="1">
            <a:off x="5127204" y="1685574"/>
            <a:ext cx="977083" cy="605713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 flipH="1" flipV="1">
            <a:off x="8884693" y="2719221"/>
            <a:ext cx="41932" cy="320549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文本框 143"/>
          <p:cNvSpPr txBox="1"/>
          <p:nvPr/>
        </p:nvSpPr>
        <p:spPr>
          <a:xfrm>
            <a:off x="7682803" y="1271048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9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operator </a:t>
            </a:r>
            <a:r>
              <a:rPr lang="en-US" altLang="zh-CN" sz="1200" dirty="0" smtClean="0"/>
              <a:t>submit task;</a:t>
            </a:r>
          </a:p>
          <a:p>
            <a:r>
              <a:rPr lang="en-US" altLang="zh-CN" sz="1200" dirty="0"/>
              <a:t>Sub-Tasks</a:t>
            </a:r>
            <a:r>
              <a:rPr lang="en-US" altLang="zh-CN" sz="1200" dirty="0" smtClean="0"/>
              <a:t> check in background</a:t>
            </a:r>
            <a:endParaRPr lang="zh-CN" altLang="en-US" sz="1200" dirty="0"/>
          </a:p>
        </p:txBody>
      </p:sp>
      <p:cxnSp>
        <p:nvCxnSpPr>
          <p:cNvPr id="142" name="曲线连接符 141"/>
          <p:cNvCxnSpPr>
            <a:endCxn id="144" idx="2"/>
          </p:cNvCxnSpPr>
          <p:nvPr/>
        </p:nvCxnSpPr>
        <p:spPr>
          <a:xfrm rot="10800000">
            <a:off x="8373577" y="2286711"/>
            <a:ext cx="511116" cy="432510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文本框 146"/>
          <p:cNvSpPr txBox="1"/>
          <p:nvPr/>
        </p:nvSpPr>
        <p:spPr>
          <a:xfrm>
            <a:off x="9771070" y="223032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10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submit task;</a:t>
            </a:r>
          </a:p>
          <a:p>
            <a:r>
              <a:rPr lang="en-US" altLang="zh-CN" sz="1200" dirty="0"/>
              <a:t>Sub-Tasks</a:t>
            </a:r>
            <a:r>
              <a:rPr lang="en-US" altLang="zh-CN" sz="1200" dirty="0" smtClean="0"/>
              <a:t> check in background</a:t>
            </a:r>
            <a:endParaRPr lang="zh-CN" altLang="en-US" sz="1200" dirty="0"/>
          </a:p>
        </p:txBody>
      </p:sp>
      <p:cxnSp>
        <p:nvCxnSpPr>
          <p:cNvPr id="148" name="直接连接符 147"/>
          <p:cNvCxnSpPr/>
          <p:nvPr/>
        </p:nvCxnSpPr>
        <p:spPr>
          <a:xfrm flipH="1" flipV="1">
            <a:off x="10966665" y="1968424"/>
            <a:ext cx="41932" cy="320549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曲线连接符 148"/>
          <p:cNvCxnSpPr>
            <a:endCxn id="147" idx="2"/>
          </p:cNvCxnSpPr>
          <p:nvPr/>
        </p:nvCxnSpPr>
        <p:spPr>
          <a:xfrm rot="16200000" flipV="1">
            <a:off x="10321294" y="1379245"/>
            <a:ext cx="804046" cy="522946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7316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 rot="19455792">
            <a:off x="2311400" y="2603500"/>
            <a:ext cx="4546600" cy="1003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Integrated with Project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8135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内容占位符 1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altLang="zh-CN" sz="9600" i="1" dirty="0" smtClean="0"/>
              <a:t>Thanks!</a:t>
            </a:r>
            <a:endParaRPr lang="zh-CN" altLang="en-US" sz="9600" i="1" dirty="0"/>
          </a:p>
        </p:txBody>
      </p:sp>
    </p:spTree>
    <p:extLst>
      <p:ext uri="{BB962C8B-B14F-4D97-AF65-F5344CB8AC3E}">
        <p14:creationId xmlns:p14="http://schemas.microsoft.com/office/powerpoint/2010/main" val="2383784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Issues – Issue List – View Issue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Issues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207592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6812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38490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045742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066382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25103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94452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275830" y="3476266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6652154" y="3489367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9857753" y="3491446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10904261" y="348980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7708436" y="3495764"/>
            <a:ext cx="668468" cy="156476"/>
            <a:chOff x="7961182" y="3492006"/>
            <a:chExt cx="668468" cy="156476"/>
          </a:xfrm>
        </p:grpSpPr>
        <p:sp>
          <p:nvSpPr>
            <p:cNvPr id="57" name="矩形 56"/>
            <p:cNvSpPr/>
            <p:nvPr/>
          </p:nvSpPr>
          <p:spPr>
            <a:xfrm>
              <a:off x="7961182" y="349200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738548" y="3489367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607004" y="3489803"/>
            <a:ext cx="668468" cy="156476"/>
            <a:chOff x="5820886" y="3496614"/>
            <a:chExt cx="668468" cy="156476"/>
          </a:xfrm>
        </p:grpSpPr>
        <p:sp>
          <p:nvSpPr>
            <p:cNvPr id="55" name="矩形 54"/>
            <p:cNvSpPr/>
            <p:nvPr/>
          </p:nvSpPr>
          <p:spPr>
            <a:xfrm>
              <a:off x="5820886" y="3496614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流程图: 合并 78"/>
            <p:cNvSpPr/>
            <p:nvPr/>
          </p:nvSpPr>
          <p:spPr>
            <a:xfrm>
              <a:off x="6360847" y="3538852"/>
              <a:ext cx="10456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80" name="流程图: 合并 79"/>
          <p:cNvSpPr/>
          <p:nvPr/>
        </p:nvSpPr>
        <p:spPr>
          <a:xfrm>
            <a:off x="11441906" y="3538002"/>
            <a:ext cx="9709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1" name="流程图: 合并 90"/>
          <p:cNvSpPr/>
          <p:nvPr/>
        </p:nvSpPr>
        <p:spPr>
          <a:xfrm>
            <a:off x="7179872" y="3539073"/>
            <a:ext cx="10456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2" name="圆角矩形 91"/>
          <p:cNvSpPr/>
          <p:nvPr/>
        </p:nvSpPr>
        <p:spPr>
          <a:xfrm>
            <a:off x="3115198" y="271647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New Issue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00025" y="2257425"/>
            <a:ext cx="11744325" cy="395033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70" name="组合 69"/>
            <p:cNvGrpSpPr/>
            <p:nvPr/>
          </p:nvGrpSpPr>
          <p:grpSpPr>
            <a:xfrm>
              <a:off x="414342" y="1470901"/>
              <a:ext cx="10415584" cy="4680961"/>
              <a:chOff x="414342" y="1470901"/>
              <a:chExt cx="10415584" cy="4680961"/>
            </a:xfrm>
          </p:grpSpPr>
          <p:grpSp>
            <p:nvGrpSpPr>
              <p:cNvPr id="71" name="组合 70"/>
              <p:cNvGrpSpPr/>
              <p:nvPr/>
            </p:nvGrpSpPr>
            <p:grpSpPr>
              <a:xfrm>
                <a:off x="414342" y="1470901"/>
                <a:ext cx="10415584" cy="4680961"/>
                <a:chOff x="414342" y="1470901"/>
                <a:chExt cx="10415584" cy="4680961"/>
              </a:xfrm>
            </p:grpSpPr>
            <p:grpSp>
              <p:nvGrpSpPr>
                <p:cNvPr id="147" name="组合 146"/>
                <p:cNvGrpSpPr/>
                <p:nvPr/>
              </p:nvGrpSpPr>
              <p:grpSpPr>
                <a:xfrm>
                  <a:off x="414342" y="1470901"/>
                  <a:ext cx="10415584" cy="4680961"/>
                  <a:chOff x="2157413" y="1354232"/>
                  <a:chExt cx="8043862" cy="4238098"/>
                </a:xfrm>
              </p:grpSpPr>
              <p:sp>
                <p:nvSpPr>
                  <p:cNvPr id="149" name="流程图: 过程 148"/>
                  <p:cNvSpPr/>
                  <p:nvPr/>
                </p:nvSpPr>
                <p:spPr>
                  <a:xfrm>
                    <a:off x="2157413" y="1365205"/>
                    <a:ext cx="8043862" cy="4227125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50" name="流程图: 过程 149"/>
                  <p:cNvSpPr/>
                  <p:nvPr/>
                </p:nvSpPr>
                <p:spPr>
                  <a:xfrm>
                    <a:off x="2157413" y="1354232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View Issue</a:t>
                    </a:r>
                    <a:endParaRPr lang="zh-CN" altLang="en-US" sz="1400" dirty="0"/>
                  </a:p>
                </p:txBody>
              </p:sp>
            </p:grpSp>
            <p:sp>
              <p:nvSpPr>
                <p:cNvPr id="148" name="十字形 147"/>
                <p:cNvSpPr/>
                <p:nvPr/>
              </p:nvSpPr>
              <p:spPr>
                <a:xfrm rot="18798906">
                  <a:off x="10525838" y="1571737"/>
                  <a:ext cx="180000" cy="180000"/>
                </a:xfrm>
                <a:prstGeom prst="plus">
                  <a:avLst>
                    <a:gd name="adj" fmla="val 42817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72" name="组合 71"/>
              <p:cNvGrpSpPr/>
              <p:nvPr/>
            </p:nvGrpSpPr>
            <p:grpSpPr>
              <a:xfrm>
                <a:off x="710435" y="1932435"/>
                <a:ext cx="2314803" cy="261610"/>
                <a:chOff x="2774673" y="2713777"/>
                <a:chExt cx="2314803" cy="261610"/>
              </a:xfrm>
            </p:grpSpPr>
            <p:sp>
              <p:nvSpPr>
                <p:cNvPr id="145" name="流程图: 过程 144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I0000001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6" name="文本框 145"/>
                <p:cNvSpPr txBox="1"/>
                <p:nvPr/>
              </p:nvSpPr>
              <p:spPr>
                <a:xfrm>
                  <a:off x="2774673" y="2713777"/>
                  <a:ext cx="732893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Issue ID.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3" name="组合 72"/>
              <p:cNvGrpSpPr/>
              <p:nvPr/>
            </p:nvGrpSpPr>
            <p:grpSpPr>
              <a:xfrm>
                <a:off x="5462319" y="1933935"/>
                <a:ext cx="4932630" cy="261610"/>
                <a:chOff x="3834881" y="2707173"/>
                <a:chExt cx="4932630" cy="261610"/>
              </a:xfrm>
            </p:grpSpPr>
            <p:sp>
              <p:nvSpPr>
                <p:cNvPr id="143" name="流程图: 过程 142"/>
                <p:cNvSpPr/>
                <p:nvPr/>
              </p:nvSpPr>
              <p:spPr>
                <a:xfrm>
                  <a:off x="4945078" y="2736900"/>
                  <a:ext cx="3822433" cy="212651"/>
                </a:xfrm>
                <a:prstGeom prst="flowChartProcess">
                  <a:avLst/>
                </a:prstGeom>
                <a:solidFill>
                  <a:srgbClr val="E9E5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 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4" name="文本框 143"/>
                <p:cNvSpPr txBox="1"/>
                <p:nvPr/>
              </p:nvSpPr>
              <p:spPr>
                <a:xfrm>
                  <a:off x="3834881" y="2707173"/>
                  <a:ext cx="1034257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Project Name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4" name="组合 73"/>
              <p:cNvGrpSpPr/>
              <p:nvPr/>
            </p:nvGrpSpPr>
            <p:grpSpPr>
              <a:xfrm>
                <a:off x="775802" y="2357870"/>
                <a:ext cx="4043156" cy="261610"/>
                <a:chOff x="2901670" y="2713777"/>
                <a:chExt cx="4043156" cy="261610"/>
              </a:xfrm>
            </p:grpSpPr>
            <p:sp>
              <p:nvSpPr>
                <p:cNvPr id="141" name="流程图: 过程 140"/>
                <p:cNvSpPr/>
                <p:nvPr/>
              </p:nvSpPr>
              <p:spPr>
                <a:xfrm>
                  <a:off x="3613300" y="2736900"/>
                  <a:ext cx="3331526" cy="212651"/>
                </a:xfrm>
                <a:prstGeom prst="flowChartProcess">
                  <a:avLst/>
                </a:prstGeom>
                <a:solidFill>
                  <a:srgbClr val="E9E5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2" name="文本框 141"/>
                <p:cNvSpPr txBox="1"/>
                <p:nvPr/>
              </p:nvSpPr>
              <p:spPr>
                <a:xfrm>
                  <a:off x="2901670" y="2713777"/>
                  <a:ext cx="67678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Subject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5" name="组合 74"/>
              <p:cNvGrpSpPr/>
              <p:nvPr/>
            </p:nvGrpSpPr>
            <p:grpSpPr>
              <a:xfrm>
                <a:off x="5649292" y="2363896"/>
                <a:ext cx="2454503" cy="261610"/>
                <a:chOff x="5255592" y="2363896"/>
                <a:chExt cx="2454503" cy="261610"/>
              </a:xfrm>
            </p:grpSpPr>
            <p:grpSp>
              <p:nvGrpSpPr>
                <p:cNvPr id="137" name="组合 136"/>
                <p:cNvGrpSpPr/>
                <p:nvPr/>
              </p:nvGrpSpPr>
              <p:grpSpPr>
                <a:xfrm>
                  <a:off x="5255592" y="2363896"/>
                  <a:ext cx="2454503" cy="261610"/>
                  <a:chOff x="2634973" y="2713777"/>
                  <a:chExt cx="2454503" cy="261610"/>
                </a:xfrm>
              </p:grpSpPr>
              <p:sp>
                <p:nvSpPr>
                  <p:cNvPr id="139" name="流程图: 过程 138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rgbClr val="E9E5DC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Technical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0" name="文本框 139"/>
                  <p:cNvSpPr txBox="1"/>
                  <p:nvPr/>
                </p:nvSpPr>
                <p:spPr>
                  <a:xfrm>
                    <a:off x="2634973" y="2713777"/>
                    <a:ext cx="85311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Issue Type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38" name="流程图: 合并 137"/>
                <p:cNvSpPr/>
                <p:nvPr/>
              </p:nvSpPr>
              <p:spPr>
                <a:xfrm>
                  <a:off x="7531100" y="2448442"/>
                  <a:ext cx="115653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81" name="组合 80"/>
              <p:cNvGrpSpPr/>
              <p:nvPr/>
            </p:nvGrpSpPr>
            <p:grpSpPr>
              <a:xfrm>
                <a:off x="785991" y="2782605"/>
                <a:ext cx="2225903" cy="261610"/>
                <a:chOff x="5484192" y="2351196"/>
                <a:chExt cx="2225903" cy="261610"/>
              </a:xfrm>
            </p:grpSpPr>
            <p:grpSp>
              <p:nvGrpSpPr>
                <p:cNvPr id="133" name="组合 132"/>
                <p:cNvGrpSpPr/>
                <p:nvPr/>
              </p:nvGrpSpPr>
              <p:grpSpPr>
                <a:xfrm>
                  <a:off x="5484192" y="2351196"/>
                  <a:ext cx="2225903" cy="261610"/>
                  <a:chOff x="2863573" y="2701077"/>
                  <a:chExt cx="2225903" cy="261610"/>
                </a:xfrm>
              </p:grpSpPr>
              <p:sp>
                <p:nvSpPr>
                  <p:cNvPr id="135" name="流程图: 过程 134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rgbClr val="E9E5DC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err="1" smtClean="0">
                        <a:solidFill>
                          <a:schemeClr val="tx1"/>
                        </a:solidFill>
                      </a:rPr>
                      <a:t>Sabu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6" name="文本框 135"/>
                  <p:cNvSpPr txBox="1"/>
                  <p:nvPr/>
                </p:nvSpPr>
                <p:spPr>
                  <a:xfrm>
                    <a:off x="2863573" y="2701077"/>
                    <a:ext cx="643125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Owner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34" name="流程图: 合并 133"/>
                <p:cNvSpPr/>
                <p:nvPr/>
              </p:nvSpPr>
              <p:spPr>
                <a:xfrm>
                  <a:off x="7541414" y="2448442"/>
                  <a:ext cx="105339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82" name="组合 81"/>
              <p:cNvGrpSpPr/>
              <p:nvPr/>
            </p:nvGrpSpPr>
            <p:grpSpPr>
              <a:xfrm>
                <a:off x="5750250" y="2769437"/>
                <a:ext cx="2013038" cy="261610"/>
                <a:chOff x="5356550" y="2769437"/>
                <a:chExt cx="2013038" cy="261610"/>
              </a:xfrm>
            </p:grpSpPr>
            <p:grpSp>
              <p:nvGrpSpPr>
                <p:cNvPr id="115" name="组合 114"/>
                <p:cNvGrpSpPr/>
                <p:nvPr/>
              </p:nvGrpSpPr>
              <p:grpSpPr>
                <a:xfrm>
                  <a:off x="5356550" y="2769437"/>
                  <a:ext cx="2013038" cy="261610"/>
                  <a:chOff x="3586799" y="2717966"/>
                  <a:chExt cx="2013038" cy="261610"/>
                </a:xfrm>
              </p:grpSpPr>
              <p:sp>
                <p:nvSpPr>
                  <p:cNvPr id="131" name="流程图: 过程 130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rgbClr val="E9E5DC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2018-08-08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2" name="文本框 131"/>
                  <p:cNvSpPr txBox="1"/>
                  <p:nvPr/>
                </p:nvSpPr>
                <p:spPr>
                  <a:xfrm>
                    <a:off x="3586799" y="2717966"/>
                    <a:ext cx="781794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Due Date: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116" name="组合 115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117" name="矩形 116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8" name="矩形 117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9" name="矩形 118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0" name="矩形 119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1" name="矩形 120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2" name="矩形 121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3" name="矩形 122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4" name="矩形 123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5" name="矩形 124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6" name="矩形 125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7" name="矩形 126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8" name="矩形 127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0" name="矩形 129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83" name="组合 82"/>
              <p:cNvGrpSpPr/>
              <p:nvPr/>
            </p:nvGrpSpPr>
            <p:grpSpPr>
              <a:xfrm>
                <a:off x="506298" y="3214372"/>
                <a:ext cx="2492603" cy="261610"/>
                <a:chOff x="5217492" y="2363896"/>
                <a:chExt cx="2492603" cy="261610"/>
              </a:xfrm>
            </p:grpSpPr>
            <p:grpSp>
              <p:nvGrpSpPr>
                <p:cNvPr id="111" name="组合 110"/>
                <p:cNvGrpSpPr/>
                <p:nvPr/>
              </p:nvGrpSpPr>
              <p:grpSpPr>
                <a:xfrm>
                  <a:off x="5217492" y="2363896"/>
                  <a:ext cx="2492603" cy="261610"/>
                  <a:chOff x="2596873" y="2713777"/>
                  <a:chExt cx="2492603" cy="261610"/>
                </a:xfrm>
              </p:grpSpPr>
              <p:sp>
                <p:nvSpPr>
                  <p:cNvPr id="113" name="流程图: 过程 112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rgbClr val="E9E5DC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Postponed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4" name="文本框 113"/>
                  <p:cNvSpPr txBox="1"/>
                  <p:nvPr/>
                </p:nvSpPr>
                <p:spPr>
                  <a:xfrm>
                    <a:off x="2596873" y="2713777"/>
                    <a:ext cx="92845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Issue Status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12" name="流程图: 合并 111"/>
                <p:cNvSpPr/>
                <p:nvPr/>
              </p:nvSpPr>
              <p:spPr>
                <a:xfrm>
                  <a:off x="7532975" y="2448442"/>
                  <a:ext cx="113778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sp>
            <p:nvSpPr>
              <p:cNvPr id="85" name="圆角矩形 84"/>
              <p:cNvSpPr/>
              <p:nvPr/>
            </p:nvSpPr>
            <p:spPr>
              <a:xfrm>
                <a:off x="4818958" y="5668453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Close</a:t>
                </a:r>
                <a:endParaRPr lang="zh-CN" altLang="en-US" sz="1400" dirty="0"/>
              </a:p>
            </p:txBody>
          </p:sp>
          <p:grpSp>
            <p:nvGrpSpPr>
              <p:cNvPr id="86" name="组合 85"/>
              <p:cNvGrpSpPr/>
              <p:nvPr/>
            </p:nvGrpSpPr>
            <p:grpSpPr>
              <a:xfrm>
                <a:off x="527935" y="3666193"/>
                <a:ext cx="9960678" cy="1102756"/>
                <a:chOff x="2673070" y="2713777"/>
                <a:chExt cx="9960678" cy="1102756"/>
              </a:xfrm>
            </p:grpSpPr>
            <p:sp>
              <p:nvSpPr>
                <p:cNvPr id="109" name="流程图: 过程 108"/>
                <p:cNvSpPr/>
                <p:nvPr/>
              </p:nvSpPr>
              <p:spPr>
                <a:xfrm>
                  <a:off x="3613300" y="2736901"/>
                  <a:ext cx="9020448" cy="1079632"/>
                </a:xfrm>
                <a:prstGeom prst="flowChartProcess">
                  <a:avLst/>
                </a:prstGeom>
                <a:solidFill>
                  <a:srgbClr val="E9E5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文本框 109"/>
                <p:cNvSpPr txBox="1"/>
                <p:nvPr/>
              </p:nvSpPr>
              <p:spPr>
                <a:xfrm>
                  <a:off x="2673070" y="2713777"/>
                  <a:ext cx="68640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Memos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87" name="组合 86"/>
              <p:cNvGrpSpPr/>
              <p:nvPr/>
            </p:nvGrpSpPr>
            <p:grpSpPr>
              <a:xfrm>
                <a:off x="5148269" y="3204113"/>
                <a:ext cx="2615019" cy="261610"/>
                <a:chOff x="4754569" y="2769437"/>
                <a:chExt cx="2615019" cy="261610"/>
              </a:xfrm>
            </p:grpSpPr>
            <p:grpSp>
              <p:nvGrpSpPr>
                <p:cNvPr id="89" name="组合 88"/>
                <p:cNvGrpSpPr/>
                <p:nvPr/>
              </p:nvGrpSpPr>
              <p:grpSpPr>
                <a:xfrm>
                  <a:off x="4754569" y="2769437"/>
                  <a:ext cx="2615019" cy="261610"/>
                  <a:chOff x="2984818" y="2717966"/>
                  <a:chExt cx="2615019" cy="261610"/>
                </a:xfrm>
              </p:grpSpPr>
              <p:sp>
                <p:nvSpPr>
                  <p:cNvPr id="107" name="流程图: 过程 106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rgbClr val="E9E5DC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2018-08-20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8" name="文本框 107"/>
                  <p:cNvSpPr txBox="1"/>
                  <p:nvPr/>
                </p:nvSpPr>
                <p:spPr>
                  <a:xfrm>
                    <a:off x="2984818" y="2717966"/>
                    <a:ext cx="144010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Date of Completion 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90" name="组合 89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93" name="矩形 92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4" name="矩形 93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5" name="矩形 94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6" name="矩形 95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7" name="矩形 96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8" name="矩形 97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9" name="矩形 98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0" name="矩形 99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1" name="矩形 100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2" name="矩形 101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3" name="矩形 102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4" name="矩形 103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5" name="矩形 104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6" name="矩形 105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sp>
            <p:nvSpPr>
              <p:cNvPr id="88" name="加号 87"/>
              <p:cNvSpPr/>
              <p:nvPr/>
            </p:nvSpPr>
            <p:spPr>
              <a:xfrm>
                <a:off x="1097280" y="3886875"/>
                <a:ext cx="281715" cy="261407"/>
              </a:xfrm>
              <a:prstGeom prst="mathPlus">
                <a:avLst/>
              </a:prstGeom>
              <a:solidFill>
                <a:srgbClr val="E9E5DC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10201275" y="2036882"/>
              <a:ext cx="115653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537034" y="5084131"/>
            <a:ext cx="10170200" cy="372458"/>
            <a:chOff x="532635" y="3143339"/>
            <a:chExt cx="10170200" cy="372458"/>
          </a:xfrm>
        </p:grpSpPr>
        <p:sp>
          <p:nvSpPr>
            <p:cNvPr id="153" name="矩形 152"/>
            <p:cNvSpPr/>
            <p:nvPr/>
          </p:nvSpPr>
          <p:spPr>
            <a:xfrm>
              <a:off x="532635" y="3143339"/>
              <a:ext cx="10170200" cy="372458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矩形 153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55" name="流程图: 摘录 154"/>
            <p:cNvSpPr/>
            <p:nvPr/>
          </p:nvSpPr>
          <p:spPr>
            <a:xfrm rot="54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36375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4775340"/>
            <a:ext cx="12192000" cy="3243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Approval events</a:t>
            </a:r>
          </a:p>
          <a:p>
            <a:r>
              <a:rPr lang="en-US" altLang="zh-CN" dirty="0"/>
              <a:t>Meetings</a:t>
            </a:r>
          </a:p>
          <a:p>
            <a:r>
              <a:rPr lang="en-US" altLang="zh-CN" dirty="0"/>
              <a:t>Issues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Messages</a:t>
            </a:r>
          </a:p>
          <a:p>
            <a:r>
              <a:rPr lang="en-US" altLang="zh-CN" dirty="0" smtClean="0">
                <a:solidFill>
                  <a:srgbClr val="FF0000"/>
                </a:solidFill>
              </a:rPr>
              <a:t>documents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6602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5262" y="1874505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Message – Message List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3040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Internal Messages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6424123"/>
              </p:ext>
            </p:extLst>
          </p:nvPr>
        </p:nvGraphicFramePr>
        <p:xfrm>
          <a:off x="1579250" y="3009885"/>
          <a:ext cx="1031430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9550">
                  <a:extLst>
                    <a:ext uri="{9D8B030D-6E8A-4147-A177-3AD203B41FA5}">
                      <a16:colId xmlns:a16="http://schemas.microsoft.com/office/drawing/2014/main" val="3146862185"/>
                    </a:ext>
                  </a:extLst>
                </a:gridCol>
                <a:gridCol w="393700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1173233930"/>
                    </a:ext>
                  </a:extLst>
                </a:gridCol>
                <a:gridCol w="41910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1911179649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00965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Message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Sender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Approval Request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 17:45:32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</a:t>
                      </a:r>
                      <a:r>
                        <a:rPr lang="en-US" altLang="zh-CN" sz="1100" dirty="0" smtClean="0"/>
                        <a:t>14:28:45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lang="en-US" altLang="zh-CN" sz="1100" dirty="0" smtClean="0"/>
                        <a:t>12:56:02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Replied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Approval Request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09</a:t>
                      </a:r>
                      <a:r>
                        <a:rPr lang="en-US" altLang="zh-CN" sz="1100" dirty="0" smtClean="0"/>
                        <a:t>:24:07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Approval Request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 </a:t>
                      </a:r>
                      <a:r>
                        <a:rPr lang="en-US" altLang="zh-CN" sz="1100" dirty="0" smtClean="0"/>
                        <a:t>18:56:28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2018/05/12 </a:t>
                      </a:r>
                      <a:r>
                        <a:rPr lang="en-US" altLang="zh-CN" sz="1100" dirty="0" smtClean="0"/>
                        <a:t>16:23:53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545705" y="3321092"/>
            <a:ext cx="394082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343900" y="3321092"/>
            <a:ext cx="1269496" cy="156476"/>
            <a:chOff x="7360154" y="3492006"/>
            <a:chExt cx="1269496" cy="156476"/>
          </a:xfrm>
        </p:grpSpPr>
        <p:sp>
          <p:nvSpPr>
            <p:cNvPr id="57" name="矩形 56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070223" y="3314658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0983877" y="3297707"/>
            <a:ext cx="668468" cy="156476"/>
            <a:chOff x="10904261" y="3489803"/>
            <a:chExt cx="668468" cy="156476"/>
          </a:xfrm>
        </p:grpSpPr>
        <p:sp>
          <p:nvSpPr>
            <p:cNvPr id="76" name="矩形 75"/>
            <p:cNvSpPr/>
            <p:nvPr/>
          </p:nvSpPr>
          <p:spPr>
            <a:xfrm>
              <a:off x="10904261" y="3489803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41906" y="3538002"/>
              <a:ext cx="9709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731711" y="3321092"/>
            <a:ext cx="1269496" cy="156476"/>
            <a:chOff x="7360154" y="3492006"/>
            <a:chExt cx="1269496" cy="156476"/>
          </a:xfrm>
        </p:grpSpPr>
        <p:sp>
          <p:nvSpPr>
            <p:cNvPr id="71" name="矩形 70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4" name="组合 13"/>
          <p:cNvGrpSpPr/>
          <p:nvPr/>
        </p:nvGrpSpPr>
        <p:grpSpPr>
          <a:xfrm rot="16200000">
            <a:off x="2262329" y="3098094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流程图: 终止 1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流程图: 终止 72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 rot="16200000">
            <a:off x="2274414" y="3892577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5" name="流程图: 终止 74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终止 80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 rot="16200000">
            <a:off x="2274415" y="4130462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3" name="流程图: 终止 8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终止 83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3115198" y="271772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New Message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208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5262" y="1874505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Message – Message List – View Message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3040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Internal Messages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31430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9550">
                  <a:extLst>
                    <a:ext uri="{9D8B030D-6E8A-4147-A177-3AD203B41FA5}">
                      <a16:colId xmlns:a16="http://schemas.microsoft.com/office/drawing/2014/main" val="3146862185"/>
                    </a:ext>
                  </a:extLst>
                </a:gridCol>
                <a:gridCol w="393700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1173233930"/>
                    </a:ext>
                  </a:extLst>
                </a:gridCol>
                <a:gridCol w="41910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1911179649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00965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Message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Sender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 17:45:32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</a:t>
                      </a:r>
                      <a:r>
                        <a:rPr lang="en-US" altLang="zh-CN" sz="1100" dirty="0" smtClean="0"/>
                        <a:t>14:28:45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lang="en-US" altLang="zh-CN" sz="1100" dirty="0" smtClean="0"/>
                        <a:t>12:56:02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09</a:t>
                      </a:r>
                      <a:r>
                        <a:rPr lang="en-US" altLang="zh-CN" sz="1100" dirty="0" smtClean="0"/>
                        <a:t>:24:07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 </a:t>
                      </a:r>
                      <a:r>
                        <a:rPr lang="en-US" altLang="zh-CN" sz="1100" dirty="0" smtClean="0"/>
                        <a:t>18:56:28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Plant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2018/05/12 </a:t>
                      </a:r>
                      <a:r>
                        <a:rPr lang="en-US" altLang="zh-CN" sz="1100" dirty="0" smtClean="0"/>
                        <a:t>16:23:53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545705" y="3321092"/>
            <a:ext cx="394082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343900" y="3321092"/>
            <a:ext cx="1269496" cy="156476"/>
            <a:chOff x="7360154" y="3492006"/>
            <a:chExt cx="1269496" cy="156476"/>
          </a:xfrm>
        </p:grpSpPr>
        <p:sp>
          <p:nvSpPr>
            <p:cNvPr id="57" name="矩形 56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070223" y="3314658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0983877" y="3297707"/>
            <a:ext cx="668468" cy="156476"/>
            <a:chOff x="10904261" y="3489803"/>
            <a:chExt cx="668468" cy="156476"/>
          </a:xfrm>
        </p:grpSpPr>
        <p:sp>
          <p:nvSpPr>
            <p:cNvPr id="76" name="矩形 75"/>
            <p:cNvSpPr/>
            <p:nvPr/>
          </p:nvSpPr>
          <p:spPr>
            <a:xfrm>
              <a:off x="10904261" y="3489803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41906" y="3538002"/>
              <a:ext cx="9709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731711" y="3321092"/>
            <a:ext cx="1269496" cy="156476"/>
            <a:chOff x="7360154" y="3492006"/>
            <a:chExt cx="1269496" cy="156476"/>
          </a:xfrm>
        </p:grpSpPr>
        <p:sp>
          <p:nvSpPr>
            <p:cNvPr id="71" name="矩形 70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4" name="组合 13"/>
          <p:cNvGrpSpPr/>
          <p:nvPr/>
        </p:nvGrpSpPr>
        <p:grpSpPr>
          <a:xfrm rot="16200000">
            <a:off x="2262329" y="3098094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流程图: 终止 1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流程图: 终止 72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 rot="16200000">
            <a:off x="2274414" y="3892577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5" name="流程图: 终止 74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终止 80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 rot="16200000">
            <a:off x="2274415" y="4130462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3" name="流程图: 终止 8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终止 83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195262" y="1843088"/>
            <a:ext cx="11744325" cy="4390068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9" name="组合 78"/>
          <p:cNvGrpSpPr/>
          <p:nvPr/>
        </p:nvGrpSpPr>
        <p:grpSpPr>
          <a:xfrm>
            <a:off x="414342" y="1470900"/>
            <a:ext cx="10415584" cy="4680959"/>
            <a:chOff x="414342" y="1470900"/>
            <a:chExt cx="10415584" cy="4680959"/>
          </a:xfrm>
        </p:grpSpPr>
        <p:grpSp>
          <p:nvGrpSpPr>
            <p:cNvPr id="85" name="组合 84"/>
            <p:cNvGrpSpPr/>
            <p:nvPr/>
          </p:nvGrpSpPr>
          <p:grpSpPr>
            <a:xfrm>
              <a:off x="414342" y="1470900"/>
              <a:ext cx="10415584" cy="4680959"/>
              <a:chOff x="414342" y="1470900"/>
              <a:chExt cx="10415584" cy="4680959"/>
            </a:xfrm>
          </p:grpSpPr>
          <p:grpSp>
            <p:nvGrpSpPr>
              <p:cNvPr id="87" name="组合 86"/>
              <p:cNvGrpSpPr/>
              <p:nvPr/>
            </p:nvGrpSpPr>
            <p:grpSpPr>
              <a:xfrm>
                <a:off x="414342" y="1470900"/>
                <a:ext cx="10415584" cy="4680959"/>
                <a:chOff x="414342" y="1470900"/>
                <a:chExt cx="10415584" cy="4680959"/>
              </a:xfrm>
            </p:grpSpPr>
            <p:grpSp>
              <p:nvGrpSpPr>
                <p:cNvPr id="155" name="组合 154"/>
                <p:cNvGrpSpPr/>
                <p:nvPr/>
              </p:nvGrpSpPr>
              <p:grpSpPr>
                <a:xfrm>
                  <a:off x="414342" y="1470900"/>
                  <a:ext cx="10415584" cy="4680959"/>
                  <a:chOff x="2157413" y="1354232"/>
                  <a:chExt cx="8043862" cy="4238098"/>
                </a:xfrm>
              </p:grpSpPr>
              <p:sp>
                <p:nvSpPr>
                  <p:cNvPr id="157" name="流程图: 过程 156"/>
                  <p:cNvSpPr/>
                  <p:nvPr/>
                </p:nvSpPr>
                <p:spPr>
                  <a:xfrm>
                    <a:off x="2157413" y="1365205"/>
                    <a:ext cx="8043862" cy="4227125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58" name="流程图: 过程 157"/>
                  <p:cNvSpPr/>
                  <p:nvPr/>
                </p:nvSpPr>
                <p:spPr>
                  <a:xfrm>
                    <a:off x="2157413" y="1354232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View Message</a:t>
                    </a:r>
                    <a:endParaRPr lang="zh-CN" altLang="en-US" sz="1400" dirty="0"/>
                  </a:p>
                </p:txBody>
              </p:sp>
            </p:grpSp>
            <p:sp>
              <p:nvSpPr>
                <p:cNvPr id="156" name="十字形 155"/>
                <p:cNvSpPr/>
                <p:nvPr/>
              </p:nvSpPr>
              <p:spPr>
                <a:xfrm rot="18798906">
                  <a:off x="10525838" y="1571737"/>
                  <a:ext cx="180000" cy="180000"/>
                </a:xfrm>
                <a:prstGeom prst="plus">
                  <a:avLst>
                    <a:gd name="adj" fmla="val 42817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88" name="组合 87"/>
              <p:cNvGrpSpPr/>
              <p:nvPr/>
            </p:nvGrpSpPr>
            <p:grpSpPr>
              <a:xfrm>
                <a:off x="538979" y="1932435"/>
                <a:ext cx="2486259" cy="261610"/>
                <a:chOff x="2603217" y="2713777"/>
                <a:chExt cx="2486259" cy="261610"/>
              </a:xfrm>
            </p:grpSpPr>
            <p:sp>
              <p:nvSpPr>
                <p:cNvPr id="153" name="流程图: 过程 152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MSG0000001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4" name="文本框 153"/>
                <p:cNvSpPr txBox="1"/>
                <p:nvPr/>
              </p:nvSpPr>
              <p:spPr>
                <a:xfrm>
                  <a:off x="2603217" y="2713777"/>
                  <a:ext cx="947695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Message ID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89" name="组合 88"/>
              <p:cNvGrpSpPr/>
              <p:nvPr/>
            </p:nvGrpSpPr>
            <p:grpSpPr>
              <a:xfrm>
                <a:off x="5462319" y="1933935"/>
                <a:ext cx="4932630" cy="261610"/>
                <a:chOff x="3834881" y="2707173"/>
                <a:chExt cx="4932630" cy="261610"/>
              </a:xfrm>
            </p:grpSpPr>
            <p:sp>
              <p:nvSpPr>
                <p:cNvPr id="151" name="流程图: 过程 150"/>
                <p:cNvSpPr/>
                <p:nvPr/>
              </p:nvSpPr>
              <p:spPr>
                <a:xfrm>
                  <a:off x="4945078" y="2736900"/>
                  <a:ext cx="3822433" cy="212651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 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文本框 151"/>
                <p:cNvSpPr txBox="1"/>
                <p:nvPr/>
              </p:nvSpPr>
              <p:spPr>
                <a:xfrm>
                  <a:off x="3834881" y="2707173"/>
                  <a:ext cx="1034257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Project Name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90" name="组合 89"/>
              <p:cNvGrpSpPr/>
              <p:nvPr/>
            </p:nvGrpSpPr>
            <p:grpSpPr>
              <a:xfrm>
                <a:off x="775802" y="2357870"/>
                <a:ext cx="4043156" cy="261610"/>
                <a:chOff x="2901670" y="2713777"/>
                <a:chExt cx="4043156" cy="261610"/>
              </a:xfrm>
            </p:grpSpPr>
            <p:sp>
              <p:nvSpPr>
                <p:cNvPr id="149" name="流程图: 过程 148"/>
                <p:cNvSpPr/>
                <p:nvPr/>
              </p:nvSpPr>
              <p:spPr>
                <a:xfrm>
                  <a:off x="3613300" y="2736900"/>
                  <a:ext cx="3331526" cy="212651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u="sng" dirty="0">
                      <a:solidFill>
                        <a:srgbClr val="0070C0"/>
                      </a:solidFill>
                    </a:rPr>
                    <a:t>Approval Request</a:t>
                  </a:r>
                  <a:endParaRPr lang="zh-CN" altLang="en-US" sz="11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150" name="文本框 149"/>
                <p:cNvSpPr txBox="1"/>
                <p:nvPr/>
              </p:nvSpPr>
              <p:spPr>
                <a:xfrm>
                  <a:off x="2901670" y="2713777"/>
                  <a:ext cx="67678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Subject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91" name="组合 90"/>
              <p:cNvGrpSpPr/>
              <p:nvPr/>
            </p:nvGrpSpPr>
            <p:grpSpPr>
              <a:xfrm>
                <a:off x="5700092" y="2363896"/>
                <a:ext cx="2403703" cy="261610"/>
                <a:chOff x="5306392" y="2363896"/>
                <a:chExt cx="2403703" cy="261610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5306392" y="2363896"/>
                  <a:ext cx="2403703" cy="261610"/>
                  <a:chOff x="2685773" y="2713777"/>
                  <a:chExt cx="2403703" cy="261610"/>
                </a:xfrm>
              </p:grpSpPr>
              <p:sp>
                <p:nvSpPr>
                  <p:cNvPr id="147" name="流程图: 过程 146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System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8" name="文本框 147"/>
                  <p:cNvSpPr txBox="1"/>
                  <p:nvPr/>
                </p:nvSpPr>
                <p:spPr>
                  <a:xfrm>
                    <a:off x="2685773" y="2713777"/>
                    <a:ext cx="80502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err="1" smtClean="0"/>
                      <a:t>Msg</a:t>
                    </a:r>
                    <a:r>
                      <a:rPr lang="en-US" altLang="zh-CN" sz="1100" dirty="0" smtClean="0"/>
                      <a:t> Type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46" name="流程图: 合并 145"/>
                <p:cNvSpPr/>
                <p:nvPr/>
              </p:nvSpPr>
              <p:spPr>
                <a:xfrm>
                  <a:off x="7531100" y="2448442"/>
                  <a:ext cx="115653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92" name="组合 91"/>
              <p:cNvGrpSpPr/>
              <p:nvPr/>
            </p:nvGrpSpPr>
            <p:grpSpPr>
              <a:xfrm>
                <a:off x="785991" y="2782605"/>
                <a:ext cx="2225903" cy="261610"/>
                <a:chOff x="5484192" y="2351196"/>
                <a:chExt cx="2225903" cy="261610"/>
              </a:xfrm>
            </p:grpSpPr>
            <p:grpSp>
              <p:nvGrpSpPr>
                <p:cNvPr id="141" name="组合 140"/>
                <p:cNvGrpSpPr/>
                <p:nvPr/>
              </p:nvGrpSpPr>
              <p:grpSpPr>
                <a:xfrm>
                  <a:off x="5484192" y="2351196"/>
                  <a:ext cx="2225903" cy="261610"/>
                  <a:chOff x="2863573" y="2701077"/>
                  <a:chExt cx="2225903" cy="261610"/>
                </a:xfrm>
              </p:grpSpPr>
              <p:sp>
                <p:nvSpPr>
                  <p:cNvPr id="143" name="流程图: 过程 142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err="1" smtClean="0">
                        <a:solidFill>
                          <a:schemeClr val="tx1"/>
                        </a:solidFill>
                      </a:rPr>
                      <a:t>Sabu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4" name="文本框 143"/>
                  <p:cNvSpPr txBox="1"/>
                  <p:nvPr/>
                </p:nvSpPr>
                <p:spPr>
                  <a:xfrm>
                    <a:off x="2863573" y="2701077"/>
                    <a:ext cx="657552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Sender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42" name="流程图: 合并 141"/>
                <p:cNvSpPr/>
                <p:nvPr/>
              </p:nvSpPr>
              <p:spPr>
                <a:xfrm>
                  <a:off x="7541414" y="2448442"/>
                  <a:ext cx="105339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93" name="组合 92"/>
              <p:cNvGrpSpPr/>
              <p:nvPr/>
            </p:nvGrpSpPr>
            <p:grpSpPr>
              <a:xfrm>
                <a:off x="5321301" y="2769437"/>
                <a:ext cx="2441987" cy="261610"/>
                <a:chOff x="4927601" y="2769437"/>
                <a:chExt cx="2441987" cy="261610"/>
              </a:xfrm>
            </p:grpSpPr>
            <p:grpSp>
              <p:nvGrpSpPr>
                <p:cNvPr id="123" name="组合 122"/>
                <p:cNvGrpSpPr/>
                <p:nvPr/>
              </p:nvGrpSpPr>
              <p:grpSpPr>
                <a:xfrm>
                  <a:off x="4927601" y="2769437"/>
                  <a:ext cx="2441987" cy="261610"/>
                  <a:chOff x="3157850" y="2717966"/>
                  <a:chExt cx="2441987" cy="261610"/>
                </a:xfrm>
              </p:grpSpPr>
              <p:sp>
                <p:nvSpPr>
                  <p:cNvPr id="139" name="流程图: 过程 138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2018-08-08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0" name="文本框 139"/>
                  <p:cNvSpPr txBox="1"/>
                  <p:nvPr/>
                </p:nvSpPr>
                <p:spPr>
                  <a:xfrm>
                    <a:off x="3157850" y="2717966"/>
                    <a:ext cx="1165105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Date Of Creation: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124" name="组合 123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125" name="矩形 124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6" name="矩形 125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7" name="矩形 126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8" name="矩形 127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0" name="矩形 129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1" name="矩形 130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2" name="矩形 131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3" name="矩形 132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4" name="矩形 133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5" name="矩形 134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6" name="矩形 135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7" name="矩形 136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8" name="矩形 137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94" name="组合 93"/>
              <p:cNvGrpSpPr/>
              <p:nvPr/>
            </p:nvGrpSpPr>
            <p:grpSpPr>
              <a:xfrm>
                <a:off x="836498" y="3214372"/>
                <a:ext cx="2162403" cy="261610"/>
                <a:chOff x="5547692" y="2363896"/>
                <a:chExt cx="2162403" cy="261610"/>
              </a:xfrm>
            </p:grpSpPr>
            <p:grpSp>
              <p:nvGrpSpPr>
                <p:cNvPr id="119" name="组合 118"/>
                <p:cNvGrpSpPr/>
                <p:nvPr/>
              </p:nvGrpSpPr>
              <p:grpSpPr>
                <a:xfrm>
                  <a:off x="5547692" y="2363896"/>
                  <a:ext cx="2162403" cy="261610"/>
                  <a:chOff x="2927073" y="2713777"/>
                  <a:chExt cx="2162403" cy="261610"/>
                </a:xfrm>
              </p:grpSpPr>
              <p:sp>
                <p:nvSpPr>
                  <p:cNvPr id="121" name="流程图: 过程 120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New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2" name="文本框 121"/>
                  <p:cNvSpPr txBox="1"/>
                  <p:nvPr/>
                </p:nvSpPr>
                <p:spPr>
                  <a:xfrm>
                    <a:off x="2927073" y="2713777"/>
                    <a:ext cx="60785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Status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20" name="流程图: 合并 119"/>
                <p:cNvSpPr/>
                <p:nvPr/>
              </p:nvSpPr>
              <p:spPr>
                <a:xfrm>
                  <a:off x="7532975" y="2448442"/>
                  <a:ext cx="113778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sp>
            <p:nvSpPr>
              <p:cNvPr id="95" name="圆角矩形 94"/>
              <p:cNvSpPr/>
              <p:nvPr/>
            </p:nvSpPr>
            <p:spPr>
              <a:xfrm>
                <a:off x="4818958" y="5814503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Close</a:t>
                </a:r>
                <a:endParaRPr lang="zh-CN" altLang="en-US" sz="1400" dirty="0"/>
              </a:p>
            </p:txBody>
          </p:sp>
          <p:grpSp>
            <p:nvGrpSpPr>
              <p:cNvPr id="96" name="组合 95"/>
              <p:cNvGrpSpPr/>
              <p:nvPr/>
            </p:nvGrpSpPr>
            <p:grpSpPr>
              <a:xfrm>
                <a:off x="527935" y="3666193"/>
                <a:ext cx="9960678" cy="804207"/>
                <a:chOff x="2673070" y="2713777"/>
                <a:chExt cx="9960678" cy="804207"/>
              </a:xfrm>
            </p:grpSpPr>
            <p:sp>
              <p:nvSpPr>
                <p:cNvPr id="117" name="流程图: 过程 116"/>
                <p:cNvSpPr/>
                <p:nvPr/>
              </p:nvSpPr>
              <p:spPr>
                <a:xfrm>
                  <a:off x="3613300" y="2736901"/>
                  <a:ext cx="9020448" cy="78108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8" name="文本框 117"/>
                <p:cNvSpPr txBox="1"/>
                <p:nvPr/>
              </p:nvSpPr>
              <p:spPr>
                <a:xfrm>
                  <a:off x="2673070" y="2713777"/>
                  <a:ext cx="907621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Description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100" name="组合 99"/>
              <p:cNvGrpSpPr/>
              <p:nvPr/>
            </p:nvGrpSpPr>
            <p:grpSpPr>
              <a:xfrm>
                <a:off x="7608620" y="3299285"/>
                <a:ext cx="97673" cy="62674"/>
                <a:chOff x="3227569" y="3109118"/>
                <a:chExt cx="1464413" cy="645973"/>
              </a:xfrm>
            </p:grpSpPr>
            <p:sp>
              <p:nvSpPr>
                <p:cNvPr id="103" name="矩形 102"/>
                <p:cNvSpPr/>
                <p:nvPr/>
              </p:nvSpPr>
              <p:spPr>
                <a:xfrm>
                  <a:off x="3229932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4135508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6" name="矩形 105"/>
                <p:cNvSpPr/>
                <p:nvPr/>
              </p:nvSpPr>
              <p:spPr>
                <a:xfrm>
                  <a:off x="4588299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7" name="矩形 106"/>
                <p:cNvSpPr/>
                <p:nvPr/>
              </p:nvSpPr>
              <p:spPr>
                <a:xfrm>
                  <a:off x="3227569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9" name="矩形 108"/>
                <p:cNvSpPr/>
                <p:nvPr/>
              </p:nvSpPr>
              <p:spPr>
                <a:xfrm>
                  <a:off x="4133145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0" name="矩形 109"/>
                <p:cNvSpPr/>
                <p:nvPr/>
              </p:nvSpPr>
              <p:spPr>
                <a:xfrm>
                  <a:off x="4585936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1" name="矩形 110"/>
                <p:cNvSpPr/>
                <p:nvPr/>
              </p:nvSpPr>
              <p:spPr>
                <a:xfrm>
                  <a:off x="3227569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2" name="矩形 111"/>
                <p:cNvSpPr/>
                <p:nvPr/>
              </p:nvSpPr>
              <p:spPr>
                <a:xfrm>
                  <a:off x="3680357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3" name="矩形 112"/>
                <p:cNvSpPr/>
                <p:nvPr/>
              </p:nvSpPr>
              <p:spPr>
                <a:xfrm>
                  <a:off x="4133145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4585936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86" name="流程图: 合并 85"/>
            <p:cNvSpPr/>
            <p:nvPr/>
          </p:nvSpPr>
          <p:spPr>
            <a:xfrm>
              <a:off x="10201275" y="2036882"/>
              <a:ext cx="115653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64192" y="4665776"/>
            <a:ext cx="10170200" cy="1067905"/>
            <a:chOff x="532635" y="3143338"/>
            <a:chExt cx="10170200" cy="1067905"/>
          </a:xfrm>
        </p:grpSpPr>
        <p:sp>
          <p:nvSpPr>
            <p:cNvPr id="160" name="矩形 159"/>
            <p:cNvSpPr/>
            <p:nvPr/>
          </p:nvSpPr>
          <p:spPr>
            <a:xfrm>
              <a:off x="532635" y="3143338"/>
              <a:ext cx="10170200" cy="1067905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62" name="流程图: 摘录 161"/>
            <p:cNvSpPr/>
            <p:nvPr/>
          </p:nvSpPr>
          <p:spPr>
            <a:xfrm rot="108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0" name="表格 16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8682630"/>
              </p:ext>
            </p:extLst>
          </p:nvPr>
        </p:nvGraphicFramePr>
        <p:xfrm>
          <a:off x="708253" y="4945388"/>
          <a:ext cx="9816791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3144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5262" y="1874505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Message – Message List – New Message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3040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Internal Messages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31430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9550">
                  <a:extLst>
                    <a:ext uri="{9D8B030D-6E8A-4147-A177-3AD203B41FA5}">
                      <a16:colId xmlns:a16="http://schemas.microsoft.com/office/drawing/2014/main" val="3146862185"/>
                    </a:ext>
                  </a:extLst>
                </a:gridCol>
                <a:gridCol w="393700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1173233930"/>
                    </a:ext>
                  </a:extLst>
                </a:gridCol>
                <a:gridCol w="41910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1911179649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00965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Message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Sender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 17:45:32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</a:t>
                      </a:r>
                      <a:r>
                        <a:rPr lang="en-US" altLang="zh-CN" sz="1100" dirty="0" smtClean="0"/>
                        <a:t>14:28:45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lang="en-US" altLang="zh-CN" sz="1100" dirty="0" smtClean="0"/>
                        <a:t>12:56:02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09</a:t>
                      </a:r>
                      <a:r>
                        <a:rPr lang="en-US" altLang="zh-CN" sz="1100" dirty="0" smtClean="0"/>
                        <a:t>:24:07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 </a:t>
                      </a:r>
                      <a:r>
                        <a:rPr lang="en-US" altLang="zh-CN" sz="1100" dirty="0" smtClean="0"/>
                        <a:t>18:56:28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Plant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2018/05/12 </a:t>
                      </a:r>
                      <a:r>
                        <a:rPr lang="en-US" altLang="zh-CN" sz="1100" dirty="0" smtClean="0"/>
                        <a:t>16:23:53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545705" y="3321092"/>
            <a:ext cx="394082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343900" y="3321092"/>
            <a:ext cx="1269496" cy="156476"/>
            <a:chOff x="7360154" y="3492006"/>
            <a:chExt cx="1269496" cy="156476"/>
          </a:xfrm>
        </p:grpSpPr>
        <p:sp>
          <p:nvSpPr>
            <p:cNvPr id="57" name="矩形 56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070223" y="3314658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0983877" y="3297707"/>
            <a:ext cx="668468" cy="156476"/>
            <a:chOff x="10904261" y="3489803"/>
            <a:chExt cx="668468" cy="156476"/>
          </a:xfrm>
        </p:grpSpPr>
        <p:sp>
          <p:nvSpPr>
            <p:cNvPr id="76" name="矩形 75"/>
            <p:cNvSpPr/>
            <p:nvPr/>
          </p:nvSpPr>
          <p:spPr>
            <a:xfrm>
              <a:off x="10904261" y="3489803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41906" y="3538002"/>
              <a:ext cx="9709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731711" y="3321092"/>
            <a:ext cx="1269496" cy="156476"/>
            <a:chOff x="7360154" y="3492006"/>
            <a:chExt cx="1269496" cy="156476"/>
          </a:xfrm>
        </p:grpSpPr>
        <p:sp>
          <p:nvSpPr>
            <p:cNvPr id="71" name="矩形 70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4" name="组合 13"/>
          <p:cNvGrpSpPr/>
          <p:nvPr/>
        </p:nvGrpSpPr>
        <p:grpSpPr>
          <a:xfrm rot="16200000">
            <a:off x="2262329" y="3098094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流程图: 终止 1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流程图: 终止 72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 rot="16200000">
            <a:off x="2274414" y="3892577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5" name="流程图: 终止 74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终止 80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 rot="16200000">
            <a:off x="2274415" y="4130462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3" name="流程图: 终止 8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终止 83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195262" y="1843088"/>
            <a:ext cx="11744325" cy="4390068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7" name="组合 86"/>
          <p:cNvGrpSpPr/>
          <p:nvPr/>
        </p:nvGrpSpPr>
        <p:grpSpPr>
          <a:xfrm>
            <a:off x="414342" y="1470900"/>
            <a:ext cx="10415584" cy="4680959"/>
            <a:chOff x="414342" y="1470900"/>
            <a:chExt cx="10415584" cy="4680959"/>
          </a:xfrm>
        </p:grpSpPr>
        <p:grpSp>
          <p:nvGrpSpPr>
            <p:cNvPr id="155" name="组合 154"/>
            <p:cNvGrpSpPr/>
            <p:nvPr/>
          </p:nvGrpSpPr>
          <p:grpSpPr>
            <a:xfrm>
              <a:off x="414342" y="1470900"/>
              <a:ext cx="10415584" cy="4680959"/>
              <a:chOff x="2157413" y="1354232"/>
              <a:chExt cx="8043862" cy="4238098"/>
            </a:xfrm>
          </p:grpSpPr>
          <p:sp>
            <p:nvSpPr>
              <p:cNvPr id="157" name="流程图: 过程 156"/>
              <p:cNvSpPr/>
              <p:nvPr/>
            </p:nvSpPr>
            <p:spPr>
              <a:xfrm>
                <a:off x="2157413" y="1365205"/>
                <a:ext cx="8043862" cy="4227125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流程图: 过程 157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New Message</a:t>
                </a:r>
                <a:endParaRPr lang="zh-CN" altLang="en-US" sz="1400" dirty="0"/>
              </a:p>
            </p:txBody>
          </p:sp>
        </p:grpSp>
        <p:sp>
          <p:nvSpPr>
            <p:cNvPr id="156" name="十字形 155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538979" y="1932435"/>
            <a:ext cx="2486259" cy="261610"/>
            <a:chOff x="2603217" y="2713777"/>
            <a:chExt cx="2486259" cy="261610"/>
          </a:xfrm>
        </p:grpSpPr>
        <p:sp>
          <p:nvSpPr>
            <p:cNvPr id="153" name="流程图: 过程 152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MSG0000001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54" name="文本框 153"/>
            <p:cNvSpPr txBox="1"/>
            <p:nvPr/>
          </p:nvSpPr>
          <p:spPr>
            <a:xfrm>
              <a:off x="2603217" y="2713777"/>
              <a:ext cx="9476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Message ID :</a:t>
              </a:r>
              <a:endParaRPr lang="zh-CN" altLang="en-US" sz="1100" dirty="0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5462319" y="1933935"/>
            <a:ext cx="4932630" cy="261610"/>
            <a:chOff x="3834881" y="2707173"/>
            <a:chExt cx="4932630" cy="261610"/>
          </a:xfrm>
        </p:grpSpPr>
        <p:sp>
          <p:nvSpPr>
            <p:cNvPr id="151" name="流程图: 过程 150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Project 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3834881" y="2707173"/>
              <a:ext cx="103425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 :</a:t>
              </a:r>
              <a:endParaRPr lang="zh-CN" altLang="en-US" sz="1100" dirty="0"/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49" name="流程图: 过程 148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u="sng" dirty="0">
                  <a:solidFill>
                    <a:srgbClr val="0070C0"/>
                  </a:solidFill>
                </a:rPr>
                <a:t>Approval Request</a:t>
              </a:r>
              <a:endParaRPr lang="zh-CN" altLang="en-US" sz="1100" u="sng" dirty="0">
                <a:solidFill>
                  <a:srgbClr val="0070C0"/>
                </a:solidFill>
              </a:endParaRPr>
            </a:p>
          </p:txBody>
        </p:sp>
        <p:sp>
          <p:nvSpPr>
            <p:cNvPr id="150" name="文本框 149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6085663" y="2368554"/>
            <a:ext cx="2010794" cy="261610"/>
            <a:chOff x="8188505" y="2262678"/>
            <a:chExt cx="2010794" cy="261610"/>
          </a:xfrm>
        </p:grpSpPr>
        <p:sp>
          <p:nvSpPr>
            <p:cNvPr id="143" name="流程图: 过程 142"/>
            <p:cNvSpPr/>
            <p:nvPr/>
          </p:nvSpPr>
          <p:spPr>
            <a:xfrm>
              <a:off x="8675498" y="2298501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err="1" smtClean="0">
                  <a:solidFill>
                    <a:schemeClr val="tx1"/>
                  </a:solidFill>
                </a:rPr>
                <a:t>Sabu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8188505" y="2262678"/>
              <a:ext cx="39786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To :</a:t>
              </a:r>
              <a:endParaRPr lang="zh-CN" altLang="en-US" sz="1100" dirty="0"/>
            </a:p>
          </p:txBody>
        </p:sp>
      </p:grpSp>
      <p:sp>
        <p:nvSpPr>
          <p:cNvPr id="95" name="圆角矩形 94"/>
          <p:cNvSpPr/>
          <p:nvPr/>
        </p:nvSpPr>
        <p:spPr>
          <a:xfrm>
            <a:off x="3638887" y="5793168"/>
            <a:ext cx="1180071" cy="261143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grpSp>
        <p:nvGrpSpPr>
          <p:cNvPr id="96" name="组合 95"/>
          <p:cNvGrpSpPr/>
          <p:nvPr/>
        </p:nvGrpSpPr>
        <p:grpSpPr>
          <a:xfrm>
            <a:off x="557963" y="2819799"/>
            <a:ext cx="9960678" cy="804207"/>
            <a:chOff x="2673070" y="2713777"/>
            <a:chExt cx="9960678" cy="804207"/>
          </a:xfrm>
        </p:grpSpPr>
        <p:sp>
          <p:nvSpPr>
            <p:cNvPr id="117" name="流程图: 过程 116"/>
            <p:cNvSpPr/>
            <p:nvPr/>
          </p:nvSpPr>
          <p:spPr>
            <a:xfrm>
              <a:off x="3613300" y="2736901"/>
              <a:ext cx="9020448" cy="78108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u="sng" dirty="0" smtClean="0">
                  <a:solidFill>
                    <a:srgbClr val="0070C0"/>
                  </a:solidFill>
                </a:rPr>
                <a:t>The link of the approval request</a:t>
              </a:r>
              <a:endParaRPr lang="zh-CN" altLang="en-US" sz="1100" u="sng" dirty="0">
                <a:solidFill>
                  <a:srgbClr val="0070C0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2673070" y="2713777"/>
              <a:ext cx="90762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Description :</a:t>
              </a:r>
              <a:endParaRPr lang="zh-CN" altLang="en-US" sz="1100" dirty="0"/>
            </a:p>
          </p:txBody>
        </p:sp>
      </p:grpSp>
      <p:sp>
        <p:nvSpPr>
          <p:cNvPr id="86" name="流程图: 合并 85"/>
          <p:cNvSpPr/>
          <p:nvPr/>
        </p:nvSpPr>
        <p:spPr>
          <a:xfrm>
            <a:off x="10201275" y="2036882"/>
            <a:ext cx="11565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grpSp>
        <p:nvGrpSpPr>
          <p:cNvPr id="159" name="组合 158"/>
          <p:cNvGrpSpPr/>
          <p:nvPr/>
        </p:nvGrpSpPr>
        <p:grpSpPr>
          <a:xfrm>
            <a:off x="527761" y="3764307"/>
            <a:ext cx="10170200" cy="1775446"/>
            <a:chOff x="532635" y="3143338"/>
            <a:chExt cx="10170200" cy="1775446"/>
          </a:xfrm>
        </p:grpSpPr>
        <p:sp>
          <p:nvSpPr>
            <p:cNvPr id="160" name="矩形 159"/>
            <p:cNvSpPr/>
            <p:nvPr/>
          </p:nvSpPr>
          <p:spPr>
            <a:xfrm>
              <a:off x="532635" y="3143338"/>
              <a:ext cx="10170200" cy="177544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62" name="流程图: 摘录 161"/>
            <p:cNvSpPr/>
            <p:nvPr/>
          </p:nvSpPr>
          <p:spPr>
            <a:xfrm rot="108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3" name="流程图: 合并 162"/>
          <p:cNvSpPr/>
          <p:nvPr/>
        </p:nvSpPr>
        <p:spPr>
          <a:xfrm>
            <a:off x="7937802" y="2469704"/>
            <a:ext cx="11565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64" name="矩形 163"/>
          <p:cNvSpPr/>
          <p:nvPr/>
        </p:nvSpPr>
        <p:spPr>
          <a:xfrm>
            <a:off x="599855" y="40655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165" name="矩形 164"/>
          <p:cNvSpPr/>
          <p:nvPr/>
        </p:nvSpPr>
        <p:spPr>
          <a:xfrm>
            <a:off x="1758091" y="40602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166" name="表格 16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5101893"/>
              </p:ext>
            </p:extLst>
          </p:nvPr>
        </p:nvGraphicFramePr>
        <p:xfrm>
          <a:off x="567575" y="43013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167" name="矩形 166"/>
          <p:cNvSpPr/>
          <p:nvPr/>
        </p:nvSpPr>
        <p:spPr>
          <a:xfrm>
            <a:off x="664066" y="4376525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矩形 167"/>
          <p:cNvSpPr/>
          <p:nvPr/>
        </p:nvSpPr>
        <p:spPr>
          <a:xfrm>
            <a:off x="664066" y="4623573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/>
          <p:cNvSpPr/>
          <p:nvPr/>
        </p:nvSpPr>
        <p:spPr>
          <a:xfrm>
            <a:off x="665669" y="4855886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圆角矩形 170"/>
          <p:cNvSpPr/>
          <p:nvPr/>
        </p:nvSpPr>
        <p:spPr>
          <a:xfrm>
            <a:off x="5482155" y="5793168"/>
            <a:ext cx="1180071" cy="261143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363634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5262" y="1874505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Message – Message List – View Message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3040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Internal Messages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31430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9550">
                  <a:extLst>
                    <a:ext uri="{9D8B030D-6E8A-4147-A177-3AD203B41FA5}">
                      <a16:colId xmlns:a16="http://schemas.microsoft.com/office/drawing/2014/main" val="3146862185"/>
                    </a:ext>
                  </a:extLst>
                </a:gridCol>
                <a:gridCol w="393700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1173233930"/>
                    </a:ext>
                  </a:extLst>
                </a:gridCol>
                <a:gridCol w="41910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1911179649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00965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Message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Sender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 17:45:32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</a:t>
                      </a:r>
                      <a:r>
                        <a:rPr lang="en-US" altLang="zh-CN" sz="1100" dirty="0" smtClean="0"/>
                        <a:t>14:28:45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lang="en-US" altLang="zh-CN" sz="1100" dirty="0" smtClean="0"/>
                        <a:t>12:56:02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09</a:t>
                      </a:r>
                      <a:r>
                        <a:rPr lang="en-US" altLang="zh-CN" sz="1100" dirty="0" smtClean="0"/>
                        <a:t>:24:07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 </a:t>
                      </a:r>
                      <a:r>
                        <a:rPr lang="en-US" altLang="zh-CN" sz="1100" dirty="0" smtClean="0"/>
                        <a:t>18:56:28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Plant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2018/05/12 </a:t>
                      </a:r>
                      <a:r>
                        <a:rPr lang="en-US" altLang="zh-CN" sz="1100" dirty="0" smtClean="0"/>
                        <a:t>16:23:53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545705" y="3321092"/>
            <a:ext cx="394082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343900" y="3321092"/>
            <a:ext cx="1269496" cy="156476"/>
            <a:chOff x="7360154" y="3492006"/>
            <a:chExt cx="1269496" cy="156476"/>
          </a:xfrm>
        </p:grpSpPr>
        <p:sp>
          <p:nvSpPr>
            <p:cNvPr id="57" name="矩形 56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070223" y="3314658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0983877" y="3297707"/>
            <a:ext cx="668468" cy="156476"/>
            <a:chOff x="10904261" y="3489803"/>
            <a:chExt cx="668468" cy="156476"/>
          </a:xfrm>
        </p:grpSpPr>
        <p:sp>
          <p:nvSpPr>
            <p:cNvPr id="76" name="矩形 75"/>
            <p:cNvSpPr/>
            <p:nvPr/>
          </p:nvSpPr>
          <p:spPr>
            <a:xfrm>
              <a:off x="10904261" y="3489803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41906" y="3538002"/>
              <a:ext cx="9709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731711" y="3321092"/>
            <a:ext cx="1269496" cy="156476"/>
            <a:chOff x="7360154" y="3492006"/>
            <a:chExt cx="1269496" cy="156476"/>
          </a:xfrm>
        </p:grpSpPr>
        <p:sp>
          <p:nvSpPr>
            <p:cNvPr id="71" name="矩形 70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4" name="组合 13"/>
          <p:cNvGrpSpPr/>
          <p:nvPr/>
        </p:nvGrpSpPr>
        <p:grpSpPr>
          <a:xfrm rot="16200000">
            <a:off x="2262329" y="3098094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流程图: 终止 1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流程图: 终止 72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 rot="16200000">
            <a:off x="2274414" y="3892577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5" name="流程图: 终止 74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终止 80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 rot="16200000">
            <a:off x="2274415" y="4130462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3" name="流程图: 终止 8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终止 83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195262" y="1843088"/>
            <a:ext cx="11744325" cy="4390068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9" name="组合 78"/>
          <p:cNvGrpSpPr/>
          <p:nvPr/>
        </p:nvGrpSpPr>
        <p:grpSpPr>
          <a:xfrm>
            <a:off x="414342" y="1470900"/>
            <a:ext cx="10415584" cy="4680959"/>
            <a:chOff x="414342" y="1470900"/>
            <a:chExt cx="10415584" cy="4680959"/>
          </a:xfrm>
        </p:grpSpPr>
        <p:grpSp>
          <p:nvGrpSpPr>
            <p:cNvPr id="85" name="组合 84"/>
            <p:cNvGrpSpPr/>
            <p:nvPr/>
          </p:nvGrpSpPr>
          <p:grpSpPr>
            <a:xfrm>
              <a:off x="414342" y="1470900"/>
              <a:ext cx="10415584" cy="4680959"/>
              <a:chOff x="414342" y="1470900"/>
              <a:chExt cx="10415584" cy="4680959"/>
            </a:xfrm>
          </p:grpSpPr>
          <p:grpSp>
            <p:nvGrpSpPr>
              <p:cNvPr id="87" name="组合 86"/>
              <p:cNvGrpSpPr/>
              <p:nvPr/>
            </p:nvGrpSpPr>
            <p:grpSpPr>
              <a:xfrm>
                <a:off x="414342" y="1470900"/>
                <a:ext cx="10415584" cy="4680959"/>
                <a:chOff x="414342" y="1470900"/>
                <a:chExt cx="10415584" cy="4680959"/>
              </a:xfrm>
            </p:grpSpPr>
            <p:grpSp>
              <p:nvGrpSpPr>
                <p:cNvPr id="155" name="组合 154"/>
                <p:cNvGrpSpPr/>
                <p:nvPr/>
              </p:nvGrpSpPr>
              <p:grpSpPr>
                <a:xfrm>
                  <a:off x="414342" y="1470900"/>
                  <a:ext cx="10415584" cy="4680959"/>
                  <a:chOff x="2157413" y="1354232"/>
                  <a:chExt cx="8043862" cy="4238098"/>
                </a:xfrm>
              </p:grpSpPr>
              <p:sp>
                <p:nvSpPr>
                  <p:cNvPr id="157" name="流程图: 过程 156"/>
                  <p:cNvSpPr/>
                  <p:nvPr/>
                </p:nvSpPr>
                <p:spPr>
                  <a:xfrm>
                    <a:off x="2157413" y="1365205"/>
                    <a:ext cx="8043862" cy="4227125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58" name="流程图: 过程 157"/>
                  <p:cNvSpPr/>
                  <p:nvPr/>
                </p:nvSpPr>
                <p:spPr>
                  <a:xfrm>
                    <a:off x="2157413" y="1354232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View Message</a:t>
                    </a:r>
                    <a:endParaRPr lang="zh-CN" altLang="en-US" sz="1400" dirty="0"/>
                  </a:p>
                </p:txBody>
              </p:sp>
            </p:grpSp>
            <p:sp>
              <p:nvSpPr>
                <p:cNvPr id="156" name="十字形 155"/>
                <p:cNvSpPr/>
                <p:nvPr/>
              </p:nvSpPr>
              <p:spPr>
                <a:xfrm rot="18798906">
                  <a:off x="10525838" y="1571737"/>
                  <a:ext cx="180000" cy="180000"/>
                </a:xfrm>
                <a:prstGeom prst="plus">
                  <a:avLst>
                    <a:gd name="adj" fmla="val 42817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88" name="组合 87"/>
              <p:cNvGrpSpPr/>
              <p:nvPr/>
            </p:nvGrpSpPr>
            <p:grpSpPr>
              <a:xfrm>
                <a:off x="538979" y="1932435"/>
                <a:ext cx="2486259" cy="261610"/>
                <a:chOff x="2603217" y="2713777"/>
                <a:chExt cx="2486259" cy="261610"/>
              </a:xfrm>
            </p:grpSpPr>
            <p:sp>
              <p:nvSpPr>
                <p:cNvPr id="153" name="流程图: 过程 152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MSG0000001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4" name="文本框 153"/>
                <p:cNvSpPr txBox="1"/>
                <p:nvPr/>
              </p:nvSpPr>
              <p:spPr>
                <a:xfrm>
                  <a:off x="2603217" y="2713777"/>
                  <a:ext cx="947695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Message ID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89" name="组合 88"/>
              <p:cNvGrpSpPr/>
              <p:nvPr/>
            </p:nvGrpSpPr>
            <p:grpSpPr>
              <a:xfrm>
                <a:off x="5462319" y="1933935"/>
                <a:ext cx="4932630" cy="261610"/>
                <a:chOff x="3834881" y="2707173"/>
                <a:chExt cx="4932630" cy="261610"/>
              </a:xfrm>
            </p:grpSpPr>
            <p:sp>
              <p:nvSpPr>
                <p:cNvPr id="151" name="流程图: 过程 150"/>
                <p:cNvSpPr/>
                <p:nvPr/>
              </p:nvSpPr>
              <p:spPr>
                <a:xfrm>
                  <a:off x="4945078" y="2736900"/>
                  <a:ext cx="3822433" cy="212651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 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文本框 151"/>
                <p:cNvSpPr txBox="1"/>
                <p:nvPr/>
              </p:nvSpPr>
              <p:spPr>
                <a:xfrm>
                  <a:off x="3834881" y="2707173"/>
                  <a:ext cx="1034257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Project Name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90" name="组合 89"/>
              <p:cNvGrpSpPr/>
              <p:nvPr/>
            </p:nvGrpSpPr>
            <p:grpSpPr>
              <a:xfrm>
                <a:off x="775802" y="2357870"/>
                <a:ext cx="4043156" cy="261610"/>
                <a:chOff x="2901670" y="2713777"/>
                <a:chExt cx="4043156" cy="261610"/>
              </a:xfrm>
            </p:grpSpPr>
            <p:sp>
              <p:nvSpPr>
                <p:cNvPr id="149" name="流程图: 过程 148"/>
                <p:cNvSpPr/>
                <p:nvPr/>
              </p:nvSpPr>
              <p:spPr>
                <a:xfrm>
                  <a:off x="3613300" y="2736900"/>
                  <a:ext cx="3331526" cy="212651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u="sng" dirty="0">
                      <a:solidFill>
                        <a:srgbClr val="0070C0"/>
                      </a:solidFill>
                    </a:rPr>
                    <a:t>Approval Request</a:t>
                  </a:r>
                  <a:endParaRPr lang="zh-CN" altLang="en-US" sz="11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150" name="文本框 149"/>
                <p:cNvSpPr txBox="1"/>
                <p:nvPr/>
              </p:nvSpPr>
              <p:spPr>
                <a:xfrm>
                  <a:off x="2901670" y="2713777"/>
                  <a:ext cx="67678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Subject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91" name="组合 90"/>
              <p:cNvGrpSpPr/>
              <p:nvPr/>
            </p:nvGrpSpPr>
            <p:grpSpPr>
              <a:xfrm>
                <a:off x="5700092" y="2363896"/>
                <a:ext cx="2403703" cy="261610"/>
                <a:chOff x="5306392" y="2363896"/>
                <a:chExt cx="2403703" cy="261610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5306392" y="2363896"/>
                  <a:ext cx="2403703" cy="261610"/>
                  <a:chOff x="2685773" y="2713777"/>
                  <a:chExt cx="2403703" cy="261610"/>
                </a:xfrm>
              </p:grpSpPr>
              <p:sp>
                <p:nvSpPr>
                  <p:cNvPr id="147" name="流程图: 过程 146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User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8" name="文本框 147"/>
                  <p:cNvSpPr txBox="1"/>
                  <p:nvPr/>
                </p:nvSpPr>
                <p:spPr>
                  <a:xfrm>
                    <a:off x="2685773" y="2713777"/>
                    <a:ext cx="80502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err="1" smtClean="0"/>
                      <a:t>Msg</a:t>
                    </a:r>
                    <a:r>
                      <a:rPr lang="en-US" altLang="zh-CN" sz="1100" dirty="0" smtClean="0"/>
                      <a:t> Type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46" name="流程图: 合并 145"/>
                <p:cNvSpPr/>
                <p:nvPr/>
              </p:nvSpPr>
              <p:spPr>
                <a:xfrm>
                  <a:off x="7531100" y="2448442"/>
                  <a:ext cx="115653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92" name="组合 91"/>
              <p:cNvGrpSpPr/>
              <p:nvPr/>
            </p:nvGrpSpPr>
            <p:grpSpPr>
              <a:xfrm>
                <a:off x="785991" y="2782605"/>
                <a:ext cx="2225903" cy="261610"/>
                <a:chOff x="5484192" y="2351196"/>
                <a:chExt cx="2225903" cy="261610"/>
              </a:xfrm>
            </p:grpSpPr>
            <p:grpSp>
              <p:nvGrpSpPr>
                <p:cNvPr id="141" name="组合 140"/>
                <p:cNvGrpSpPr/>
                <p:nvPr/>
              </p:nvGrpSpPr>
              <p:grpSpPr>
                <a:xfrm>
                  <a:off x="5484192" y="2351196"/>
                  <a:ext cx="2225903" cy="261610"/>
                  <a:chOff x="2863573" y="2701077"/>
                  <a:chExt cx="2225903" cy="261610"/>
                </a:xfrm>
              </p:grpSpPr>
              <p:sp>
                <p:nvSpPr>
                  <p:cNvPr id="143" name="流程图: 过程 142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err="1" smtClean="0">
                        <a:solidFill>
                          <a:schemeClr val="tx1"/>
                        </a:solidFill>
                      </a:rPr>
                      <a:t>Sabu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4" name="文本框 143"/>
                  <p:cNvSpPr txBox="1"/>
                  <p:nvPr/>
                </p:nvSpPr>
                <p:spPr>
                  <a:xfrm>
                    <a:off x="2863573" y="2701077"/>
                    <a:ext cx="657552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Sender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42" name="流程图: 合并 141"/>
                <p:cNvSpPr/>
                <p:nvPr/>
              </p:nvSpPr>
              <p:spPr>
                <a:xfrm>
                  <a:off x="7541414" y="2448442"/>
                  <a:ext cx="105339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93" name="组合 92"/>
              <p:cNvGrpSpPr/>
              <p:nvPr/>
            </p:nvGrpSpPr>
            <p:grpSpPr>
              <a:xfrm>
                <a:off x="5321301" y="2769437"/>
                <a:ext cx="2441987" cy="261610"/>
                <a:chOff x="4927601" y="2769437"/>
                <a:chExt cx="2441987" cy="261610"/>
              </a:xfrm>
            </p:grpSpPr>
            <p:grpSp>
              <p:nvGrpSpPr>
                <p:cNvPr id="123" name="组合 122"/>
                <p:cNvGrpSpPr/>
                <p:nvPr/>
              </p:nvGrpSpPr>
              <p:grpSpPr>
                <a:xfrm>
                  <a:off x="4927601" y="2769437"/>
                  <a:ext cx="2441987" cy="261610"/>
                  <a:chOff x="3157850" y="2717966"/>
                  <a:chExt cx="2441987" cy="261610"/>
                </a:xfrm>
              </p:grpSpPr>
              <p:sp>
                <p:nvSpPr>
                  <p:cNvPr id="139" name="流程图: 过程 138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2018-08-08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0" name="文本框 139"/>
                  <p:cNvSpPr txBox="1"/>
                  <p:nvPr/>
                </p:nvSpPr>
                <p:spPr>
                  <a:xfrm>
                    <a:off x="3157850" y="2717966"/>
                    <a:ext cx="1165105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Date Of Creation: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124" name="组合 123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125" name="矩形 124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6" name="矩形 125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7" name="矩形 126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8" name="矩形 127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0" name="矩形 129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1" name="矩形 130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2" name="矩形 131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3" name="矩形 132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4" name="矩形 133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5" name="矩形 134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6" name="矩形 135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7" name="矩形 136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8" name="矩形 137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94" name="组合 93"/>
              <p:cNvGrpSpPr/>
              <p:nvPr/>
            </p:nvGrpSpPr>
            <p:grpSpPr>
              <a:xfrm>
                <a:off x="836498" y="3214372"/>
                <a:ext cx="2162403" cy="261610"/>
                <a:chOff x="5547692" y="2363896"/>
                <a:chExt cx="2162403" cy="261610"/>
              </a:xfrm>
            </p:grpSpPr>
            <p:grpSp>
              <p:nvGrpSpPr>
                <p:cNvPr id="119" name="组合 118"/>
                <p:cNvGrpSpPr/>
                <p:nvPr/>
              </p:nvGrpSpPr>
              <p:grpSpPr>
                <a:xfrm>
                  <a:off x="5547692" y="2363896"/>
                  <a:ext cx="2162403" cy="261610"/>
                  <a:chOff x="2927073" y="2713777"/>
                  <a:chExt cx="2162403" cy="261610"/>
                </a:xfrm>
              </p:grpSpPr>
              <p:sp>
                <p:nvSpPr>
                  <p:cNvPr id="121" name="流程图: 过程 120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New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2" name="文本框 121"/>
                  <p:cNvSpPr txBox="1"/>
                  <p:nvPr/>
                </p:nvSpPr>
                <p:spPr>
                  <a:xfrm>
                    <a:off x="2927073" y="2713777"/>
                    <a:ext cx="60785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Status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20" name="流程图: 合并 119"/>
                <p:cNvSpPr/>
                <p:nvPr/>
              </p:nvSpPr>
              <p:spPr>
                <a:xfrm>
                  <a:off x="7532975" y="2448442"/>
                  <a:ext cx="113778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sp>
            <p:nvSpPr>
              <p:cNvPr id="95" name="圆角矩形 94"/>
              <p:cNvSpPr/>
              <p:nvPr/>
            </p:nvSpPr>
            <p:spPr>
              <a:xfrm>
                <a:off x="5915085" y="5810367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Close</a:t>
                </a:r>
                <a:endParaRPr lang="zh-CN" altLang="en-US" sz="1400" dirty="0"/>
              </a:p>
            </p:txBody>
          </p:sp>
          <p:grpSp>
            <p:nvGrpSpPr>
              <p:cNvPr id="96" name="组合 95"/>
              <p:cNvGrpSpPr/>
              <p:nvPr/>
            </p:nvGrpSpPr>
            <p:grpSpPr>
              <a:xfrm>
                <a:off x="527935" y="3666193"/>
                <a:ext cx="9960678" cy="804207"/>
                <a:chOff x="2673070" y="2713777"/>
                <a:chExt cx="9960678" cy="804207"/>
              </a:xfrm>
            </p:grpSpPr>
            <p:sp>
              <p:nvSpPr>
                <p:cNvPr id="117" name="流程图: 过程 116"/>
                <p:cNvSpPr/>
                <p:nvPr/>
              </p:nvSpPr>
              <p:spPr>
                <a:xfrm>
                  <a:off x="3613300" y="2736901"/>
                  <a:ext cx="9020448" cy="78108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8" name="文本框 117"/>
                <p:cNvSpPr txBox="1"/>
                <p:nvPr/>
              </p:nvSpPr>
              <p:spPr>
                <a:xfrm>
                  <a:off x="2673070" y="2713777"/>
                  <a:ext cx="907621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Description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100" name="组合 99"/>
              <p:cNvGrpSpPr/>
              <p:nvPr/>
            </p:nvGrpSpPr>
            <p:grpSpPr>
              <a:xfrm>
                <a:off x="7608620" y="3299285"/>
                <a:ext cx="97673" cy="62674"/>
                <a:chOff x="3227569" y="3109118"/>
                <a:chExt cx="1464413" cy="645973"/>
              </a:xfrm>
            </p:grpSpPr>
            <p:sp>
              <p:nvSpPr>
                <p:cNvPr id="103" name="矩形 102"/>
                <p:cNvSpPr/>
                <p:nvPr/>
              </p:nvSpPr>
              <p:spPr>
                <a:xfrm>
                  <a:off x="3229932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4135508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6" name="矩形 105"/>
                <p:cNvSpPr/>
                <p:nvPr/>
              </p:nvSpPr>
              <p:spPr>
                <a:xfrm>
                  <a:off x="4588299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7" name="矩形 106"/>
                <p:cNvSpPr/>
                <p:nvPr/>
              </p:nvSpPr>
              <p:spPr>
                <a:xfrm>
                  <a:off x="3227569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9" name="矩形 108"/>
                <p:cNvSpPr/>
                <p:nvPr/>
              </p:nvSpPr>
              <p:spPr>
                <a:xfrm>
                  <a:off x="4133145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0" name="矩形 109"/>
                <p:cNvSpPr/>
                <p:nvPr/>
              </p:nvSpPr>
              <p:spPr>
                <a:xfrm>
                  <a:off x="4585936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1" name="矩形 110"/>
                <p:cNvSpPr/>
                <p:nvPr/>
              </p:nvSpPr>
              <p:spPr>
                <a:xfrm>
                  <a:off x="3227569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2" name="矩形 111"/>
                <p:cNvSpPr/>
                <p:nvPr/>
              </p:nvSpPr>
              <p:spPr>
                <a:xfrm>
                  <a:off x="3680357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3" name="矩形 112"/>
                <p:cNvSpPr/>
                <p:nvPr/>
              </p:nvSpPr>
              <p:spPr>
                <a:xfrm>
                  <a:off x="4133145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4585936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63" name="圆角矩形 162"/>
              <p:cNvSpPr/>
              <p:nvPr/>
            </p:nvSpPr>
            <p:spPr>
              <a:xfrm>
                <a:off x="4116704" y="5817408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Reply</a:t>
                </a:r>
                <a:endParaRPr lang="zh-CN" altLang="en-US" sz="1400" dirty="0"/>
              </a:p>
            </p:txBody>
          </p:sp>
        </p:grpSp>
        <p:sp>
          <p:nvSpPr>
            <p:cNvPr id="86" name="流程图: 合并 85"/>
            <p:cNvSpPr/>
            <p:nvPr/>
          </p:nvSpPr>
          <p:spPr>
            <a:xfrm>
              <a:off x="10201275" y="2036882"/>
              <a:ext cx="115653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64192" y="4665776"/>
            <a:ext cx="10170200" cy="1067905"/>
            <a:chOff x="532635" y="3143338"/>
            <a:chExt cx="10170200" cy="1067905"/>
          </a:xfrm>
        </p:grpSpPr>
        <p:sp>
          <p:nvSpPr>
            <p:cNvPr id="160" name="矩形 159"/>
            <p:cNvSpPr/>
            <p:nvPr/>
          </p:nvSpPr>
          <p:spPr>
            <a:xfrm>
              <a:off x="532635" y="3143338"/>
              <a:ext cx="10170200" cy="1067905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62" name="流程图: 摘录 161"/>
            <p:cNvSpPr/>
            <p:nvPr/>
          </p:nvSpPr>
          <p:spPr>
            <a:xfrm rot="108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0" name="表格 169"/>
          <p:cNvGraphicFramePr>
            <a:graphicFrameLocks noGrp="1"/>
          </p:cNvGraphicFramePr>
          <p:nvPr>
            <p:extLst/>
          </p:nvPr>
        </p:nvGraphicFramePr>
        <p:xfrm>
          <a:off x="708253" y="4945388"/>
          <a:ext cx="9816791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0432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流程图: 可选过程 30"/>
          <p:cNvSpPr/>
          <p:nvPr/>
        </p:nvSpPr>
        <p:spPr>
          <a:xfrm>
            <a:off x="903452" y="5695680"/>
            <a:ext cx="3694229" cy="544758"/>
          </a:xfrm>
          <a:prstGeom prst="flowChartAlternateProcess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BPM(modifications, project kick-off…)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4" name="流程图: 可选过程 33"/>
          <p:cNvSpPr/>
          <p:nvPr/>
        </p:nvSpPr>
        <p:spPr>
          <a:xfrm>
            <a:off x="4697857" y="5695680"/>
            <a:ext cx="3215245" cy="544758"/>
          </a:xfrm>
          <a:prstGeom prst="flowChartAlternateProcess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DMS(Hyper-link to file server)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5" name="流程图: 可选过程 34"/>
          <p:cNvSpPr/>
          <p:nvPr/>
        </p:nvSpPr>
        <p:spPr>
          <a:xfrm>
            <a:off x="8076634" y="5695680"/>
            <a:ext cx="3215245" cy="544758"/>
          </a:xfrm>
          <a:prstGeom prst="flowChartAlternateProcess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QAD(Suppliers’ information)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903456" y="1973943"/>
            <a:ext cx="10885269" cy="3512457"/>
          </a:xfrm>
          <a:prstGeom prst="roundRect">
            <a:avLst>
              <a:gd name="adj" fmla="val 3624"/>
            </a:avLst>
          </a:prstGeom>
          <a:solidFill>
            <a:schemeClr val="tx2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dirty="0" smtClean="0">
                <a:solidFill>
                  <a:sysClr val="windowText" lastClr="000000"/>
                </a:solidFill>
              </a:rPr>
              <a:t>Supplier Quality Management System</a:t>
            </a:r>
            <a:endParaRPr lang="zh-CN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Supplier Portal System Architecture</a:t>
            </a:r>
            <a:endParaRPr lang="zh-CN" altLang="en-US" dirty="0"/>
          </a:p>
        </p:txBody>
      </p:sp>
      <p:graphicFrame>
        <p:nvGraphicFramePr>
          <p:cNvPr id="7" name="图示 6"/>
          <p:cNvGraphicFramePr/>
          <p:nvPr>
            <p:extLst/>
          </p:nvPr>
        </p:nvGraphicFramePr>
        <p:xfrm>
          <a:off x="903457" y="1181691"/>
          <a:ext cx="10885269" cy="4501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椭圆 7"/>
          <p:cNvSpPr/>
          <p:nvPr/>
        </p:nvSpPr>
        <p:spPr>
          <a:xfrm>
            <a:off x="-221375" y="3313393"/>
            <a:ext cx="1360301" cy="525785"/>
          </a:xfrm>
          <a:prstGeom prst="ellipse">
            <a:avLst/>
          </a:prstGeom>
          <a:solidFill>
            <a:schemeClr val="accent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SQEM</a:t>
            </a:r>
            <a:endParaRPr lang="zh-CN" altLang="en-US" sz="1400" dirty="0"/>
          </a:p>
        </p:txBody>
      </p:sp>
      <p:sp>
        <p:nvSpPr>
          <p:cNvPr id="9" name="椭圆 8"/>
          <p:cNvSpPr/>
          <p:nvPr/>
        </p:nvSpPr>
        <p:spPr>
          <a:xfrm>
            <a:off x="-221375" y="4044670"/>
            <a:ext cx="1360301" cy="525785"/>
          </a:xfrm>
          <a:prstGeom prst="ellipse">
            <a:avLst/>
          </a:prstGeom>
          <a:solidFill>
            <a:schemeClr val="accent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SQE</a:t>
            </a:r>
            <a:endParaRPr lang="zh-CN" altLang="en-US" sz="1400" dirty="0"/>
          </a:p>
        </p:txBody>
      </p:sp>
      <p:sp>
        <p:nvSpPr>
          <p:cNvPr id="10" name="椭圆 9"/>
          <p:cNvSpPr/>
          <p:nvPr/>
        </p:nvSpPr>
        <p:spPr>
          <a:xfrm>
            <a:off x="-221375" y="4775946"/>
            <a:ext cx="1360301" cy="525785"/>
          </a:xfrm>
          <a:prstGeom prst="ellipse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SUPPLIER</a:t>
            </a:r>
            <a:endParaRPr lang="zh-CN" altLang="en-US" sz="1200" dirty="0"/>
          </a:p>
        </p:txBody>
      </p:sp>
      <p:sp>
        <p:nvSpPr>
          <p:cNvPr id="12" name="圆角矩形 11"/>
          <p:cNvSpPr/>
          <p:nvPr/>
        </p:nvSpPr>
        <p:spPr>
          <a:xfrm>
            <a:off x="1436914" y="2635906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</a:t>
            </a:r>
            <a:endParaRPr lang="zh-CN" altLang="en-US" dirty="0"/>
          </a:p>
        </p:txBody>
      </p:sp>
      <p:sp>
        <p:nvSpPr>
          <p:cNvPr id="13" name="圆角矩形 12"/>
          <p:cNvSpPr/>
          <p:nvPr/>
        </p:nvSpPr>
        <p:spPr>
          <a:xfrm>
            <a:off x="4756775" y="2635906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</a:t>
            </a:r>
            <a:endParaRPr lang="zh-CN" altLang="en-US" dirty="0"/>
          </a:p>
        </p:txBody>
      </p:sp>
      <p:sp>
        <p:nvSpPr>
          <p:cNvPr id="14" name="圆角矩形 13"/>
          <p:cNvSpPr/>
          <p:nvPr/>
        </p:nvSpPr>
        <p:spPr>
          <a:xfrm>
            <a:off x="8076636" y="2635906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</a:t>
            </a:r>
            <a:endParaRPr lang="zh-CN" altLang="en-US" dirty="0"/>
          </a:p>
        </p:txBody>
      </p:sp>
      <p:sp>
        <p:nvSpPr>
          <p:cNvPr id="15" name="圆角矩形 14"/>
          <p:cNvSpPr/>
          <p:nvPr/>
        </p:nvSpPr>
        <p:spPr>
          <a:xfrm>
            <a:off x="4756773" y="4383364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Integration</a:t>
            </a:r>
            <a:endParaRPr lang="zh-CN" altLang="en-US" dirty="0"/>
          </a:p>
        </p:txBody>
      </p:sp>
      <p:sp>
        <p:nvSpPr>
          <p:cNvPr id="16" name="圆角矩形 15"/>
          <p:cNvSpPr/>
          <p:nvPr/>
        </p:nvSpPr>
        <p:spPr>
          <a:xfrm>
            <a:off x="4756774" y="3502240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</a:t>
            </a:r>
            <a:endParaRPr lang="zh-CN" altLang="en-US" dirty="0"/>
          </a:p>
        </p:txBody>
      </p:sp>
      <p:sp>
        <p:nvSpPr>
          <p:cNvPr id="17" name="圆角矩形 16"/>
          <p:cNvSpPr/>
          <p:nvPr/>
        </p:nvSpPr>
        <p:spPr>
          <a:xfrm>
            <a:off x="8076634" y="3502239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Account</a:t>
            </a:r>
            <a:endParaRPr lang="zh-CN" altLang="en-US" dirty="0"/>
          </a:p>
        </p:txBody>
      </p:sp>
      <p:sp>
        <p:nvSpPr>
          <p:cNvPr id="18" name="圆角矩形 17"/>
          <p:cNvSpPr/>
          <p:nvPr/>
        </p:nvSpPr>
        <p:spPr>
          <a:xfrm>
            <a:off x="1436913" y="4383364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Report Management</a:t>
            </a:r>
            <a:endParaRPr lang="zh-CN" altLang="en-US" dirty="0"/>
          </a:p>
        </p:txBody>
      </p:sp>
      <p:sp>
        <p:nvSpPr>
          <p:cNvPr id="19" name="圆角矩形 18"/>
          <p:cNvSpPr/>
          <p:nvPr/>
        </p:nvSpPr>
        <p:spPr>
          <a:xfrm>
            <a:off x="1434626" y="3502238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</a:t>
            </a:r>
            <a:endParaRPr lang="zh-CN" altLang="en-US" dirty="0"/>
          </a:p>
        </p:txBody>
      </p:sp>
      <p:sp>
        <p:nvSpPr>
          <p:cNvPr id="20" name="圆角矩形 19"/>
          <p:cNvSpPr/>
          <p:nvPr/>
        </p:nvSpPr>
        <p:spPr>
          <a:xfrm>
            <a:off x="8076634" y="4383364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mtClean="0"/>
              <a:t>Others…</a:t>
            </a:r>
            <a:endParaRPr lang="zh-CN" altLang="en-US" dirty="0"/>
          </a:p>
        </p:txBody>
      </p:sp>
      <p:sp>
        <p:nvSpPr>
          <p:cNvPr id="21" name="椭圆 20"/>
          <p:cNvSpPr/>
          <p:nvPr/>
        </p:nvSpPr>
        <p:spPr>
          <a:xfrm>
            <a:off x="4597681" y="3366864"/>
            <a:ext cx="185833" cy="20822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4604941" y="4244975"/>
            <a:ext cx="185833" cy="20822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7913102" y="3359547"/>
            <a:ext cx="185833" cy="20822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7906374" y="4256278"/>
            <a:ext cx="185833" cy="20822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上下箭头 24"/>
          <p:cNvSpPr/>
          <p:nvPr/>
        </p:nvSpPr>
        <p:spPr>
          <a:xfrm>
            <a:off x="2235199" y="1493970"/>
            <a:ext cx="391886" cy="669666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上下箭头 25"/>
          <p:cNvSpPr/>
          <p:nvPr/>
        </p:nvSpPr>
        <p:spPr>
          <a:xfrm>
            <a:off x="5734594" y="1451406"/>
            <a:ext cx="391886" cy="669666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上下箭头 26"/>
          <p:cNvSpPr/>
          <p:nvPr/>
        </p:nvSpPr>
        <p:spPr>
          <a:xfrm>
            <a:off x="9038046" y="1406772"/>
            <a:ext cx="391886" cy="669666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2" name="上箭头 31"/>
          <p:cNvSpPr/>
          <p:nvPr/>
        </p:nvSpPr>
        <p:spPr>
          <a:xfrm>
            <a:off x="2235199" y="5301732"/>
            <a:ext cx="1001486" cy="393948"/>
          </a:xfrm>
          <a:prstGeom prst="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上箭头 35"/>
          <p:cNvSpPr/>
          <p:nvPr/>
        </p:nvSpPr>
        <p:spPr>
          <a:xfrm>
            <a:off x="5787419" y="5301732"/>
            <a:ext cx="1001486" cy="393948"/>
          </a:xfrm>
          <a:prstGeom prst="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上箭头 36"/>
          <p:cNvSpPr/>
          <p:nvPr/>
        </p:nvSpPr>
        <p:spPr>
          <a:xfrm>
            <a:off x="9170417" y="5301732"/>
            <a:ext cx="1001486" cy="393948"/>
          </a:xfrm>
          <a:prstGeom prst="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流程图: 多文档 27"/>
          <p:cNvSpPr/>
          <p:nvPr/>
        </p:nvSpPr>
        <p:spPr>
          <a:xfrm>
            <a:off x="5618197" y="5546076"/>
            <a:ext cx="609600" cy="290199"/>
          </a:xfrm>
          <a:prstGeom prst="flowChartMultidocumen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doc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剪去同侧角的矩形 4"/>
          <p:cNvSpPr/>
          <p:nvPr/>
        </p:nvSpPr>
        <p:spPr>
          <a:xfrm>
            <a:off x="8787117" y="5573260"/>
            <a:ext cx="706581" cy="290199"/>
          </a:xfrm>
          <a:prstGeom prst="snip2Same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data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altLang="zh-CN" smtClean="0"/>
              <a:t>Cpyright © 2018 Omnex Inc. </a:t>
            </a:r>
            <a:endParaRPr lang="zh-CN" altLang="en-US"/>
          </a:p>
        </p:txBody>
      </p:sp>
      <p:sp>
        <p:nvSpPr>
          <p:cNvPr id="38" name="剪去同侧角的矩形 37"/>
          <p:cNvSpPr/>
          <p:nvPr/>
        </p:nvSpPr>
        <p:spPr>
          <a:xfrm>
            <a:off x="1947985" y="5543603"/>
            <a:ext cx="706581" cy="290199"/>
          </a:xfrm>
          <a:prstGeom prst="snip2Same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data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-221375" y="2582116"/>
            <a:ext cx="1360301" cy="525785"/>
          </a:xfrm>
          <a:prstGeom prst="ellipse">
            <a:avLst/>
          </a:prstGeom>
          <a:solidFill>
            <a:schemeClr val="accent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err="1" smtClean="0"/>
              <a:t>Pur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571797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5262" y="1874505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Message – Message List – View Message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3040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Internal Messages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31430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9550">
                  <a:extLst>
                    <a:ext uri="{9D8B030D-6E8A-4147-A177-3AD203B41FA5}">
                      <a16:colId xmlns:a16="http://schemas.microsoft.com/office/drawing/2014/main" val="3146862185"/>
                    </a:ext>
                  </a:extLst>
                </a:gridCol>
                <a:gridCol w="393700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1173233930"/>
                    </a:ext>
                  </a:extLst>
                </a:gridCol>
                <a:gridCol w="41910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1911179649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00965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Message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Sender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 17:45:32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</a:t>
                      </a:r>
                      <a:r>
                        <a:rPr lang="en-US" altLang="zh-CN" sz="1100" dirty="0" smtClean="0"/>
                        <a:t>14:28:45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lang="en-US" altLang="zh-CN" sz="1100" dirty="0" smtClean="0"/>
                        <a:t>12:56:02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09</a:t>
                      </a:r>
                      <a:r>
                        <a:rPr lang="en-US" altLang="zh-CN" sz="1100" dirty="0" smtClean="0"/>
                        <a:t>:24:07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 </a:t>
                      </a:r>
                      <a:r>
                        <a:rPr lang="en-US" altLang="zh-CN" sz="1100" dirty="0" smtClean="0"/>
                        <a:t>18:56:28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Plant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2018/05/12 </a:t>
                      </a:r>
                      <a:r>
                        <a:rPr lang="en-US" altLang="zh-CN" sz="1100" dirty="0" smtClean="0"/>
                        <a:t>16:23:53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545705" y="3321092"/>
            <a:ext cx="394082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343900" y="3321092"/>
            <a:ext cx="1269496" cy="156476"/>
            <a:chOff x="7360154" y="3492006"/>
            <a:chExt cx="1269496" cy="156476"/>
          </a:xfrm>
        </p:grpSpPr>
        <p:sp>
          <p:nvSpPr>
            <p:cNvPr id="57" name="矩形 56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070223" y="3314658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0983877" y="3297707"/>
            <a:ext cx="668468" cy="156476"/>
            <a:chOff x="10904261" y="3489803"/>
            <a:chExt cx="668468" cy="156476"/>
          </a:xfrm>
        </p:grpSpPr>
        <p:sp>
          <p:nvSpPr>
            <p:cNvPr id="76" name="矩形 75"/>
            <p:cNvSpPr/>
            <p:nvPr/>
          </p:nvSpPr>
          <p:spPr>
            <a:xfrm>
              <a:off x="10904261" y="3489803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41906" y="3538002"/>
              <a:ext cx="9709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731711" y="3321092"/>
            <a:ext cx="1269496" cy="156476"/>
            <a:chOff x="7360154" y="3492006"/>
            <a:chExt cx="1269496" cy="156476"/>
          </a:xfrm>
        </p:grpSpPr>
        <p:sp>
          <p:nvSpPr>
            <p:cNvPr id="71" name="矩形 70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4" name="组合 13"/>
          <p:cNvGrpSpPr/>
          <p:nvPr/>
        </p:nvGrpSpPr>
        <p:grpSpPr>
          <a:xfrm rot="16200000">
            <a:off x="2262329" y="3098094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流程图: 终止 1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流程图: 终止 72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 rot="16200000">
            <a:off x="2274414" y="3892577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5" name="流程图: 终止 74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终止 80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 rot="16200000">
            <a:off x="2274415" y="4130462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3" name="流程图: 终止 8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终止 83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195262" y="1843088"/>
            <a:ext cx="11744325" cy="4390068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9" name="组合 78"/>
          <p:cNvGrpSpPr/>
          <p:nvPr/>
        </p:nvGrpSpPr>
        <p:grpSpPr>
          <a:xfrm>
            <a:off x="414342" y="1470900"/>
            <a:ext cx="10415584" cy="4680959"/>
            <a:chOff x="414342" y="1470900"/>
            <a:chExt cx="10415584" cy="4680959"/>
          </a:xfrm>
        </p:grpSpPr>
        <p:grpSp>
          <p:nvGrpSpPr>
            <p:cNvPr id="85" name="组合 84"/>
            <p:cNvGrpSpPr/>
            <p:nvPr/>
          </p:nvGrpSpPr>
          <p:grpSpPr>
            <a:xfrm>
              <a:off x="414342" y="1470900"/>
              <a:ext cx="10415584" cy="4680959"/>
              <a:chOff x="414342" y="1470900"/>
              <a:chExt cx="10415584" cy="4680959"/>
            </a:xfrm>
          </p:grpSpPr>
          <p:grpSp>
            <p:nvGrpSpPr>
              <p:cNvPr id="87" name="组合 86"/>
              <p:cNvGrpSpPr/>
              <p:nvPr/>
            </p:nvGrpSpPr>
            <p:grpSpPr>
              <a:xfrm>
                <a:off x="414342" y="1470900"/>
                <a:ext cx="10415584" cy="4680959"/>
                <a:chOff x="414342" y="1470900"/>
                <a:chExt cx="10415584" cy="4680959"/>
              </a:xfrm>
            </p:grpSpPr>
            <p:grpSp>
              <p:nvGrpSpPr>
                <p:cNvPr id="155" name="组合 154"/>
                <p:cNvGrpSpPr/>
                <p:nvPr/>
              </p:nvGrpSpPr>
              <p:grpSpPr>
                <a:xfrm>
                  <a:off x="414342" y="1470900"/>
                  <a:ext cx="10415584" cy="4680959"/>
                  <a:chOff x="2157413" y="1354232"/>
                  <a:chExt cx="8043862" cy="4238098"/>
                </a:xfrm>
              </p:grpSpPr>
              <p:sp>
                <p:nvSpPr>
                  <p:cNvPr id="157" name="流程图: 过程 156"/>
                  <p:cNvSpPr/>
                  <p:nvPr/>
                </p:nvSpPr>
                <p:spPr>
                  <a:xfrm>
                    <a:off x="2157413" y="1365205"/>
                    <a:ext cx="8043862" cy="4227125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58" name="流程图: 过程 157"/>
                  <p:cNvSpPr/>
                  <p:nvPr/>
                </p:nvSpPr>
                <p:spPr>
                  <a:xfrm>
                    <a:off x="2157413" y="1354232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View Message</a:t>
                    </a:r>
                    <a:endParaRPr lang="zh-CN" altLang="en-US" sz="1400" dirty="0"/>
                  </a:p>
                </p:txBody>
              </p:sp>
            </p:grpSp>
            <p:sp>
              <p:nvSpPr>
                <p:cNvPr id="156" name="十字形 155"/>
                <p:cNvSpPr/>
                <p:nvPr/>
              </p:nvSpPr>
              <p:spPr>
                <a:xfrm rot="18798906">
                  <a:off x="10525838" y="1571737"/>
                  <a:ext cx="180000" cy="180000"/>
                </a:xfrm>
                <a:prstGeom prst="plus">
                  <a:avLst>
                    <a:gd name="adj" fmla="val 42817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88" name="组合 87"/>
              <p:cNvGrpSpPr/>
              <p:nvPr/>
            </p:nvGrpSpPr>
            <p:grpSpPr>
              <a:xfrm>
                <a:off x="538979" y="1932435"/>
                <a:ext cx="2486259" cy="261610"/>
                <a:chOff x="2603217" y="2713777"/>
                <a:chExt cx="2486259" cy="261610"/>
              </a:xfrm>
            </p:grpSpPr>
            <p:sp>
              <p:nvSpPr>
                <p:cNvPr id="153" name="流程图: 过程 152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MSG0000001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4" name="文本框 153"/>
                <p:cNvSpPr txBox="1"/>
                <p:nvPr/>
              </p:nvSpPr>
              <p:spPr>
                <a:xfrm>
                  <a:off x="2603217" y="2713777"/>
                  <a:ext cx="947695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Message ID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89" name="组合 88"/>
              <p:cNvGrpSpPr/>
              <p:nvPr/>
            </p:nvGrpSpPr>
            <p:grpSpPr>
              <a:xfrm>
                <a:off x="5462319" y="1933935"/>
                <a:ext cx="4932630" cy="261610"/>
                <a:chOff x="3834881" y="2707173"/>
                <a:chExt cx="4932630" cy="261610"/>
              </a:xfrm>
            </p:grpSpPr>
            <p:sp>
              <p:nvSpPr>
                <p:cNvPr id="151" name="流程图: 过程 150"/>
                <p:cNvSpPr/>
                <p:nvPr/>
              </p:nvSpPr>
              <p:spPr>
                <a:xfrm>
                  <a:off x="4945078" y="2736900"/>
                  <a:ext cx="3822433" cy="212651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 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文本框 151"/>
                <p:cNvSpPr txBox="1"/>
                <p:nvPr/>
              </p:nvSpPr>
              <p:spPr>
                <a:xfrm>
                  <a:off x="3834881" y="2707173"/>
                  <a:ext cx="1034257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Project Name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90" name="组合 89"/>
              <p:cNvGrpSpPr/>
              <p:nvPr/>
            </p:nvGrpSpPr>
            <p:grpSpPr>
              <a:xfrm>
                <a:off x="775802" y="2357870"/>
                <a:ext cx="4043156" cy="261610"/>
                <a:chOff x="2901670" y="2713777"/>
                <a:chExt cx="4043156" cy="261610"/>
              </a:xfrm>
            </p:grpSpPr>
            <p:sp>
              <p:nvSpPr>
                <p:cNvPr id="149" name="流程图: 过程 148"/>
                <p:cNvSpPr/>
                <p:nvPr/>
              </p:nvSpPr>
              <p:spPr>
                <a:xfrm>
                  <a:off x="3613300" y="2736900"/>
                  <a:ext cx="3331526" cy="212651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u="sng" dirty="0">
                      <a:solidFill>
                        <a:srgbClr val="0070C0"/>
                      </a:solidFill>
                    </a:rPr>
                    <a:t>Approval Request</a:t>
                  </a:r>
                  <a:endParaRPr lang="zh-CN" altLang="en-US" sz="11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150" name="文本框 149"/>
                <p:cNvSpPr txBox="1"/>
                <p:nvPr/>
              </p:nvSpPr>
              <p:spPr>
                <a:xfrm>
                  <a:off x="2901670" y="2713777"/>
                  <a:ext cx="67678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Subject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91" name="组合 90"/>
              <p:cNvGrpSpPr/>
              <p:nvPr/>
            </p:nvGrpSpPr>
            <p:grpSpPr>
              <a:xfrm>
                <a:off x="5700092" y="2363896"/>
                <a:ext cx="2403703" cy="261610"/>
                <a:chOff x="5306392" y="2363896"/>
                <a:chExt cx="2403703" cy="261610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5306392" y="2363896"/>
                  <a:ext cx="2403703" cy="261610"/>
                  <a:chOff x="2685773" y="2713777"/>
                  <a:chExt cx="2403703" cy="261610"/>
                </a:xfrm>
              </p:grpSpPr>
              <p:sp>
                <p:nvSpPr>
                  <p:cNvPr id="147" name="流程图: 过程 146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User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8" name="文本框 147"/>
                  <p:cNvSpPr txBox="1"/>
                  <p:nvPr/>
                </p:nvSpPr>
                <p:spPr>
                  <a:xfrm>
                    <a:off x="2685773" y="2713777"/>
                    <a:ext cx="80502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err="1" smtClean="0"/>
                      <a:t>Msg</a:t>
                    </a:r>
                    <a:r>
                      <a:rPr lang="en-US" altLang="zh-CN" sz="1100" dirty="0" smtClean="0"/>
                      <a:t> Type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46" name="流程图: 合并 145"/>
                <p:cNvSpPr/>
                <p:nvPr/>
              </p:nvSpPr>
              <p:spPr>
                <a:xfrm>
                  <a:off x="7531100" y="2448442"/>
                  <a:ext cx="115653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92" name="组合 91"/>
              <p:cNvGrpSpPr/>
              <p:nvPr/>
            </p:nvGrpSpPr>
            <p:grpSpPr>
              <a:xfrm>
                <a:off x="785991" y="2782605"/>
                <a:ext cx="2225903" cy="261610"/>
                <a:chOff x="5484192" y="2351196"/>
                <a:chExt cx="2225903" cy="261610"/>
              </a:xfrm>
            </p:grpSpPr>
            <p:grpSp>
              <p:nvGrpSpPr>
                <p:cNvPr id="141" name="组合 140"/>
                <p:cNvGrpSpPr/>
                <p:nvPr/>
              </p:nvGrpSpPr>
              <p:grpSpPr>
                <a:xfrm>
                  <a:off x="5484192" y="2351196"/>
                  <a:ext cx="2225903" cy="261610"/>
                  <a:chOff x="2863573" y="2701077"/>
                  <a:chExt cx="2225903" cy="261610"/>
                </a:xfrm>
              </p:grpSpPr>
              <p:sp>
                <p:nvSpPr>
                  <p:cNvPr id="143" name="流程图: 过程 142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err="1" smtClean="0">
                        <a:solidFill>
                          <a:schemeClr val="tx1"/>
                        </a:solidFill>
                      </a:rPr>
                      <a:t>Sabu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4" name="文本框 143"/>
                  <p:cNvSpPr txBox="1"/>
                  <p:nvPr/>
                </p:nvSpPr>
                <p:spPr>
                  <a:xfrm>
                    <a:off x="2863573" y="2701077"/>
                    <a:ext cx="657552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Sender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42" name="流程图: 合并 141"/>
                <p:cNvSpPr/>
                <p:nvPr/>
              </p:nvSpPr>
              <p:spPr>
                <a:xfrm>
                  <a:off x="7541414" y="2448442"/>
                  <a:ext cx="105339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93" name="组合 92"/>
              <p:cNvGrpSpPr/>
              <p:nvPr/>
            </p:nvGrpSpPr>
            <p:grpSpPr>
              <a:xfrm>
                <a:off x="5321301" y="2769437"/>
                <a:ext cx="2441987" cy="261610"/>
                <a:chOff x="4927601" y="2769437"/>
                <a:chExt cx="2441987" cy="261610"/>
              </a:xfrm>
            </p:grpSpPr>
            <p:grpSp>
              <p:nvGrpSpPr>
                <p:cNvPr id="123" name="组合 122"/>
                <p:cNvGrpSpPr/>
                <p:nvPr/>
              </p:nvGrpSpPr>
              <p:grpSpPr>
                <a:xfrm>
                  <a:off x="4927601" y="2769437"/>
                  <a:ext cx="2441987" cy="261610"/>
                  <a:chOff x="3157850" y="2717966"/>
                  <a:chExt cx="2441987" cy="261610"/>
                </a:xfrm>
              </p:grpSpPr>
              <p:sp>
                <p:nvSpPr>
                  <p:cNvPr id="139" name="流程图: 过程 138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2018-08-08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0" name="文本框 139"/>
                  <p:cNvSpPr txBox="1"/>
                  <p:nvPr/>
                </p:nvSpPr>
                <p:spPr>
                  <a:xfrm>
                    <a:off x="3157850" y="2717966"/>
                    <a:ext cx="1165105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Date Of Creation: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124" name="组合 123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125" name="矩形 124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6" name="矩形 125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7" name="矩形 126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8" name="矩形 127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0" name="矩形 129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1" name="矩形 130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2" name="矩形 131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3" name="矩形 132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4" name="矩形 133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5" name="矩形 134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6" name="矩形 135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7" name="矩形 136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8" name="矩形 137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94" name="组合 93"/>
              <p:cNvGrpSpPr/>
              <p:nvPr/>
            </p:nvGrpSpPr>
            <p:grpSpPr>
              <a:xfrm>
                <a:off x="836498" y="3214372"/>
                <a:ext cx="2162403" cy="261610"/>
                <a:chOff x="5547692" y="2363896"/>
                <a:chExt cx="2162403" cy="261610"/>
              </a:xfrm>
            </p:grpSpPr>
            <p:grpSp>
              <p:nvGrpSpPr>
                <p:cNvPr id="119" name="组合 118"/>
                <p:cNvGrpSpPr/>
                <p:nvPr/>
              </p:nvGrpSpPr>
              <p:grpSpPr>
                <a:xfrm>
                  <a:off x="5547692" y="2363896"/>
                  <a:ext cx="2162403" cy="261610"/>
                  <a:chOff x="2927073" y="2713777"/>
                  <a:chExt cx="2162403" cy="261610"/>
                </a:xfrm>
              </p:grpSpPr>
              <p:sp>
                <p:nvSpPr>
                  <p:cNvPr id="121" name="流程图: 过程 120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New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2" name="文本框 121"/>
                  <p:cNvSpPr txBox="1"/>
                  <p:nvPr/>
                </p:nvSpPr>
                <p:spPr>
                  <a:xfrm>
                    <a:off x="2927073" y="2713777"/>
                    <a:ext cx="60785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Status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20" name="流程图: 合并 119"/>
                <p:cNvSpPr/>
                <p:nvPr/>
              </p:nvSpPr>
              <p:spPr>
                <a:xfrm>
                  <a:off x="7532975" y="2448442"/>
                  <a:ext cx="113778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sp>
            <p:nvSpPr>
              <p:cNvPr id="95" name="圆角矩形 94"/>
              <p:cNvSpPr/>
              <p:nvPr/>
            </p:nvSpPr>
            <p:spPr>
              <a:xfrm>
                <a:off x="5915085" y="5810367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Close</a:t>
                </a:r>
                <a:endParaRPr lang="zh-CN" altLang="en-US" sz="1400" dirty="0"/>
              </a:p>
            </p:txBody>
          </p:sp>
          <p:grpSp>
            <p:nvGrpSpPr>
              <p:cNvPr id="96" name="组合 95"/>
              <p:cNvGrpSpPr/>
              <p:nvPr/>
            </p:nvGrpSpPr>
            <p:grpSpPr>
              <a:xfrm>
                <a:off x="527935" y="3666193"/>
                <a:ext cx="9960678" cy="804207"/>
                <a:chOff x="2673070" y="2713777"/>
                <a:chExt cx="9960678" cy="804207"/>
              </a:xfrm>
            </p:grpSpPr>
            <p:sp>
              <p:nvSpPr>
                <p:cNvPr id="117" name="流程图: 过程 116"/>
                <p:cNvSpPr/>
                <p:nvPr/>
              </p:nvSpPr>
              <p:spPr>
                <a:xfrm>
                  <a:off x="3613300" y="2736901"/>
                  <a:ext cx="9020448" cy="78108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8" name="文本框 117"/>
                <p:cNvSpPr txBox="1"/>
                <p:nvPr/>
              </p:nvSpPr>
              <p:spPr>
                <a:xfrm>
                  <a:off x="2673070" y="2713777"/>
                  <a:ext cx="907621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Description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100" name="组合 99"/>
              <p:cNvGrpSpPr/>
              <p:nvPr/>
            </p:nvGrpSpPr>
            <p:grpSpPr>
              <a:xfrm>
                <a:off x="7608620" y="3299285"/>
                <a:ext cx="97673" cy="62674"/>
                <a:chOff x="3227569" y="3109118"/>
                <a:chExt cx="1464413" cy="645973"/>
              </a:xfrm>
            </p:grpSpPr>
            <p:sp>
              <p:nvSpPr>
                <p:cNvPr id="103" name="矩形 102"/>
                <p:cNvSpPr/>
                <p:nvPr/>
              </p:nvSpPr>
              <p:spPr>
                <a:xfrm>
                  <a:off x="3229932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4135508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6" name="矩形 105"/>
                <p:cNvSpPr/>
                <p:nvPr/>
              </p:nvSpPr>
              <p:spPr>
                <a:xfrm>
                  <a:off x="4588299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7" name="矩形 106"/>
                <p:cNvSpPr/>
                <p:nvPr/>
              </p:nvSpPr>
              <p:spPr>
                <a:xfrm>
                  <a:off x="3227569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9" name="矩形 108"/>
                <p:cNvSpPr/>
                <p:nvPr/>
              </p:nvSpPr>
              <p:spPr>
                <a:xfrm>
                  <a:off x="4133145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0" name="矩形 109"/>
                <p:cNvSpPr/>
                <p:nvPr/>
              </p:nvSpPr>
              <p:spPr>
                <a:xfrm>
                  <a:off x="4585936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1" name="矩形 110"/>
                <p:cNvSpPr/>
                <p:nvPr/>
              </p:nvSpPr>
              <p:spPr>
                <a:xfrm>
                  <a:off x="3227569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2" name="矩形 111"/>
                <p:cNvSpPr/>
                <p:nvPr/>
              </p:nvSpPr>
              <p:spPr>
                <a:xfrm>
                  <a:off x="3680357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3" name="矩形 112"/>
                <p:cNvSpPr/>
                <p:nvPr/>
              </p:nvSpPr>
              <p:spPr>
                <a:xfrm>
                  <a:off x="4133145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4585936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63" name="圆角矩形 162"/>
              <p:cNvSpPr/>
              <p:nvPr/>
            </p:nvSpPr>
            <p:spPr>
              <a:xfrm>
                <a:off x="4116704" y="5817408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Reply</a:t>
                </a:r>
                <a:endParaRPr lang="zh-CN" altLang="en-US" sz="1400" dirty="0"/>
              </a:p>
            </p:txBody>
          </p:sp>
        </p:grpSp>
        <p:sp>
          <p:nvSpPr>
            <p:cNvPr id="86" name="流程图: 合并 85"/>
            <p:cNvSpPr/>
            <p:nvPr/>
          </p:nvSpPr>
          <p:spPr>
            <a:xfrm>
              <a:off x="10201275" y="2036882"/>
              <a:ext cx="115653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64192" y="4665776"/>
            <a:ext cx="10170200" cy="1067905"/>
            <a:chOff x="532635" y="3143338"/>
            <a:chExt cx="10170200" cy="1067905"/>
          </a:xfrm>
        </p:grpSpPr>
        <p:sp>
          <p:nvSpPr>
            <p:cNvPr id="160" name="矩形 159"/>
            <p:cNvSpPr/>
            <p:nvPr/>
          </p:nvSpPr>
          <p:spPr>
            <a:xfrm>
              <a:off x="532635" y="3143338"/>
              <a:ext cx="10170200" cy="1067905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62" name="流程图: 摘录 161"/>
            <p:cNvSpPr/>
            <p:nvPr/>
          </p:nvSpPr>
          <p:spPr>
            <a:xfrm rot="108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0" name="表格 169"/>
          <p:cNvGraphicFramePr>
            <a:graphicFrameLocks noGrp="1"/>
          </p:cNvGraphicFramePr>
          <p:nvPr>
            <p:extLst/>
          </p:nvPr>
        </p:nvGraphicFramePr>
        <p:xfrm>
          <a:off x="708253" y="4945388"/>
          <a:ext cx="9816791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164" name="矩形 163"/>
          <p:cNvSpPr/>
          <p:nvPr/>
        </p:nvSpPr>
        <p:spPr>
          <a:xfrm>
            <a:off x="254318" y="1488960"/>
            <a:ext cx="11685270" cy="4790523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8" name="组合 167"/>
          <p:cNvGrpSpPr/>
          <p:nvPr/>
        </p:nvGrpSpPr>
        <p:grpSpPr>
          <a:xfrm>
            <a:off x="566742" y="1623300"/>
            <a:ext cx="10415584" cy="4680959"/>
            <a:chOff x="414342" y="1470900"/>
            <a:chExt cx="10415584" cy="4680959"/>
          </a:xfrm>
        </p:grpSpPr>
        <p:grpSp>
          <p:nvGrpSpPr>
            <p:cNvPr id="229" name="组合 228"/>
            <p:cNvGrpSpPr/>
            <p:nvPr/>
          </p:nvGrpSpPr>
          <p:grpSpPr>
            <a:xfrm>
              <a:off x="414342" y="1470900"/>
              <a:ext cx="10415584" cy="4680959"/>
              <a:chOff x="2157413" y="1354232"/>
              <a:chExt cx="8043862" cy="4238098"/>
            </a:xfrm>
          </p:grpSpPr>
          <p:sp>
            <p:nvSpPr>
              <p:cNvPr id="231" name="流程图: 过程 230"/>
              <p:cNvSpPr/>
              <p:nvPr/>
            </p:nvSpPr>
            <p:spPr>
              <a:xfrm>
                <a:off x="2157413" y="1365205"/>
                <a:ext cx="8043862" cy="4227125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流程图: 过程 231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Reply Message</a:t>
                </a:r>
                <a:endParaRPr lang="zh-CN" altLang="en-US" sz="1400" dirty="0"/>
              </a:p>
            </p:txBody>
          </p:sp>
        </p:grpSp>
        <p:sp>
          <p:nvSpPr>
            <p:cNvPr id="230" name="十字形 2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91379" y="2084835"/>
            <a:ext cx="2486259" cy="261610"/>
            <a:chOff x="2603217" y="2713777"/>
            <a:chExt cx="2486259" cy="261610"/>
          </a:xfrm>
        </p:grpSpPr>
        <p:sp>
          <p:nvSpPr>
            <p:cNvPr id="227" name="流程图: 过程 226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MSG0000001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28" name="文本框 227"/>
            <p:cNvSpPr txBox="1"/>
            <p:nvPr/>
          </p:nvSpPr>
          <p:spPr>
            <a:xfrm>
              <a:off x="2603217" y="2713777"/>
              <a:ext cx="9476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Message ID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5614719" y="2086335"/>
            <a:ext cx="4932630" cy="261610"/>
            <a:chOff x="3834881" y="2707173"/>
            <a:chExt cx="4932630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Project 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834881" y="2707173"/>
              <a:ext cx="103425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928202" y="2510270"/>
            <a:ext cx="4043156" cy="261610"/>
            <a:chOff x="2901670" y="2713777"/>
            <a:chExt cx="4043156" cy="261610"/>
          </a:xfrm>
        </p:grpSpPr>
        <p:sp>
          <p:nvSpPr>
            <p:cNvPr id="223" name="流程图: 过程 222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u="sng" dirty="0">
                  <a:solidFill>
                    <a:srgbClr val="0070C0"/>
                  </a:solidFill>
                </a:rPr>
                <a:t>Approval Request</a:t>
              </a:r>
              <a:endParaRPr lang="zh-CN" altLang="en-US" sz="1100" u="sng" dirty="0">
                <a:solidFill>
                  <a:srgbClr val="0070C0"/>
                </a:solidFill>
              </a:endParaRPr>
            </a:p>
          </p:txBody>
        </p:sp>
        <p:sp>
          <p:nvSpPr>
            <p:cNvPr id="224" name="文本框 223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sp>
        <p:nvSpPr>
          <p:cNvPr id="177" name="圆角矩形 176"/>
          <p:cNvSpPr/>
          <p:nvPr/>
        </p:nvSpPr>
        <p:spPr>
          <a:xfrm>
            <a:off x="6067485" y="5962767"/>
            <a:ext cx="1180071" cy="261143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78" name="组合 177"/>
          <p:cNvGrpSpPr/>
          <p:nvPr/>
        </p:nvGrpSpPr>
        <p:grpSpPr>
          <a:xfrm>
            <a:off x="680335" y="2891493"/>
            <a:ext cx="9960678" cy="804207"/>
            <a:chOff x="2673070" y="2713777"/>
            <a:chExt cx="9960678" cy="804207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9020448" cy="78108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Append My comments here.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673070" y="2713777"/>
              <a:ext cx="90762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Description :</a:t>
              </a:r>
              <a:endParaRPr lang="zh-CN" altLang="en-US" sz="1100" dirty="0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7761020" y="3451685"/>
            <a:ext cx="97673" cy="62674"/>
            <a:chOff x="3227569" y="3109118"/>
            <a:chExt cx="1464413" cy="645973"/>
          </a:xfrm>
        </p:grpSpPr>
        <p:sp>
          <p:nvSpPr>
            <p:cNvPr id="181" name="矩形 180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矩形 18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矩形 184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矩形 186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矩形 187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圆角矩形 179"/>
          <p:cNvSpPr/>
          <p:nvPr/>
        </p:nvSpPr>
        <p:spPr>
          <a:xfrm>
            <a:off x="4269104" y="5969808"/>
            <a:ext cx="1180071" cy="261143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167" name="流程图: 合并 166"/>
          <p:cNvSpPr/>
          <p:nvPr/>
        </p:nvSpPr>
        <p:spPr>
          <a:xfrm>
            <a:off x="10353675" y="2189282"/>
            <a:ext cx="11565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graphicFrame>
        <p:nvGraphicFramePr>
          <p:cNvPr id="239" name="表格 2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7818430"/>
              </p:ext>
            </p:extLst>
          </p:nvPr>
        </p:nvGraphicFramePr>
        <p:xfrm>
          <a:off x="719975" y="44029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680161" y="3865907"/>
            <a:ext cx="10170200" cy="1775446"/>
            <a:chOff x="540461" y="4742207"/>
            <a:chExt cx="10170200" cy="1775446"/>
          </a:xfrm>
        </p:grpSpPr>
        <p:grpSp>
          <p:nvGrpSpPr>
            <p:cNvPr id="233" name="组合 232"/>
            <p:cNvGrpSpPr/>
            <p:nvPr/>
          </p:nvGrpSpPr>
          <p:grpSpPr>
            <a:xfrm>
              <a:off x="540461" y="4742207"/>
              <a:ext cx="10170200" cy="1775446"/>
              <a:chOff x="532635" y="3143338"/>
              <a:chExt cx="10170200" cy="1775446"/>
            </a:xfrm>
          </p:grpSpPr>
          <p:sp>
            <p:nvSpPr>
              <p:cNvPr id="234" name="矩形 233"/>
              <p:cNvSpPr/>
              <p:nvPr/>
            </p:nvSpPr>
            <p:spPr>
              <a:xfrm>
                <a:off x="532635" y="3143338"/>
                <a:ext cx="10170200" cy="177544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5" name="矩形 234"/>
              <p:cNvSpPr/>
              <p:nvPr/>
            </p:nvSpPr>
            <p:spPr>
              <a:xfrm>
                <a:off x="532635" y="3143339"/>
                <a:ext cx="10170200" cy="247414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Attachments</a:t>
                </a:r>
                <a:endParaRPr lang="zh-CN" altLang="en-US" sz="1200" dirty="0"/>
              </a:p>
            </p:txBody>
          </p:sp>
          <p:sp>
            <p:nvSpPr>
              <p:cNvPr id="236" name="流程图: 摘录 235"/>
              <p:cNvSpPr/>
              <p:nvPr/>
            </p:nvSpPr>
            <p:spPr>
              <a:xfrm rot="10800000">
                <a:off x="624202" y="3227162"/>
                <a:ext cx="147867" cy="108000"/>
              </a:xfrm>
              <a:prstGeom prst="flowChartExtra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7" name="矩形 236"/>
            <p:cNvSpPr/>
            <p:nvPr/>
          </p:nvSpPr>
          <p:spPr>
            <a:xfrm>
              <a:off x="612555" y="5043478"/>
              <a:ext cx="1047881" cy="190631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/>
                <a:t>Add Attachments</a:t>
              </a:r>
              <a:endParaRPr lang="zh-CN" altLang="en-US" sz="800" dirty="0"/>
            </a:p>
          </p:txBody>
        </p:sp>
        <p:sp>
          <p:nvSpPr>
            <p:cNvPr id="238" name="矩形 237"/>
            <p:cNvSpPr/>
            <p:nvPr/>
          </p:nvSpPr>
          <p:spPr>
            <a:xfrm>
              <a:off x="1770791" y="5038185"/>
              <a:ext cx="1047881" cy="19063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700" dirty="0" smtClean="0"/>
                <a:t>Delete Selected  Files</a:t>
              </a:r>
              <a:endParaRPr lang="zh-CN" altLang="en-US" sz="700" dirty="0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676766" y="5354425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矩形 240"/>
            <p:cNvSpPr/>
            <p:nvPr/>
          </p:nvSpPr>
          <p:spPr>
            <a:xfrm>
              <a:off x="676766" y="5601473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矩形 241"/>
            <p:cNvSpPr/>
            <p:nvPr/>
          </p:nvSpPr>
          <p:spPr>
            <a:xfrm>
              <a:off x="678369" y="583378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1004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5225509"/>
            <a:ext cx="12192000" cy="3243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Approval events</a:t>
            </a:r>
          </a:p>
          <a:p>
            <a:r>
              <a:rPr lang="en-US" altLang="zh-CN" dirty="0"/>
              <a:t>Meetings</a:t>
            </a:r>
          </a:p>
          <a:p>
            <a:r>
              <a:rPr lang="en-US" altLang="zh-CN" dirty="0"/>
              <a:t>Issues</a:t>
            </a:r>
          </a:p>
          <a:p>
            <a:r>
              <a:rPr lang="en-US" altLang="zh-CN" dirty="0"/>
              <a:t>Messages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Documents(Integrated with document management system)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55011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Project Management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97164" y="2120142"/>
            <a:ext cx="617236" cy="293577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Start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2084545" y="2132930"/>
            <a:ext cx="1067991" cy="271387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Login</a:t>
            </a:r>
            <a:endParaRPr lang="zh-CN" altLang="en-US" sz="1200" dirty="0"/>
          </a:p>
        </p:txBody>
      </p:sp>
      <p:sp>
        <p:nvSpPr>
          <p:cNvPr id="11" name="流程图: 过程 10"/>
          <p:cNvSpPr/>
          <p:nvPr/>
        </p:nvSpPr>
        <p:spPr>
          <a:xfrm>
            <a:off x="3143784" y="3755730"/>
            <a:ext cx="1274462" cy="30192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Project Task</a:t>
            </a:r>
            <a:endParaRPr lang="zh-CN" altLang="en-US" sz="1200" dirty="0"/>
          </a:p>
        </p:txBody>
      </p:sp>
      <p:cxnSp>
        <p:nvCxnSpPr>
          <p:cNvPr id="17" name="肘形连接符 16"/>
          <p:cNvCxnSpPr>
            <a:stCxn id="5" idx="3"/>
            <a:endCxn id="10" idx="1"/>
          </p:cNvCxnSpPr>
          <p:nvPr/>
        </p:nvCxnSpPr>
        <p:spPr>
          <a:xfrm>
            <a:off x="914400" y="2266931"/>
            <a:ext cx="1170145" cy="16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流程图: 决策 22"/>
          <p:cNvSpPr/>
          <p:nvPr/>
        </p:nvSpPr>
        <p:spPr>
          <a:xfrm>
            <a:off x="1750390" y="2612869"/>
            <a:ext cx="1736299" cy="564809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Creation ?</a:t>
            </a:r>
            <a:endParaRPr lang="zh-CN" altLang="en-US" sz="1200" dirty="0"/>
          </a:p>
        </p:txBody>
      </p:sp>
      <p:cxnSp>
        <p:nvCxnSpPr>
          <p:cNvPr id="26" name="肘形连接符 25"/>
          <p:cNvCxnSpPr>
            <a:stCxn id="10" idx="2"/>
            <a:endCxn id="23" idx="0"/>
          </p:cNvCxnSpPr>
          <p:nvPr/>
        </p:nvCxnSpPr>
        <p:spPr>
          <a:xfrm rot="5400000">
            <a:off x="2514265" y="2508593"/>
            <a:ext cx="208552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过程 42"/>
          <p:cNvSpPr/>
          <p:nvPr/>
        </p:nvSpPr>
        <p:spPr>
          <a:xfrm>
            <a:off x="1343025" y="3743420"/>
            <a:ext cx="1546980" cy="327917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Existing Project Task</a:t>
            </a:r>
            <a:endParaRPr lang="zh-CN" altLang="en-US" sz="1200" dirty="0"/>
          </a:p>
        </p:txBody>
      </p:sp>
      <p:sp>
        <p:nvSpPr>
          <p:cNvPr id="31" name="流程图: 预定义过程 30"/>
          <p:cNvSpPr/>
          <p:nvPr/>
        </p:nvSpPr>
        <p:spPr>
          <a:xfrm>
            <a:off x="251088" y="3015806"/>
            <a:ext cx="1221767" cy="358931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Project Data Feed</a:t>
            </a:r>
            <a:endParaRPr lang="zh-CN" altLang="en-US" sz="1200" dirty="0"/>
          </a:p>
        </p:txBody>
      </p:sp>
      <p:cxnSp>
        <p:nvCxnSpPr>
          <p:cNvPr id="35" name="肘形连接符 34"/>
          <p:cNvCxnSpPr>
            <a:stCxn id="31" idx="2"/>
            <a:endCxn id="43" idx="1"/>
          </p:cNvCxnSpPr>
          <p:nvPr/>
        </p:nvCxnSpPr>
        <p:spPr>
          <a:xfrm rot="16200000" flipH="1">
            <a:off x="836177" y="3400531"/>
            <a:ext cx="532642" cy="4810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肘形连接符 40"/>
          <p:cNvCxnSpPr>
            <a:stCxn id="23" idx="3"/>
            <a:endCxn id="11" idx="0"/>
          </p:cNvCxnSpPr>
          <p:nvPr/>
        </p:nvCxnSpPr>
        <p:spPr>
          <a:xfrm>
            <a:off x="3486689" y="2895274"/>
            <a:ext cx="294326" cy="8604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23" idx="2"/>
            <a:endCxn id="43" idx="0"/>
          </p:cNvCxnSpPr>
          <p:nvPr/>
        </p:nvCxnSpPr>
        <p:spPr>
          <a:xfrm rot="5400000">
            <a:off x="2084657" y="3209537"/>
            <a:ext cx="565742" cy="5020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3766727" y="3220542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58" name="文本框 57"/>
          <p:cNvSpPr txBox="1"/>
          <p:nvPr/>
        </p:nvSpPr>
        <p:spPr>
          <a:xfrm>
            <a:off x="2231702" y="3193683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61" name="流程图: 过程 60"/>
          <p:cNvSpPr/>
          <p:nvPr/>
        </p:nvSpPr>
        <p:spPr>
          <a:xfrm>
            <a:off x="2349591" y="4811262"/>
            <a:ext cx="1605889" cy="36794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Fill Project Charter Information</a:t>
            </a:r>
            <a:endParaRPr lang="zh-CN" altLang="en-US" sz="1200" dirty="0"/>
          </a:p>
        </p:txBody>
      </p:sp>
      <p:cxnSp>
        <p:nvCxnSpPr>
          <p:cNvPr id="50" name="肘形连接符 49"/>
          <p:cNvCxnSpPr>
            <a:stCxn id="11" idx="2"/>
            <a:endCxn id="61" idx="0"/>
          </p:cNvCxnSpPr>
          <p:nvPr/>
        </p:nvCxnSpPr>
        <p:spPr>
          <a:xfrm rot="5400000">
            <a:off x="3089972" y="4120218"/>
            <a:ext cx="753609" cy="62847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肘形连接符 51"/>
          <p:cNvCxnSpPr>
            <a:stCxn id="43" idx="2"/>
            <a:endCxn id="61" idx="0"/>
          </p:cNvCxnSpPr>
          <p:nvPr/>
        </p:nvCxnSpPr>
        <p:spPr>
          <a:xfrm rot="16200000" flipH="1">
            <a:off x="2264563" y="3923288"/>
            <a:ext cx="739925" cy="10360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流程图: 过程 64"/>
          <p:cNvSpPr/>
          <p:nvPr/>
        </p:nvSpPr>
        <p:spPr>
          <a:xfrm>
            <a:off x="2349590" y="5661383"/>
            <a:ext cx="1605889" cy="36794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ASDE/SQE Assignment</a:t>
            </a:r>
            <a:endParaRPr lang="zh-CN" altLang="en-US" sz="1200" dirty="0"/>
          </a:p>
        </p:txBody>
      </p:sp>
      <p:cxnSp>
        <p:nvCxnSpPr>
          <p:cNvPr id="54" name="肘形连接符 53"/>
          <p:cNvCxnSpPr>
            <a:stCxn id="61" idx="2"/>
            <a:endCxn id="65" idx="0"/>
          </p:cNvCxnSpPr>
          <p:nvPr/>
        </p:nvCxnSpPr>
        <p:spPr>
          <a:xfrm rot="5400000">
            <a:off x="2911447" y="5420294"/>
            <a:ext cx="48217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流程图: 过程 67"/>
          <p:cNvSpPr/>
          <p:nvPr/>
        </p:nvSpPr>
        <p:spPr>
          <a:xfrm>
            <a:off x="8322284" y="1817992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HIS Assessment</a:t>
            </a:r>
            <a:endParaRPr lang="zh-CN" altLang="en-US" sz="1200" dirty="0"/>
          </a:p>
        </p:txBody>
      </p:sp>
      <p:sp>
        <p:nvSpPr>
          <p:cNvPr id="70" name="流程图: 决策 69"/>
          <p:cNvSpPr/>
          <p:nvPr/>
        </p:nvSpPr>
        <p:spPr>
          <a:xfrm>
            <a:off x="5158805" y="3831257"/>
            <a:ext cx="1711948" cy="362100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Accept?</a:t>
            </a:r>
            <a:endParaRPr lang="zh-CN" altLang="en-US" sz="1200" dirty="0"/>
          </a:p>
        </p:txBody>
      </p:sp>
      <p:cxnSp>
        <p:nvCxnSpPr>
          <p:cNvPr id="63" name="肘形连接符 62"/>
          <p:cNvCxnSpPr>
            <a:stCxn id="65" idx="3"/>
            <a:endCxn id="99" idx="0"/>
          </p:cNvCxnSpPr>
          <p:nvPr/>
        </p:nvCxnSpPr>
        <p:spPr>
          <a:xfrm flipV="1">
            <a:off x="3955479" y="2166117"/>
            <a:ext cx="2047207" cy="3679238"/>
          </a:xfrm>
          <a:prstGeom prst="bentConnector4">
            <a:avLst>
              <a:gd name="adj1" fmla="val 29094"/>
              <a:gd name="adj2" fmla="val 10621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肘形连接符 66"/>
          <p:cNvCxnSpPr>
            <a:stCxn id="70" idx="2"/>
            <a:endCxn id="65" idx="2"/>
          </p:cNvCxnSpPr>
          <p:nvPr/>
        </p:nvCxnSpPr>
        <p:spPr>
          <a:xfrm rot="5400000">
            <a:off x="3665673" y="3680219"/>
            <a:ext cx="1835969" cy="2862244"/>
          </a:xfrm>
          <a:prstGeom prst="bentConnector3">
            <a:avLst>
              <a:gd name="adj1" fmla="val 1124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肘形连接符 76"/>
          <p:cNvCxnSpPr>
            <a:stCxn id="70" idx="3"/>
            <a:endCxn id="68" idx="1"/>
          </p:cNvCxnSpPr>
          <p:nvPr/>
        </p:nvCxnSpPr>
        <p:spPr>
          <a:xfrm flipV="1">
            <a:off x="6870753" y="1969067"/>
            <a:ext cx="1451531" cy="204324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流程图: 预定义过程 84"/>
          <p:cNvSpPr/>
          <p:nvPr/>
        </p:nvSpPr>
        <p:spPr>
          <a:xfrm>
            <a:off x="5373630" y="2941275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Task By Part</a:t>
            </a:r>
            <a:endParaRPr lang="zh-CN" altLang="en-US" sz="1200" dirty="0"/>
          </a:p>
        </p:txBody>
      </p:sp>
      <p:cxnSp>
        <p:nvCxnSpPr>
          <p:cNvPr id="89" name="肘形连接符 88"/>
          <p:cNvCxnSpPr>
            <a:stCxn id="85" idx="2"/>
            <a:endCxn id="70" idx="0"/>
          </p:cNvCxnSpPr>
          <p:nvPr/>
        </p:nvCxnSpPr>
        <p:spPr>
          <a:xfrm rot="16200000" flipH="1">
            <a:off x="5764279" y="3580757"/>
            <a:ext cx="493222" cy="777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流程图: 决策 98"/>
          <p:cNvSpPr/>
          <p:nvPr/>
        </p:nvSpPr>
        <p:spPr>
          <a:xfrm>
            <a:off x="5146712" y="2166117"/>
            <a:ext cx="1711948" cy="362100"/>
          </a:xfrm>
          <a:prstGeom prst="flowChartDecision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Task?</a:t>
            </a:r>
            <a:endParaRPr lang="zh-CN" altLang="en-US" sz="1200" dirty="0"/>
          </a:p>
        </p:txBody>
      </p:sp>
      <p:cxnSp>
        <p:nvCxnSpPr>
          <p:cNvPr id="114" name="肘形连接符 113"/>
          <p:cNvCxnSpPr>
            <a:stCxn id="99" idx="2"/>
            <a:endCxn id="85" idx="0"/>
          </p:cNvCxnSpPr>
          <p:nvPr/>
        </p:nvCxnSpPr>
        <p:spPr>
          <a:xfrm rot="16200000" flipH="1">
            <a:off x="5798315" y="2732588"/>
            <a:ext cx="413058" cy="43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文本框 123"/>
          <p:cNvSpPr txBox="1"/>
          <p:nvPr/>
        </p:nvSpPr>
        <p:spPr>
          <a:xfrm>
            <a:off x="6002685" y="2583189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125" name="文本框 124"/>
          <p:cNvSpPr txBox="1"/>
          <p:nvPr/>
        </p:nvSpPr>
        <p:spPr>
          <a:xfrm>
            <a:off x="6906137" y="2113378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131" name="文本框 130"/>
          <p:cNvSpPr txBox="1"/>
          <p:nvPr/>
        </p:nvSpPr>
        <p:spPr>
          <a:xfrm>
            <a:off x="5644179" y="4268006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132" name="文本框 131"/>
          <p:cNvSpPr txBox="1"/>
          <p:nvPr/>
        </p:nvSpPr>
        <p:spPr>
          <a:xfrm>
            <a:off x="7025837" y="4071336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cxnSp>
        <p:nvCxnSpPr>
          <p:cNvPr id="139" name="直接连接符 138"/>
          <p:cNvCxnSpPr/>
          <p:nvPr/>
        </p:nvCxnSpPr>
        <p:spPr>
          <a:xfrm>
            <a:off x="-1" y="17002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>
            <a:off x="4418246" y="1143000"/>
            <a:ext cx="0" cy="521493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文本框 141"/>
          <p:cNvSpPr txBox="1"/>
          <p:nvPr/>
        </p:nvSpPr>
        <p:spPr>
          <a:xfrm>
            <a:off x="1415789" y="1316769"/>
            <a:ext cx="2190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43" name="文本框 142"/>
          <p:cNvSpPr txBox="1"/>
          <p:nvPr/>
        </p:nvSpPr>
        <p:spPr>
          <a:xfrm>
            <a:off x="6317406" y="131164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44" name="流程图: 过程 143"/>
          <p:cNvSpPr/>
          <p:nvPr/>
        </p:nvSpPr>
        <p:spPr>
          <a:xfrm>
            <a:off x="7860158" y="3604541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PPAP</a:t>
            </a:r>
            <a:endParaRPr lang="zh-CN" altLang="en-US" sz="1200" dirty="0"/>
          </a:p>
        </p:txBody>
      </p:sp>
      <p:sp>
        <p:nvSpPr>
          <p:cNvPr id="145" name="流程图: 过程 144"/>
          <p:cNvSpPr/>
          <p:nvPr/>
        </p:nvSpPr>
        <p:spPr>
          <a:xfrm>
            <a:off x="9312565" y="3599394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PPQP</a:t>
            </a:r>
            <a:endParaRPr lang="zh-CN" altLang="en-US" sz="1200" dirty="0"/>
          </a:p>
        </p:txBody>
      </p:sp>
      <p:sp>
        <p:nvSpPr>
          <p:cNvPr id="146" name="流程图: 过程 145"/>
          <p:cNvSpPr/>
          <p:nvPr/>
        </p:nvSpPr>
        <p:spPr>
          <a:xfrm>
            <a:off x="10755965" y="3599394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APQP </a:t>
            </a:r>
            <a:endParaRPr lang="zh-CN" altLang="en-US" sz="1200" dirty="0"/>
          </a:p>
        </p:txBody>
      </p:sp>
      <p:sp>
        <p:nvSpPr>
          <p:cNvPr id="147" name="流程图: 过程 146"/>
          <p:cNvSpPr/>
          <p:nvPr/>
        </p:nvSpPr>
        <p:spPr>
          <a:xfrm>
            <a:off x="8315466" y="2660615"/>
            <a:ext cx="1280379" cy="35958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Supplier Assignment</a:t>
            </a:r>
            <a:endParaRPr lang="zh-CN" altLang="en-US" sz="1200" dirty="0"/>
          </a:p>
        </p:txBody>
      </p:sp>
      <p:cxnSp>
        <p:nvCxnSpPr>
          <p:cNvPr id="149" name="肘形连接符 148"/>
          <p:cNvCxnSpPr>
            <a:stCxn id="68" idx="2"/>
            <a:endCxn id="147" idx="0"/>
          </p:cNvCxnSpPr>
          <p:nvPr/>
        </p:nvCxnSpPr>
        <p:spPr>
          <a:xfrm rot="16200000" flipH="1">
            <a:off x="8685419" y="2390377"/>
            <a:ext cx="540473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流程图: 预定义过程 152"/>
          <p:cNvSpPr/>
          <p:nvPr/>
        </p:nvSpPr>
        <p:spPr>
          <a:xfrm>
            <a:off x="10770252" y="4435244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APQP Task</a:t>
            </a:r>
            <a:endParaRPr lang="zh-CN" altLang="en-US" sz="1200" dirty="0"/>
          </a:p>
        </p:txBody>
      </p:sp>
      <p:cxnSp>
        <p:nvCxnSpPr>
          <p:cNvPr id="155" name="肘形连接符 154"/>
          <p:cNvCxnSpPr>
            <a:stCxn id="147" idx="2"/>
            <a:endCxn id="144" idx="0"/>
          </p:cNvCxnSpPr>
          <p:nvPr/>
        </p:nvCxnSpPr>
        <p:spPr>
          <a:xfrm rot="5400000">
            <a:off x="8432423" y="3081308"/>
            <a:ext cx="584340" cy="4621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肘形连接符 156"/>
          <p:cNvCxnSpPr>
            <a:stCxn id="147" idx="2"/>
            <a:endCxn id="145" idx="0"/>
          </p:cNvCxnSpPr>
          <p:nvPr/>
        </p:nvCxnSpPr>
        <p:spPr>
          <a:xfrm rot="16200000" flipH="1">
            <a:off x="9161200" y="2814657"/>
            <a:ext cx="579193" cy="9902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肘形连接符 158"/>
          <p:cNvCxnSpPr>
            <a:stCxn id="147" idx="2"/>
            <a:endCxn id="146" idx="0"/>
          </p:cNvCxnSpPr>
          <p:nvPr/>
        </p:nvCxnSpPr>
        <p:spPr>
          <a:xfrm rot="16200000" flipH="1">
            <a:off x="9882900" y="2092957"/>
            <a:ext cx="579193" cy="24336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流程图: 预定义过程 159"/>
          <p:cNvSpPr/>
          <p:nvPr/>
        </p:nvSpPr>
        <p:spPr>
          <a:xfrm>
            <a:off x="9312565" y="4427484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PPQP Task</a:t>
            </a:r>
            <a:endParaRPr lang="zh-CN" altLang="en-US" sz="1200" dirty="0"/>
          </a:p>
        </p:txBody>
      </p:sp>
      <p:sp>
        <p:nvSpPr>
          <p:cNvPr id="161" name="流程图: 预定义过程 160"/>
          <p:cNvSpPr/>
          <p:nvPr/>
        </p:nvSpPr>
        <p:spPr>
          <a:xfrm>
            <a:off x="7859516" y="4428086"/>
            <a:ext cx="1262106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PPAP Task</a:t>
            </a:r>
            <a:endParaRPr lang="zh-CN" altLang="en-US" sz="1200" dirty="0"/>
          </a:p>
        </p:txBody>
      </p:sp>
      <p:cxnSp>
        <p:nvCxnSpPr>
          <p:cNvPr id="163" name="肘形连接符 162"/>
          <p:cNvCxnSpPr>
            <a:stCxn id="144" idx="2"/>
            <a:endCxn id="161" idx="0"/>
          </p:cNvCxnSpPr>
          <p:nvPr/>
        </p:nvCxnSpPr>
        <p:spPr>
          <a:xfrm rot="5400000">
            <a:off x="8231352" y="4165908"/>
            <a:ext cx="521395" cy="29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肘形连接符 164"/>
          <p:cNvCxnSpPr>
            <a:stCxn id="145" idx="2"/>
            <a:endCxn id="160" idx="0"/>
          </p:cNvCxnSpPr>
          <p:nvPr/>
        </p:nvCxnSpPr>
        <p:spPr>
          <a:xfrm rot="16200000" flipH="1">
            <a:off x="9682966" y="4164513"/>
            <a:ext cx="525940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肘形连接符 166"/>
          <p:cNvCxnSpPr>
            <a:stCxn id="146" idx="2"/>
            <a:endCxn id="153" idx="0"/>
          </p:cNvCxnSpPr>
          <p:nvPr/>
        </p:nvCxnSpPr>
        <p:spPr>
          <a:xfrm rot="16200000" flipH="1">
            <a:off x="11129630" y="4161250"/>
            <a:ext cx="533700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流程图: 过程 171"/>
          <p:cNvSpPr/>
          <p:nvPr/>
        </p:nvSpPr>
        <p:spPr>
          <a:xfrm>
            <a:off x="10522309" y="203003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Action</a:t>
            </a:r>
            <a:endParaRPr lang="zh-CN" altLang="en-US" sz="1200" dirty="0"/>
          </a:p>
        </p:txBody>
      </p:sp>
      <p:sp>
        <p:nvSpPr>
          <p:cNvPr id="173" name="流程图: 预定义过程 172"/>
          <p:cNvSpPr/>
          <p:nvPr/>
        </p:nvSpPr>
        <p:spPr>
          <a:xfrm>
            <a:off x="10522309" y="633437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Background Program</a:t>
            </a:r>
            <a:endParaRPr lang="zh-CN" altLang="en-US" sz="1200" dirty="0"/>
          </a:p>
        </p:txBody>
      </p:sp>
      <p:sp>
        <p:nvSpPr>
          <p:cNvPr id="174" name="椭圆 173"/>
          <p:cNvSpPr/>
          <p:nvPr/>
        </p:nvSpPr>
        <p:spPr>
          <a:xfrm>
            <a:off x="9768120" y="5866786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cxnSp>
        <p:nvCxnSpPr>
          <p:cNvPr id="176" name="肘形连接符 175"/>
          <p:cNvCxnSpPr>
            <a:stCxn id="161" idx="2"/>
            <a:endCxn id="174" idx="0"/>
          </p:cNvCxnSpPr>
          <p:nvPr/>
        </p:nvCxnSpPr>
        <p:spPr>
          <a:xfrm rot="16200000" flipH="1">
            <a:off x="8697282" y="4618133"/>
            <a:ext cx="1041940" cy="14553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肘形连接符 177"/>
          <p:cNvCxnSpPr>
            <a:stCxn id="160" idx="2"/>
            <a:endCxn id="174" idx="0"/>
          </p:cNvCxnSpPr>
          <p:nvPr/>
        </p:nvCxnSpPr>
        <p:spPr>
          <a:xfrm rot="5400000">
            <a:off x="9424665" y="5345514"/>
            <a:ext cx="1042542" cy="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肘形连接符 179"/>
          <p:cNvCxnSpPr>
            <a:stCxn id="153" idx="2"/>
            <a:endCxn id="174" idx="0"/>
          </p:cNvCxnSpPr>
          <p:nvPr/>
        </p:nvCxnSpPr>
        <p:spPr>
          <a:xfrm rot="5400000">
            <a:off x="10157389" y="4620551"/>
            <a:ext cx="1034782" cy="145768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椭圆 186"/>
          <p:cNvSpPr/>
          <p:nvPr/>
        </p:nvSpPr>
        <p:spPr>
          <a:xfrm>
            <a:off x="11691237" y="1754032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cxnSp>
        <p:nvCxnSpPr>
          <p:cNvPr id="189" name="肘形连接符 188"/>
          <p:cNvCxnSpPr>
            <a:stCxn id="187" idx="4"/>
            <a:endCxn id="146" idx="0"/>
          </p:cNvCxnSpPr>
          <p:nvPr/>
        </p:nvCxnSpPr>
        <p:spPr>
          <a:xfrm rot="5400000">
            <a:off x="10869053" y="2599394"/>
            <a:ext cx="1520283" cy="47971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12"/>
          <p:cNvCxnSpPr>
            <a:stCxn id="99" idx="3"/>
            <a:endCxn id="68" idx="1"/>
          </p:cNvCxnSpPr>
          <p:nvPr/>
        </p:nvCxnSpPr>
        <p:spPr>
          <a:xfrm flipV="1">
            <a:off x="6858660" y="1969067"/>
            <a:ext cx="1463624" cy="378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流程图: 过程 70"/>
          <p:cNvSpPr/>
          <p:nvPr/>
        </p:nvSpPr>
        <p:spPr>
          <a:xfrm>
            <a:off x="9767239" y="2660012"/>
            <a:ext cx="1280379" cy="35958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Auditing </a:t>
            </a:r>
            <a:r>
              <a:rPr lang="en-US" altLang="zh-CN" sz="1200" dirty="0" err="1" smtClean="0"/>
              <a:t>Config</a:t>
            </a:r>
            <a:endParaRPr lang="zh-CN" altLang="en-US" sz="1200" dirty="0"/>
          </a:p>
        </p:txBody>
      </p:sp>
      <p:cxnSp>
        <p:nvCxnSpPr>
          <p:cNvPr id="15" name="肘形连接符 14"/>
          <p:cNvCxnSpPr>
            <a:stCxn id="68" idx="2"/>
            <a:endCxn id="71" idx="0"/>
          </p:cNvCxnSpPr>
          <p:nvPr/>
        </p:nvCxnSpPr>
        <p:spPr>
          <a:xfrm rot="16200000" flipH="1">
            <a:off x="9411607" y="1664190"/>
            <a:ext cx="539870" cy="14517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71" idx="2"/>
            <a:endCxn id="145" idx="0"/>
          </p:cNvCxnSpPr>
          <p:nvPr/>
        </p:nvCxnSpPr>
        <p:spPr>
          <a:xfrm rot="5400000">
            <a:off x="9886785" y="3078750"/>
            <a:ext cx="579796" cy="46149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1742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Flowchart</a:t>
            </a:r>
            <a:endParaRPr lang="zh-CN" altLang="en-US" dirty="0"/>
          </a:p>
        </p:txBody>
      </p:sp>
      <p:sp>
        <p:nvSpPr>
          <p:cNvPr id="5" name="流程图: 过程 4"/>
          <p:cNvSpPr/>
          <p:nvPr/>
        </p:nvSpPr>
        <p:spPr>
          <a:xfrm>
            <a:off x="10522309" y="203003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Action</a:t>
            </a:r>
            <a:endParaRPr lang="zh-CN" altLang="en-US" sz="1200" dirty="0"/>
          </a:p>
        </p:txBody>
      </p:sp>
      <p:sp>
        <p:nvSpPr>
          <p:cNvPr id="6" name="流程图: 预定义过程 5"/>
          <p:cNvSpPr/>
          <p:nvPr/>
        </p:nvSpPr>
        <p:spPr>
          <a:xfrm>
            <a:off x="10522309" y="633437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Background Program</a:t>
            </a:r>
            <a:endParaRPr lang="zh-CN" altLang="en-US" sz="1200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17002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4099823" y="1316769"/>
            <a:ext cx="0" cy="521493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415789" y="1316769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0" name="流程图: 终止 9"/>
          <p:cNvSpPr/>
          <p:nvPr/>
        </p:nvSpPr>
        <p:spPr>
          <a:xfrm>
            <a:off x="4195508" y="5806341"/>
            <a:ext cx="742951" cy="249487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End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4189" y="1789665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sp>
        <p:nvSpPr>
          <p:cNvPr id="13" name="流程图: 过程 12"/>
          <p:cNvSpPr/>
          <p:nvPr/>
        </p:nvSpPr>
        <p:spPr>
          <a:xfrm>
            <a:off x="848487" y="1751571"/>
            <a:ext cx="1266742" cy="388874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Accept APQP Task</a:t>
            </a:r>
            <a:endParaRPr lang="zh-CN" altLang="en-US" sz="1200" dirty="0"/>
          </a:p>
        </p:txBody>
      </p:sp>
      <p:cxnSp>
        <p:nvCxnSpPr>
          <p:cNvPr id="15" name="肘形连接符 14"/>
          <p:cNvCxnSpPr>
            <a:stCxn id="12" idx="6"/>
            <a:endCxn id="13" idx="1"/>
          </p:cNvCxnSpPr>
          <p:nvPr/>
        </p:nvCxnSpPr>
        <p:spPr>
          <a:xfrm flipV="1">
            <a:off x="399819" y="1946008"/>
            <a:ext cx="448668" cy="619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流程图: 过程 24"/>
          <p:cNvSpPr/>
          <p:nvPr/>
        </p:nvSpPr>
        <p:spPr>
          <a:xfrm>
            <a:off x="868752" y="2506580"/>
            <a:ext cx="1215055" cy="613921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Comments &amp; Upload Attachments</a:t>
            </a:r>
            <a:endParaRPr lang="zh-CN" altLang="en-US" sz="1200" dirty="0"/>
          </a:p>
        </p:txBody>
      </p:sp>
      <p:cxnSp>
        <p:nvCxnSpPr>
          <p:cNvPr id="29" name="肘形连接符 28"/>
          <p:cNvCxnSpPr>
            <a:stCxn id="13" idx="2"/>
            <a:endCxn id="25" idx="0"/>
          </p:cNvCxnSpPr>
          <p:nvPr/>
        </p:nvCxnSpPr>
        <p:spPr>
          <a:xfrm rot="5400000">
            <a:off x="1296002" y="2320723"/>
            <a:ext cx="366135" cy="55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流程图: 预定义过程 33"/>
          <p:cNvSpPr/>
          <p:nvPr/>
        </p:nvSpPr>
        <p:spPr>
          <a:xfrm>
            <a:off x="515961" y="5432500"/>
            <a:ext cx="881416" cy="3496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update</a:t>
            </a:r>
            <a:endParaRPr lang="zh-CN" altLang="en-US" sz="1200" dirty="0"/>
          </a:p>
        </p:txBody>
      </p:sp>
      <p:sp>
        <p:nvSpPr>
          <p:cNvPr id="39" name="流程图: 决策 38"/>
          <p:cNvSpPr/>
          <p:nvPr/>
        </p:nvSpPr>
        <p:spPr>
          <a:xfrm>
            <a:off x="151322" y="4609337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Approved?</a:t>
            </a:r>
            <a:endParaRPr lang="zh-CN" altLang="en-US" sz="1200" dirty="0"/>
          </a:p>
        </p:txBody>
      </p:sp>
      <p:cxnSp>
        <p:nvCxnSpPr>
          <p:cNvPr id="41" name="肘形连接符 40"/>
          <p:cNvCxnSpPr>
            <a:stCxn id="25" idx="1"/>
            <a:endCxn id="39" idx="0"/>
          </p:cNvCxnSpPr>
          <p:nvPr/>
        </p:nvCxnSpPr>
        <p:spPr>
          <a:xfrm rot="10800000" flipH="1" flipV="1">
            <a:off x="868751" y="2813541"/>
            <a:ext cx="85591" cy="1795796"/>
          </a:xfrm>
          <a:prstGeom prst="bentConnector4">
            <a:avLst>
              <a:gd name="adj1" fmla="val -267084"/>
              <a:gd name="adj2" fmla="val 5854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肘形连接符 42"/>
          <p:cNvCxnSpPr>
            <a:stCxn id="39" idx="2"/>
            <a:endCxn id="34" idx="0"/>
          </p:cNvCxnSpPr>
          <p:nvPr/>
        </p:nvCxnSpPr>
        <p:spPr>
          <a:xfrm rot="16200000" flipH="1">
            <a:off x="751097" y="5226927"/>
            <a:ext cx="408819" cy="232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914377" y="5089591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49" name="流程图: 过程 48"/>
          <p:cNvSpPr/>
          <p:nvPr/>
        </p:nvSpPr>
        <p:spPr>
          <a:xfrm>
            <a:off x="2350883" y="3586597"/>
            <a:ext cx="1215055" cy="613921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Submit for Approval</a:t>
            </a:r>
            <a:endParaRPr lang="zh-CN" altLang="en-US" sz="1200" dirty="0"/>
          </a:p>
        </p:txBody>
      </p:sp>
      <p:cxnSp>
        <p:nvCxnSpPr>
          <p:cNvPr id="51" name="肘形连接符 50"/>
          <p:cNvCxnSpPr>
            <a:stCxn id="25" idx="2"/>
            <a:endCxn id="49" idx="1"/>
          </p:cNvCxnSpPr>
          <p:nvPr/>
        </p:nvCxnSpPr>
        <p:spPr>
          <a:xfrm rot="16200000" flipH="1">
            <a:off x="1527053" y="3069727"/>
            <a:ext cx="773057" cy="87460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/>
          <p:cNvSpPr txBox="1"/>
          <p:nvPr/>
        </p:nvSpPr>
        <p:spPr>
          <a:xfrm>
            <a:off x="6317406" y="131164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54" name="流程图: 过程 53"/>
          <p:cNvSpPr/>
          <p:nvPr/>
        </p:nvSpPr>
        <p:spPr>
          <a:xfrm>
            <a:off x="6510564" y="2271183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Assessment &amp; Comments</a:t>
            </a:r>
            <a:endParaRPr lang="zh-CN" altLang="en-US" sz="1200" dirty="0"/>
          </a:p>
        </p:txBody>
      </p:sp>
      <p:sp>
        <p:nvSpPr>
          <p:cNvPr id="55" name="流程图: 预定义过程 54"/>
          <p:cNvSpPr/>
          <p:nvPr/>
        </p:nvSpPr>
        <p:spPr>
          <a:xfrm>
            <a:off x="4520378" y="2260715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Approval Task</a:t>
            </a:r>
            <a:endParaRPr lang="zh-CN" altLang="en-US" sz="1200" dirty="0"/>
          </a:p>
        </p:txBody>
      </p:sp>
      <p:cxnSp>
        <p:nvCxnSpPr>
          <p:cNvPr id="57" name="肘形连接符 56"/>
          <p:cNvCxnSpPr>
            <a:stCxn id="49" idx="3"/>
            <a:endCxn id="55" idx="1"/>
          </p:cNvCxnSpPr>
          <p:nvPr/>
        </p:nvCxnSpPr>
        <p:spPr>
          <a:xfrm flipV="1">
            <a:off x="3565938" y="2459095"/>
            <a:ext cx="954440" cy="14344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肘形连接符 58"/>
          <p:cNvCxnSpPr>
            <a:stCxn id="55" idx="3"/>
            <a:endCxn id="54" idx="1"/>
          </p:cNvCxnSpPr>
          <p:nvPr/>
        </p:nvCxnSpPr>
        <p:spPr>
          <a:xfrm flipV="1">
            <a:off x="5787121" y="2457294"/>
            <a:ext cx="723443" cy="180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流程图: 决策 59"/>
          <p:cNvSpPr/>
          <p:nvPr/>
        </p:nvSpPr>
        <p:spPr>
          <a:xfrm>
            <a:off x="9036970" y="2246371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Approved?</a:t>
            </a:r>
            <a:endParaRPr lang="zh-CN" altLang="en-US" sz="1200" dirty="0"/>
          </a:p>
        </p:txBody>
      </p:sp>
      <p:cxnSp>
        <p:nvCxnSpPr>
          <p:cNvPr id="62" name="肘形连接符 61"/>
          <p:cNvCxnSpPr>
            <a:stCxn id="60" idx="0"/>
            <a:endCxn id="25" idx="3"/>
          </p:cNvCxnSpPr>
          <p:nvPr/>
        </p:nvCxnSpPr>
        <p:spPr>
          <a:xfrm rot="16200000" flipH="1" flipV="1">
            <a:off x="5678314" y="-1348136"/>
            <a:ext cx="567170" cy="7756184"/>
          </a:xfrm>
          <a:prstGeom prst="bentConnector4">
            <a:avLst>
              <a:gd name="adj1" fmla="val -40305"/>
              <a:gd name="adj2" fmla="val 8133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肘形连接符 75"/>
          <p:cNvCxnSpPr>
            <a:stCxn id="54" idx="3"/>
            <a:endCxn id="60" idx="1"/>
          </p:cNvCxnSpPr>
          <p:nvPr/>
        </p:nvCxnSpPr>
        <p:spPr>
          <a:xfrm flipV="1">
            <a:off x="7725619" y="2453543"/>
            <a:ext cx="1311351" cy="375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9839990" y="1939411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78" name="流程图: 过程 77"/>
          <p:cNvSpPr/>
          <p:nvPr/>
        </p:nvSpPr>
        <p:spPr>
          <a:xfrm>
            <a:off x="9234565" y="3339217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Task</a:t>
            </a:r>
            <a:endParaRPr lang="zh-CN" altLang="en-US" sz="1200" dirty="0"/>
          </a:p>
        </p:txBody>
      </p:sp>
      <p:cxnSp>
        <p:nvCxnSpPr>
          <p:cNvPr id="80" name="肘形连接符 79"/>
          <p:cNvCxnSpPr>
            <a:stCxn id="60" idx="2"/>
            <a:endCxn id="78" idx="0"/>
          </p:cNvCxnSpPr>
          <p:nvPr/>
        </p:nvCxnSpPr>
        <p:spPr>
          <a:xfrm rot="16200000" flipH="1">
            <a:off x="9501791" y="2998915"/>
            <a:ext cx="678502" cy="21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决策 80"/>
          <p:cNvSpPr/>
          <p:nvPr/>
        </p:nvSpPr>
        <p:spPr>
          <a:xfrm>
            <a:off x="9040231" y="4402165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Reopen?</a:t>
            </a:r>
            <a:endParaRPr lang="zh-CN" altLang="en-US" sz="1200" dirty="0"/>
          </a:p>
        </p:txBody>
      </p:sp>
      <p:cxnSp>
        <p:nvCxnSpPr>
          <p:cNvPr id="83" name="肘形连接符 82"/>
          <p:cNvCxnSpPr>
            <a:stCxn id="78" idx="2"/>
            <a:endCxn id="81" idx="0"/>
          </p:cNvCxnSpPr>
          <p:nvPr/>
        </p:nvCxnSpPr>
        <p:spPr>
          <a:xfrm rot="16200000" flipH="1">
            <a:off x="9497309" y="4056222"/>
            <a:ext cx="690726" cy="115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肘形连接符 84"/>
          <p:cNvCxnSpPr>
            <a:stCxn id="81" idx="2"/>
            <a:endCxn id="45" idx="0"/>
          </p:cNvCxnSpPr>
          <p:nvPr/>
        </p:nvCxnSpPr>
        <p:spPr>
          <a:xfrm rot="5400000">
            <a:off x="9378602" y="5266035"/>
            <a:ext cx="914177" cy="151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文本框 85"/>
          <p:cNvSpPr txBox="1"/>
          <p:nvPr/>
        </p:nvSpPr>
        <p:spPr>
          <a:xfrm>
            <a:off x="9828127" y="2877308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87" name="文本框 86"/>
          <p:cNvSpPr txBox="1"/>
          <p:nvPr/>
        </p:nvSpPr>
        <p:spPr>
          <a:xfrm>
            <a:off x="9828127" y="5023064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88" name="椭圆 87"/>
          <p:cNvSpPr/>
          <p:nvPr/>
        </p:nvSpPr>
        <p:spPr>
          <a:xfrm>
            <a:off x="11155680" y="1798435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cxnSp>
        <p:nvCxnSpPr>
          <p:cNvPr id="90" name="肘形连接符 89"/>
          <p:cNvCxnSpPr>
            <a:stCxn id="81" idx="3"/>
            <a:endCxn id="88" idx="4"/>
          </p:cNvCxnSpPr>
          <p:nvPr/>
        </p:nvCxnSpPr>
        <p:spPr>
          <a:xfrm flipV="1">
            <a:off x="10646272" y="2123514"/>
            <a:ext cx="687223" cy="248582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文本框 90"/>
          <p:cNvSpPr txBox="1"/>
          <p:nvPr/>
        </p:nvSpPr>
        <p:spPr>
          <a:xfrm>
            <a:off x="10789546" y="4405286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cxnSp>
        <p:nvCxnSpPr>
          <p:cNvPr id="11" name="肘形连接符 10"/>
          <p:cNvCxnSpPr>
            <a:stCxn id="39" idx="3"/>
            <a:endCxn id="78" idx="1"/>
          </p:cNvCxnSpPr>
          <p:nvPr/>
        </p:nvCxnSpPr>
        <p:spPr>
          <a:xfrm flipV="1">
            <a:off x="1757363" y="3525328"/>
            <a:ext cx="7477202" cy="129118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2021318" y="4543785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45" name="流程图: 过程 44"/>
          <p:cNvSpPr/>
          <p:nvPr/>
        </p:nvSpPr>
        <p:spPr>
          <a:xfrm>
            <a:off x="9220599" y="5730686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PSW upload</a:t>
            </a:r>
            <a:endParaRPr lang="zh-CN" altLang="en-US" sz="1200" dirty="0"/>
          </a:p>
        </p:txBody>
      </p:sp>
      <p:cxnSp>
        <p:nvCxnSpPr>
          <p:cNvPr id="19" name="肘形连接符 18"/>
          <p:cNvCxnSpPr>
            <a:stCxn id="58" idx="1"/>
            <a:endCxn id="10" idx="3"/>
          </p:cNvCxnSpPr>
          <p:nvPr/>
        </p:nvCxnSpPr>
        <p:spPr>
          <a:xfrm rot="10800000">
            <a:off x="4938459" y="5931085"/>
            <a:ext cx="933768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流程图: 过程 55"/>
          <p:cNvSpPr/>
          <p:nvPr/>
        </p:nvSpPr>
        <p:spPr>
          <a:xfrm>
            <a:off x="7538384" y="5744974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all tasks</a:t>
            </a:r>
            <a:endParaRPr lang="zh-CN" altLang="en-US" sz="1200" dirty="0"/>
          </a:p>
        </p:txBody>
      </p:sp>
      <p:sp>
        <p:nvSpPr>
          <p:cNvPr id="58" name="流程图: 过程 57"/>
          <p:cNvSpPr/>
          <p:nvPr/>
        </p:nvSpPr>
        <p:spPr>
          <a:xfrm>
            <a:off x="5872227" y="5744974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Handover project</a:t>
            </a:r>
            <a:endParaRPr lang="zh-CN" altLang="en-US" sz="1200" dirty="0"/>
          </a:p>
        </p:txBody>
      </p:sp>
      <p:cxnSp>
        <p:nvCxnSpPr>
          <p:cNvPr id="30" name="肘形连接符 29"/>
          <p:cNvCxnSpPr>
            <a:stCxn id="45" idx="1"/>
            <a:endCxn id="56" idx="3"/>
          </p:cNvCxnSpPr>
          <p:nvPr/>
        </p:nvCxnSpPr>
        <p:spPr>
          <a:xfrm rot="10800000" flipV="1">
            <a:off x="8753439" y="5916797"/>
            <a:ext cx="467160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肘形连接符 31"/>
          <p:cNvCxnSpPr>
            <a:stCxn id="56" idx="1"/>
            <a:endCxn id="58" idx="3"/>
          </p:cNvCxnSpPr>
          <p:nvPr/>
        </p:nvCxnSpPr>
        <p:spPr>
          <a:xfrm rot="10800000">
            <a:off x="7087282" y="5931085"/>
            <a:ext cx="45110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929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Data Table</a:t>
            </a:r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311149" y="1155569"/>
            <a:ext cx="1308100" cy="1005873"/>
            <a:chOff x="457200" y="1521428"/>
            <a:chExt cx="1308100" cy="1005873"/>
          </a:xfrm>
        </p:grpSpPr>
        <p:grpSp>
          <p:nvGrpSpPr>
            <p:cNvPr id="50" name="组合 49"/>
            <p:cNvGrpSpPr/>
            <p:nvPr/>
          </p:nvGrpSpPr>
          <p:grpSpPr>
            <a:xfrm>
              <a:off x="457200" y="1521428"/>
              <a:ext cx="1308100" cy="1005873"/>
              <a:chOff x="2476500" y="1521427"/>
              <a:chExt cx="1054100" cy="1070881"/>
            </a:xfrm>
          </p:grpSpPr>
          <p:grpSp>
            <p:nvGrpSpPr>
              <p:cNvPr id="52" name="组合 51"/>
              <p:cNvGrpSpPr/>
              <p:nvPr/>
            </p:nvGrpSpPr>
            <p:grpSpPr>
              <a:xfrm>
                <a:off x="2476500" y="1521427"/>
                <a:ext cx="1054100" cy="1070881"/>
                <a:chOff x="2476500" y="1521427"/>
                <a:chExt cx="1054100" cy="1070881"/>
              </a:xfrm>
            </p:grpSpPr>
            <p:grpSp>
              <p:nvGrpSpPr>
                <p:cNvPr id="58" name="组合 57"/>
                <p:cNvGrpSpPr/>
                <p:nvPr/>
              </p:nvGrpSpPr>
              <p:grpSpPr>
                <a:xfrm>
                  <a:off x="2476500" y="1521427"/>
                  <a:ext cx="1054100" cy="1070881"/>
                  <a:chOff x="2971800" y="2258027"/>
                  <a:chExt cx="1803400" cy="1070881"/>
                </a:xfrm>
              </p:grpSpPr>
              <p:sp>
                <p:nvSpPr>
                  <p:cNvPr id="63" name="矩形 62"/>
                  <p:cNvSpPr/>
                  <p:nvPr/>
                </p:nvSpPr>
                <p:spPr>
                  <a:xfrm>
                    <a:off x="2971800" y="2260600"/>
                    <a:ext cx="1803400" cy="106830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64" name="矩形 63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61" name="矩形 60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56" name="矩形 55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PRO_ID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5" name="矩形 64"/>
            <p:cNvSpPr/>
            <p:nvPr/>
          </p:nvSpPr>
          <p:spPr>
            <a:xfrm>
              <a:off x="457200" y="2118943"/>
              <a:ext cx="1308100" cy="1963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476500" y="1521427"/>
            <a:ext cx="1524000" cy="1247173"/>
            <a:chOff x="2476500" y="1521427"/>
            <a:chExt cx="1524000" cy="1247173"/>
          </a:xfrm>
        </p:grpSpPr>
        <p:grpSp>
          <p:nvGrpSpPr>
            <p:cNvPr id="18" name="组合 17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17" name="组合 16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14" name="组合 13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3" name="矩形 2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1" name="矩形 10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6" name="矩形 1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6" name="矩形 45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6" name="矩形 65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2476500" y="4734527"/>
            <a:ext cx="1524000" cy="1247173"/>
            <a:chOff x="2476500" y="1521427"/>
            <a:chExt cx="1524000" cy="1247173"/>
          </a:xfrm>
        </p:grpSpPr>
        <p:grpSp>
          <p:nvGrpSpPr>
            <p:cNvPr id="68" name="组合 67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70" name="组合 69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72" name="组合 71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74" name="矩形 73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75" name="矩形 74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PART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73" name="矩形 72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PART_ID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71" name="矩形 70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9" name="矩形 68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476500" y="3199228"/>
            <a:ext cx="1841500" cy="1247173"/>
            <a:chOff x="2476500" y="1521427"/>
            <a:chExt cx="1524000" cy="1247173"/>
          </a:xfrm>
        </p:grpSpPr>
        <p:grpSp>
          <p:nvGrpSpPr>
            <p:cNvPr id="82" name="组合 81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93" name="组合 92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95" name="矩形 94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96" name="矩形 95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PROJECT_PART_RELATION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94" name="矩形 93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92" name="矩形 91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PART_ID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4" name="矩形 83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311149" y="5008976"/>
            <a:ext cx="1308100" cy="1005873"/>
            <a:chOff x="457200" y="1521428"/>
            <a:chExt cx="1308100" cy="1005873"/>
          </a:xfrm>
        </p:grpSpPr>
        <p:grpSp>
          <p:nvGrpSpPr>
            <p:cNvPr id="98" name="组合 97"/>
            <p:cNvGrpSpPr/>
            <p:nvPr/>
          </p:nvGrpSpPr>
          <p:grpSpPr>
            <a:xfrm>
              <a:off x="457200" y="1521428"/>
              <a:ext cx="1308100" cy="1005873"/>
              <a:chOff x="2476500" y="1521427"/>
              <a:chExt cx="1054100" cy="1070881"/>
            </a:xfrm>
          </p:grpSpPr>
          <p:grpSp>
            <p:nvGrpSpPr>
              <p:cNvPr id="100" name="组合 99"/>
              <p:cNvGrpSpPr/>
              <p:nvPr/>
            </p:nvGrpSpPr>
            <p:grpSpPr>
              <a:xfrm>
                <a:off x="2476500" y="1521427"/>
                <a:ext cx="1054100" cy="1070881"/>
                <a:chOff x="2476500" y="1521427"/>
                <a:chExt cx="1054100" cy="1070881"/>
              </a:xfrm>
            </p:grpSpPr>
            <p:grpSp>
              <p:nvGrpSpPr>
                <p:cNvPr id="102" name="组合 101"/>
                <p:cNvGrpSpPr/>
                <p:nvPr/>
              </p:nvGrpSpPr>
              <p:grpSpPr>
                <a:xfrm>
                  <a:off x="2476500" y="1521427"/>
                  <a:ext cx="1054100" cy="1070881"/>
                  <a:chOff x="2971800" y="2258027"/>
                  <a:chExt cx="1803400" cy="1070881"/>
                </a:xfrm>
              </p:grpSpPr>
              <p:sp>
                <p:nvSpPr>
                  <p:cNvPr id="104" name="矩形 103"/>
                  <p:cNvSpPr/>
                  <p:nvPr/>
                </p:nvSpPr>
                <p:spPr>
                  <a:xfrm>
                    <a:off x="2971800" y="2260600"/>
                    <a:ext cx="1803400" cy="106830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05" name="矩形 104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PART_HISTORY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03" name="矩形 102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01" name="矩形 100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PART_ID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9" name="矩形 98"/>
            <p:cNvSpPr/>
            <p:nvPr/>
          </p:nvSpPr>
          <p:spPr>
            <a:xfrm>
              <a:off x="457200" y="2118943"/>
              <a:ext cx="1308100" cy="1963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0" name="肘形连接符 29"/>
          <p:cNvCxnSpPr>
            <a:stCxn id="73" idx="1"/>
            <a:endCxn id="92" idx="1"/>
          </p:cNvCxnSpPr>
          <p:nvPr/>
        </p:nvCxnSpPr>
        <p:spPr>
          <a:xfrm rot="10800000">
            <a:off x="2476500" y="3734713"/>
            <a:ext cx="12700" cy="1335518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肘形连接符 31"/>
          <p:cNvCxnSpPr>
            <a:stCxn id="16" idx="1"/>
            <a:endCxn id="94" idx="1"/>
          </p:cNvCxnSpPr>
          <p:nvPr/>
        </p:nvCxnSpPr>
        <p:spPr>
          <a:xfrm rot="10800000" flipV="1">
            <a:off x="2476500" y="1857130"/>
            <a:ext cx="12700" cy="1677801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组合 114"/>
          <p:cNvGrpSpPr/>
          <p:nvPr/>
        </p:nvGrpSpPr>
        <p:grpSpPr>
          <a:xfrm>
            <a:off x="8267443" y="1088087"/>
            <a:ext cx="1524000" cy="1745093"/>
            <a:chOff x="2476500" y="1521427"/>
            <a:chExt cx="1524000" cy="1745093"/>
          </a:xfrm>
        </p:grpSpPr>
        <p:grpSp>
          <p:nvGrpSpPr>
            <p:cNvPr id="116" name="组合 115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18" name="组合 117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20" name="组合 119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22" name="矩形 121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23" name="矩形 122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TASK_HISTORY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21" name="矩形 120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19" name="矩形 118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7" name="矩形 116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6" name="肘形连接符 35"/>
          <p:cNvCxnSpPr>
            <a:stCxn id="112" idx="3"/>
            <a:endCxn id="119" idx="1"/>
          </p:cNvCxnSpPr>
          <p:nvPr/>
        </p:nvCxnSpPr>
        <p:spPr>
          <a:xfrm flipV="1">
            <a:off x="7611076" y="1623572"/>
            <a:ext cx="656367" cy="139702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16" idx="3"/>
            <a:endCxn id="125" idx="1"/>
          </p:cNvCxnSpPr>
          <p:nvPr/>
        </p:nvCxnSpPr>
        <p:spPr>
          <a:xfrm>
            <a:off x="4000500" y="1857131"/>
            <a:ext cx="2085116" cy="197465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肘形连接符 41"/>
          <p:cNvCxnSpPr>
            <a:stCxn id="46" idx="3"/>
            <a:endCxn id="126" idx="1"/>
          </p:cNvCxnSpPr>
          <p:nvPr/>
        </p:nvCxnSpPr>
        <p:spPr>
          <a:xfrm>
            <a:off x="4000500" y="2056912"/>
            <a:ext cx="2085116" cy="1970743"/>
          </a:xfrm>
          <a:prstGeom prst="bentConnector3">
            <a:avLst>
              <a:gd name="adj1" fmla="val 2738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71" idx="3"/>
            <a:endCxn id="126" idx="1"/>
          </p:cNvCxnSpPr>
          <p:nvPr/>
        </p:nvCxnSpPr>
        <p:spPr>
          <a:xfrm flipV="1">
            <a:off x="4000500" y="4027655"/>
            <a:ext cx="2085116" cy="1242357"/>
          </a:xfrm>
          <a:prstGeom prst="bentConnector3">
            <a:avLst>
              <a:gd name="adj1" fmla="val 2807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肘形连接符 128"/>
          <p:cNvCxnSpPr>
            <a:stCxn id="73" idx="3"/>
            <a:endCxn id="125" idx="1"/>
          </p:cNvCxnSpPr>
          <p:nvPr/>
        </p:nvCxnSpPr>
        <p:spPr>
          <a:xfrm flipV="1">
            <a:off x="4000500" y="3831781"/>
            <a:ext cx="2085116" cy="123845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组合 129"/>
          <p:cNvGrpSpPr/>
          <p:nvPr/>
        </p:nvGrpSpPr>
        <p:grpSpPr>
          <a:xfrm>
            <a:off x="8411176" y="3287015"/>
            <a:ext cx="1524000" cy="1258761"/>
            <a:chOff x="2476500" y="1521427"/>
            <a:chExt cx="1524000" cy="1258761"/>
          </a:xfrm>
        </p:grpSpPr>
        <p:grpSp>
          <p:nvGrpSpPr>
            <p:cNvPr id="131" name="组合 130"/>
            <p:cNvGrpSpPr/>
            <p:nvPr/>
          </p:nvGrpSpPr>
          <p:grpSpPr>
            <a:xfrm>
              <a:off x="2476500" y="1521427"/>
              <a:ext cx="1524000" cy="1258761"/>
              <a:chOff x="2476500" y="1521427"/>
              <a:chExt cx="1054100" cy="1258761"/>
            </a:xfrm>
          </p:grpSpPr>
          <p:grpSp>
            <p:nvGrpSpPr>
              <p:cNvPr id="133" name="组合 132"/>
              <p:cNvGrpSpPr/>
              <p:nvPr/>
            </p:nvGrpSpPr>
            <p:grpSpPr>
              <a:xfrm>
                <a:off x="2476500" y="1521427"/>
                <a:ext cx="1054100" cy="1258761"/>
                <a:chOff x="2476500" y="1521427"/>
                <a:chExt cx="1054100" cy="1258761"/>
              </a:xfrm>
            </p:grpSpPr>
            <p:grpSp>
              <p:nvGrpSpPr>
                <p:cNvPr id="135" name="组合 134"/>
                <p:cNvGrpSpPr/>
                <p:nvPr/>
              </p:nvGrpSpPr>
              <p:grpSpPr>
                <a:xfrm>
                  <a:off x="2476500" y="1521427"/>
                  <a:ext cx="1054100" cy="1258761"/>
                  <a:chOff x="2971800" y="2258027"/>
                  <a:chExt cx="1803400" cy="1258761"/>
                </a:xfrm>
              </p:grpSpPr>
              <p:sp>
                <p:nvSpPr>
                  <p:cNvPr id="137" name="矩形 136"/>
                  <p:cNvSpPr/>
                  <p:nvPr/>
                </p:nvSpPr>
                <p:spPr>
                  <a:xfrm>
                    <a:off x="2971800" y="2260600"/>
                    <a:ext cx="1803400" cy="125618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38" name="矩形 13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36" name="矩形 13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TEMPLATE_ID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4" name="矩形 13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2" name="矩形 13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447810" y="1712426"/>
            <a:ext cx="1524000" cy="1745093"/>
            <a:chOff x="2476500" y="1521427"/>
            <a:chExt cx="1524000" cy="1745093"/>
          </a:xfrm>
        </p:grpSpPr>
        <p:grpSp>
          <p:nvGrpSpPr>
            <p:cNvPr id="141" name="组合 140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43" name="组合 142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47" name="矩形 146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48" name="矩形 14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46" name="矩形 14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44" name="矩形 14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TEMPLATE_ID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矩形 14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50" name="肘形连接符 149"/>
          <p:cNvCxnSpPr>
            <a:stCxn id="136" idx="3"/>
            <a:endCxn id="144" idx="1"/>
          </p:cNvCxnSpPr>
          <p:nvPr/>
        </p:nvCxnSpPr>
        <p:spPr>
          <a:xfrm flipV="1">
            <a:off x="9935176" y="2247911"/>
            <a:ext cx="512634" cy="137480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1" name="组合 150"/>
          <p:cNvGrpSpPr/>
          <p:nvPr/>
        </p:nvGrpSpPr>
        <p:grpSpPr>
          <a:xfrm>
            <a:off x="8411176" y="4932243"/>
            <a:ext cx="1837724" cy="1353615"/>
            <a:chOff x="2476500" y="1521427"/>
            <a:chExt cx="1524000" cy="1353615"/>
          </a:xfrm>
        </p:grpSpPr>
        <p:grpSp>
          <p:nvGrpSpPr>
            <p:cNvPr id="152" name="组合 151"/>
            <p:cNvGrpSpPr/>
            <p:nvPr/>
          </p:nvGrpSpPr>
          <p:grpSpPr>
            <a:xfrm>
              <a:off x="2476500" y="1521427"/>
              <a:ext cx="1524000" cy="1353615"/>
              <a:chOff x="2476500" y="1521427"/>
              <a:chExt cx="1054100" cy="1353615"/>
            </a:xfrm>
          </p:grpSpPr>
          <p:grpSp>
            <p:nvGrpSpPr>
              <p:cNvPr id="154" name="组合 153"/>
              <p:cNvGrpSpPr/>
              <p:nvPr/>
            </p:nvGrpSpPr>
            <p:grpSpPr>
              <a:xfrm>
                <a:off x="2476500" y="1521427"/>
                <a:ext cx="1054100" cy="1353615"/>
                <a:chOff x="2476500" y="1521427"/>
                <a:chExt cx="1054100" cy="1353615"/>
              </a:xfrm>
            </p:grpSpPr>
            <p:grpSp>
              <p:nvGrpSpPr>
                <p:cNvPr id="156" name="组合 155"/>
                <p:cNvGrpSpPr/>
                <p:nvPr/>
              </p:nvGrpSpPr>
              <p:grpSpPr>
                <a:xfrm>
                  <a:off x="2476500" y="1521427"/>
                  <a:ext cx="1054100" cy="1353615"/>
                  <a:chOff x="2971800" y="2258027"/>
                  <a:chExt cx="1803400" cy="1353615"/>
                </a:xfrm>
              </p:grpSpPr>
              <p:sp>
                <p:nvSpPr>
                  <p:cNvPr id="158" name="矩形 157"/>
                  <p:cNvSpPr/>
                  <p:nvPr/>
                </p:nvSpPr>
                <p:spPr>
                  <a:xfrm>
                    <a:off x="2971800" y="2260599"/>
                    <a:ext cx="1803400" cy="1351043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59" name="矩形 158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TEMPLATE_ITEMS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57" name="矩形 156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TEMPLATE_ITEM_ID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55" name="矩形 154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3" name="矩形 152"/>
            <p:cNvSpPr/>
            <p:nvPr/>
          </p:nvSpPr>
          <p:spPr>
            <a:xfrm>
              <a:off x="2476500" y="2352595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10535595" y="4059696"/>
            <a:ext cx="1524000" cy="1745093"/>
            <a:chOff x="2476500" y="1521427"/>
            <a:chExt cx="1524000" cy="1745093"/>
          </a:xfrm>
        </p:grpSpPr>
        <p:grpSp>
          <p:nvGrpSpPr>
            <p:cNvPr id="161" name="组合 160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63" name="组合 162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65" name="组合 164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67" name="矩形 166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68" name="矩形 16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TEM_ITEMS_HISTORY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66" name="矩形 16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64" name="矩形 16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TEM_ITEM_ID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2" name="矩形 16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69" name="矩形 168"/>
          <p:cNvSpPr/>
          <p:nvPr/>
        </p:nvSpPr>
        <p:spPr>
          <a:xfrm>
            <a:off x="8411176" y="5576165"/>
            <a:ext cx="1837724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TEMPLATE_ID (FK)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173" name="肘形连接符 172"/>
          <p:cNvCxnSpPr>
            <a:stCxn id="157" idx="3"/>
            <a:endCxn id="164" idx="1"/>
          </p:cNvCxnSpPr>
          <p:nvPr/>
        </p:nvCxnSpPr>
        <p:spPr>
          <a:xfrm flipV="1">
            <a:off x="10248900" y="4595181"/>
            <a:ext cx="286695" cy="67276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肘形连接符 174"/>
          <p:cNvCxnSpPr>
            <a:stCxn id="169" idx="1"/>
            <a:endCxn id="136" idx="1"/>
          </p:cNvCxnSpPr>
          <p:nvPr/>
        </p:nvCxnSpPr>
        <p:spPr>
          <a:xfrm rot="10800000">
            <a:off x="8411176" y="3622720"/>
            <a:ext cx="12700" cy="2051383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肘形连接符 179"/>
          <p:cNvCxnSpPr>
            <a:stCxn id="178" idx="3"/>
            <a:endCxn id="155" idx="1"/>
          </p:cNvCxnSpPr>
          <p:nvPr/>
        </p:nvCxnSpPr>
        <p:spPr>
          <a:xfrm>
            <a:off x="7609616" y="4812989"/>
            <a:ext cx="801560" cy="654739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肘形连接符 181"/>
          <p:cNvCxnSpPr>
            <a:stCxn id="177" idx="3"/>
            <a:endCxn id="157" idx="1"/>
          </p:cNvCxnSpPr>
          <p:nvPr/>
        </p:nvCxnSpPr>
        <p:spPr>
          <a:xfrm>
            <a:off x="7611076" y="4622517"/>
            <a:ext cx="800100" cy="645430"/>
          </a:xfrm>
          <a:prstGeom prst="bentConnector3">
            <a:avLst>
              <a:gd name="adj1" fmla="val 3392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肘形连接符 184"/>
          <p:cNvCxnSpPr>
            <a:stCxn id="108" idx="3"/>
            <a:endCxn id="136" idx="1"/>
          </p:cNvCxnSpPr>
          <p:nvPr/>
        </p:nvCxnSpPr>
        <p:spPr>
          <a:xfrm flipV="1">
            <a:off x="7611076" y="3622719"/>
            <a:ext cx="800100" cy="60592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肘形连接符 186"/>
          <p:cNvCxnSpPr>
            <a:stCxn id="176" idx="3"/>
            <a:endCxn id="134" idx="1"/>
          </p:cNvCxnSpPr>
          <p:nvPr/>
        </p:nvCxnSpPr>
        <p:spPr>
          <a:xfrm flipV="1">
            <a:off x="7611076" y="3822500"/>
            <a:ext cx="800100" cy="608065"/>
          </a:xfrm>
          <a:prstGeom prst="bentConnector3">
            <a:avLst>
              <a:gd name="adj1" fmla="val 3392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4800600" y="5386217"/>
            <a:ext cx="2357438" cy="129003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400" dirty="0" smtClean="0">
                <a:solidFill>
                  <a:schemeClr val="tx1"/>
                </a:solidFill>
              </a:rPr>
              <a:t>Value of TASK_TYPE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1, project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2, part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3, APQP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4, PPAP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5, PPQP task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cxnSp>
        <p:nvCxnSpPr>
          <p:cNvPr id="7" name="肘形连接符 6"/>
          <p:cNvCxnSpPr>
            <a:stCxn id="56" idx="3"/>
            <a:endCxn id="16" idx="1"/>
          </p:cNvCxnSpPr>
          <p:nvPr/>
        </p:nvCxnSpPr>
        <p:spPr>
          <a:xfrm>
            <a:off x="1619249" y="1658548"/>
            <a:ext cx="857251" cy="19858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肘形连接符 8"/>
          <p:cNvCxnSpPr>
            <a:stCxn id="61" idx="3"/>
            <a:endCxn id="46" idx="1"/>
          </p:cNvCxnSpPr>
          <p:nvPr/>
        </p:nvCxnSpPr>
        <p:spPr>
          <a:xfrm>
            <a:off x="1619249" y="1470895"/>
            <a:ext cx="857251" cy="586017"/>
          </a:xfrm>
          <a:prstGeom prst="bentConnector3">
            <a:avLst>
              <a:gd name="adj1" fmla="val 33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12"/>
          <p:cNvCxnSpPr>
            <a:stCxn id="103" idx="3"/>
            <a:endCxn id="71" idx="1"/>
          </p:cNvCxnSpPr>
          <p:nvPr/>
        </p:nvCxnSpPr>
        <p:spPr>
          <a:xfrm flipV="1">
            <a:off x="1619249" y="5270012"/>
            <a:ext cx="857251" cy="5429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01" idx="3"/>
            <a:endCxn id="73" idx="1"/>
          </p:cNvCxnSpPr>
          <p:nvPr/>
        </p:nvCxnSpPr>
        <p:spPr>
          <a:xfrm flipV="1">
            <a:off x="1619249" y="5070231"/>
            <a:ext cx="857251" cy="441724"/>
          </a:xfrm>
          <a:prstGeom prst="bentConnector3">
            <a:avLst>
              <a:gd name="adj1" fmla="val 38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肘形连接符 25"/>
          <p:cNvCxnSpPr>
            <a:stCxn id="166" idx="1"/>
            <a:endCxn id="155" idx="3"/>
          </p:cNvCxnSpPr>
          <p:nvPr/>
        </p:nvCxnSpPr>
        <p:spPr>
          <a:xfrm rot="10800000" flipV="1">
            <a:off x="10248901" y="4395400"/>
            <a:ext cx="286695" cy="1072328"/>
          </a:xfrm>
          <a:prstGeom prst="bentConnector3">
            <a:avLst>
              <a:gd name="adj1" fmla="val 6993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stCxn id="134" idx="3"/>
            <a:endCxn id="146" idx="1"/>
          </p:cNvCxnSpPr>
          <p:nvPr/>
        </p:nvCxnSpPr>
        <p:spPr>
          <a:xfrm flipV="1">
            <a:off x="9935176" y="2048130"/>
            <a:ext cx="512634" cy="1774370"/>
          </a:xfrm>
          <a:prstGeom prst="bentConnector3">
            <a:avLst>
              <a:gd name="adj1" fmla="val 3606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肘形连接符 34"/>
          <p:cNvCxnSpPr>
            <a:stCxn id="121" idx="1"/>
            <a:endCxn id="149" idx="3"/>
          </p:cNvCxnSpPr>
          <p:nvPr/>
        </p:nvCxnSpPr>
        <p:spPr>
          <a:xfrm rot="10800000" flipV="1">
            <a:off x="7609617" y="1423790"/>
            <a:ext cx="657827" cy="2020275"/>
          </a:xfrm>
          <a:prstGeom prst="bentConnector3">
            <a:avLst>
              <a:gd name="adj1" fmla="val 6737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/>
          <p:cNvGrpSpPr/>
          <p:nvPr/>
        </p:nvGrpSpPr>
        <p:grpSpPr>
          <a:xfrm>
            <a:off x="6085616" y="2657379"/>
            <a:ext cx="1525460" cy="2610568"/>
            <a:chOff x="6085616" y="2657379"/>
            <a:chExt cx="1525460" cy="2610568"/>
          </a:xfrm>
        </p:grpSpPr>
        <p:grpSp>
          <p:nvGrpSpPr>
            <p:cNvPr id="109" name="组合 108"/>
            <p:cNvGrpSpPr/>
            <p:nvPr/>
          </p:nvGrpSpPr>
          <p:grpSpPr>
            <a:xfrm>
              <a:off x="6087076" y="2657379"/>
              <a:ext cx="1524000" cy="2610568"/>
              <a:chOff x="2476500" y="1521427"/>
              <a:chExt cx="1054100" cy="2412852"/>
            </a:xfrm>
          </p:grpSpPr>
          <p:grpSp>
            <p:nvGrpSpPr>
              <p:cNvPr id="111" name="组合 110"/>
              <p:cNvGrpSpPr/>
              <p:nvPr/>
            </p:nvGrpSpPr>
            <p:grpSpPr>
              <a:xfrm>
                <a:off x="2476500" y="1521427"/>
                <a:ext cx="1054100" cy="2412852"/>
                <a:chOff x="2971800" y="2258027"/>
                <a:chExt cx="1803400" cy="2412852"/>
              </a:xfrm>
            </p:grpSpPr>
            <p:sp>
              <p:nvSpPr>
                <p:cNvPr id="113" name="矩形 112"/>
                <p:cNvSpPr/>
                <p:nvPr/>
              </p:nvSpPr>
              <p:spPr>
                <a:xfrm>
                  <a:off x="2971800" y="2260599"/>
                  <a:ext cx="1803400" cy="241028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</a:t>
                  </a:r>
                  <a:endParaRPr lang="zh-CN" altLang="en-US" sz="1000" dirty="0"/>
                </a:p>
              </p:txBody>
            </p:sp>
          </p:grpSp>
          <p:sp>
            <p:nvSpPr>
              <p:cNvPr id="112" name="矩形 111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0" name="矩形 109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PAERENT_ID 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8" name="矩形 107"/>
            <p:cNvSpPr/>
            <p:nvPr/>
          </p:nvSpPr>
          <p:spPr>
            <a:xfrm>
              <a:off x="6087076" y="413070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4" name="矩形 123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5" name="矩形 124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OBJECT_ID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6" name="矩形 125"/>
            <p:cNvSpPr/>
            <p:nvPr/>
          </p:nvSpPr>
          <p:spPr>
            <a:xfrm>
              <a:off x="6085616" y="392971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OBJECT_VER_ID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矩形 138"/>
            <p:cNvSpPr/>
            <p:nvPr/>
          </p:nvSpPr>
          <p:spPr>
            <a:xfrm>
              <a:off x="6085616" y="4910956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6" name="矩形 175"/>
            <p:cNvSpPr/>
            <p:nvPr/>
          </p:nvSpPr>
          <p:spPr>
            <a:xfrm>
              <a:off x="6087076" y="433262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7" name="矩形 176"/>
            <p:cNvSpPr/>
            <p:nvPr/>
          </p:nvSpPr>
          <p:spPr>
            <a:xfrm>
              <a:off x="6087076" y="452458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TEMP_ITEM_ID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8" name="矩形 177"/>
            <p:cNvSpPr/>
            <p:nvPr/>
          </p:nvSpPr>
          <p:spPr>
            <a:xfrm>
              <a:off x="6085616" y="4715052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TEMP_ITEM_VER_ID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49" name="矩形 14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0" name="矩形 169"/>
          <p:cNvSpPr/>
          <p:nvPr/>
        </p:nvSpPr>
        <p:spPr>
          <a:xfrm>
            <a:off x="8409588" y="5960197"/>
            <a:ext cx="1837724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…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54" name="肘形连接符 53"/>
          <p:cNvCxnSpPr>
            <a:stCxn id="134" idx="1"/>
            <a:endCxn id="153" idx="1"/>
          </p:cNvCxnSpPr>
          <p:nvPr/>
        </p:nvCxnSpPr>
        <p:spPr>
          <a:xfrm rot="10800000" flipV="1">
            <a:off x="8411176" y="3822500"/>
            <a:ext cx="12700" cy="2038848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9850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Audit Process Data Table Definition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692960" y="1213324"/>
            <a:ext cx="1746008" cy="1409091"/>
            <a:chOff x="6085356" y="2657380"/>
            <a:chExt cx="1525720" cy="1409091"/>
          </a:xfrm>
        </p:grpSpPr>
        <p:grpSp>
          <p:nvGrpSpPr>
            <p:cNvPr id="4" name="组合 3"/>
            <p:cNvGrpSpPr/>
            <p:nvPr/>
          </p:nvGrpSpPr>
          <p:grpSpPr>
            <a:xfrm>
              <a:off x="6087072" y="2657380"/>
              <a:ext cx="1524002" cy="1409091"/>
              <a:chOff x="2476499" y="1521428"/>
              <a:chExt cx="1054102" cy="1302371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2476499" y="1521428"/>
                <a:ext cx="1054102" cy="1302371"/>
                <a:chOff x="2971800" y="2258028"/>
                <a:chExt cx="1803405" cy="1302371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2971800" y="2260599"/>
                  <a:ext cx="1803400" cy="12998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8" name="矩形 17"/>
                <p:cNvSpPr/>
                <p:nvPr/>
              </p:nvSpPr>
              <p:spPr>
                <a:xfrm>
                  <a:off x="2971803" y="2258028"/>
                  <a:ext cx="1803402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TASK_TEMPLATE</a:t>
                  </a:r>
                  <a:endParaRPr lang="zh-CN" altLang="en-US" sz="1000" dirty="0"/>
                </a:p>
              </p:txBody>
            </p:sp>
          </p:grpSp>
          <p:sp>
            <p:nvSpPr>
              <p:cNvPr id="16" name="矩形 15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TEMPLATE_ID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" name="矩形 4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VERSION_ID 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6085356" y="355126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7031809" y="1213324"/>
            <a:ext cx="1525460" cy="1454297"/>
            <a:chOff x="7733441" y="2478538"/>
            <a:chExt cx="1525460" cy="1454297"/>
          </a:xfrm>
        </p:grpSpPr>
        <p:grpSp>
          <p:nvGrpSpPr>
            <p:cNvPr id="19" name="组合 18"/>
            <p:cNvGrpSpPr/>
            <p:nvPr/>
          </p:nvGrpSpPr>
          <p:grpSpPr>
            <a:xfrm>
              <a:off x="7733441" y="2478538"/>
              <a:ext cx="1525460" cy="1454297"/>
              <a:chOff x="6085616" y="2657380"/>
              <a:chExt cx="1525460" cy="145429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6087076" y="2657380"/>
                <a:ext cx="1524000" cy="1454297"/>
                <a:chOff x="2476500" y="1521427"/>
                <a:chExt cx="1054100" cy="1344153"/>
              </a:xfrm>
            </p:grpSpPr>
            <p:grpSp>
              <p:nvGrpSpPr>
                <p:cNvPr id="31" name="组合 30"/>
                <p:cNvGrpSpPr/>
                <p:nvPr/>
              </p:nvGrpSpPr>
              <p:grpSpPr>
                <a:xfrm>
                  <a:off x="2476500" y="1521427"/>
                  <a:ext cx="1054100" cy="1344153"/>
                  <a:chOff x="2971800" y="2258027"/>
                  <a:chExt cx="1803400" cy="1344153"/>
                </a:xfrm>
              </p:grpSpPr>
              <p:sp>
                <p:nvSpPr>
                  <p:cNvPr id="33" name="矩形 32"/>
                  <p:cNvSpPr/>
                  <p:nvPr/>
                </p:nvSpPr>
                <p:spPr>
                  <a:xfrm>
                    <a:off x="2971800" y="2260599"/>
                    <a:ext cx="1803400" cy="134158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34" name="矩形 33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AUDIT_DEF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32" name="矩形 31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矩形 20"/>
              <p:cNvSpPr/>
              <p:nvPr/>
            </p:nvSpPr>
            <p:spPr>
              <a:xfrm>
                <a:off x="6087076" y="3131198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6085616" y="3339536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DEF_DESCRIPTION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5" name="矩形 34"/>
            <p:cNvSpPr/>
            <p:nvPr/>
          </p:nvSpPr>
          <p:spPr>
            <a:xfrm>
              <a:off x="7733441" y="3362457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50" name="直接箭头连接符 49"/>
          <p:cNvCxnSpPr>
            <a:stCxn id="41" idx="1"/>
            <a:endCxn id="32" idx="3"/>
          </p:cNvCxnSpPr>
          <p:nvPr/>
        </p:nvCxnSpPr>
        <p:spPr>
          <a:xfrm flipH="1" flipV="1">
            <a:off x="8557269" y="1576537"/>
            <a:ext cx="1269957" cy="215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组合 51"/>
          <p:cNvGrpSpPr/>
          <p:nvPr/>
        </p:nvGrpSpPr>
        <p:grpSpPr>
          <a:xfrm>
            <a:off x="9825766" y="1213324"/>
            <a:ext cx="1525460" cy="1969714"/>
            <a:chOff x="9838466" y="2483043"/>
            <a:chExt cx="1525460" cy="1969714"/>
          </a:xfrm>
        </p:grpSpPr>
        <p:grpSp>
          <p:nvGrpSpPr>
            <p:cNvPr id="37" name="组合 36"/>
            <p:cNvGrpSpPr/>
            <p:nvPr/>
          </p:nvGrpSpPr>
          <p:grpSpPr>
            <a:xfrm>
              <a:off x="9838466" y="2483043"/>
              <a:ext cx="1525460" cy="1969714"/>
              <a:chOff x="7733441" y="2478538"/>
              <a:chExt cx="1525460" cy="1969714"/>
            </a:xfrm>
          </p:grpSpPr>
          <p:grpSp>
            <p:nvGrpSpPr>
              <p:cNvPr id="38" name="组合 37"/>
              <p:cNvGrpSpPr/>
              <p:nvPr/>
            </p:nvGrpSpPr>
            <p:grpSpPr>
              <a:xfrm>
                <a:off x="7733441" y="2478538"/>
                <a:ext cx="1525460" cy="1969714"/>
                <a:chOff x="6085616" y="2657380"/>
                <a:chExt cx="1525460" cy="1969714"/>
              </a:xfrm>
            </p:grpSpPr>
            <p:grpSp>
              <p:nvGrpSpPr>
                <p:cNvPr id="40" name="组合 39"/>
                <p:cNvGrpSpPr/>
                <p:nvPr/>
              </p:nvGrpSpPr>
              <p:grpSpPr>
                <a:xfrm>
                  <a:off x="6087076" y="2657380"/>
                  <a:ext cx="1524000" cy="1969714"/>
                  <a:chOff x="2476500" y="1521427"/>
                  <a:chExt cx="1054100" cy="1820534"/>
                </a:xfrm>
              </p:grpSpPr>
              <p:grpSp>
                <p:nvGrpSpPr>
                  <p:cNvPr id="43" name="组合 42"/>
                  <p:cNvGrpSpPr/>
                  <p:nvPr/>
                </p:nvGrpSpPr>
                <p:grpSpPr>
                  <a:xfrm>
                    <a:off x="2476500" y="1521427"/>
                    <a:ext cx="1054100" cy="1820534"/>
                    <a:chOff x="2971800" y="2258027"/>
                    <a:chExt cx="1803400" cy="1820534"/>
                  </a:xfrm>
                </p:grpSpPr>
                <p:sp>
                  <p:nvSpPr>
                    <p:cNvPr id="45" name="矩形 44"/>
                    <p:cNvSpPr/>
                    <p:nvPr/>
                  </p:nvSpPr>
                  <p:spPr>
                    <a:xfrm>
                      <a:off x="2971800" y="2260599"/>
                      <a:ext cx="1803400" cy="181796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00"/>
                    </a:p>
                  </p:txBody>
                </p:sp>
                <p:sp>
                  <p:nvSpPr>
                    <p:cNvPr id="46" name="矩形 45"/>
                    <p:cNvSpPr/>
                    <p:nvPr/>
                  </p:nvSpPr>
                  <p:spPr>
                    <a:xfrm>
                      <a:off x="2971800" y="2258027"/>
                      <a:ext cx="1803400" cy="231174"/>
                    </a:xfrm>
                    <a:prstGeom prst="rect">
                      <a:avLst/>
                    </a:prstGeom>
                    <a:solidFill>
                      <a:srgbClr val="0070C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000" dirty="0" smtClean="0"/>
                        <a:t>AUDIT_DEF_ITEM</a:t>
                      </a:r>
                      <a:endParaRPr lang="zh-CN" altLang="en-US" sz="1000" dirty="0"/>
                    </a:p>
                  </p:txBody>
                </p:sp>
              </p:grpSp>
              <p:sp>
                <p:nvSpPr>
                  <p:cNvPr id="44" name="矩形 43"/>
                  <p:cNvSpPr/>
                  <p:nvPr/>
                </p:nvSpPr>
                <p:spPr>
                  <a:xfrm>
                    <a:off x="2476500" y="1752601"/>
                    <a:ext cx="1054100" cy="20906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100" dirty="0" smtClean="0">
                        <a:solidFill>
                          <a:schemeClr val="tx1"/>
                        </a:solidFill>
                      </a:rPr>
                      <a:t>DEF_ITEM_ID  (PK)</a:t>
                    </a:r>
                    <a:endParaRPr lang="zh-CN" altLang="en-US" sz="11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41" name="矩形 40"/>
                <p:cNvSpPr/>
                <p:nvPr/>
              </p:nvSpPr>
              <p:spPr>
                <a:xfrm>
                  <a:off x="6087076" y="3131198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矩形 41"/>
                <p:cNvSpPr/>
                <p:nvPr/>
              </p:nvSpPr>
              <p:spPr>
                <a:xfrm>
                  <a:off x="6085616" y="3339536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DEF_ITEM_NAME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9" name="矩形 38"/>
              <p:cNvSpPr/>
              <p:nvPr/>
            </p:nvSpPr>
            <p:spPr>
              <a:xfrm>
                <a:off x="7733441" y="3362457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APPROVAL_LEVEL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7" name="矩形 46"/>
            <p:cNvSpPr/>
            <p:nvPr/>
          </p:nvSpPr>
          <p:spPr>
            <a:xfrm>
              <a:off x="9838466" y="3781922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9838466" y="35716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9838466" y="39927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3707466" y="1213324"/>
            <a:ext cx="2055845" cy="1716199"/>
            <a:chOff x="6085616" y="2657379"/>
            <a:chExt cx="1525460" cy="1716199"/>
          </a:xfrm>
        </p:grpSpPr>
        <p:grpSp>
          <p:nvGrpSpPr>
            <p:cNvPr id="54" name="组合 53"/>
            <p:cNvGrpSpPr/>
            <p:nvPr/>
          </p:nvGrpSpPr>
          <p:grpSpPr>
            <a:xfrm>
              <a:off x="6087076" y="2657379"/>
              <a:ext cx="1524000" cy="1716199"/>
              <a:chOff x="2476500" y="1521427"/>
              <a:chExt cx="1054100" cy="1586220"/>
            </a:xfrm>
          </p:grpSpPr>
          <p:grpSp>
            <p:nvGrpSpPr>
              <p:cNvPr id="65" name="组合 64"/>
              <p:cNvGrpSpPr/>
              <p:nvPr/>
            </p:nvGrpSpPr>
            <p:grpSpPr>
              <a:xfrm>
                <a:off x="2476500" y="1521427"/>
                <a:ext cx="1054100" cy="1586220"/>
                <a:chOff x="2971800" y="2258027"/>
                <a:chExt cx="1803400" cy="1586220"/>
              </a:xfrm>
            </p:grpSpPr>
            <p:sp>
              <p:nvSpPr>
                <p:cNvPr id="67" name="矩形 66"/>
                <p:cNvSpPr/>
                <p:nvPr/>
              </p:nvSpPr>
              <p:spPr>
                <a:xfrm>
                  <a:off x="2971800" y="2260600"/>
                  <a:ext cx="1803400" cy="158364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68" name="矩形 67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RELATION_TASKTEMP_AUDITDEF</a:t>
                  </a:r>
                  <a:endParaRPr lang="zh-CN" altLang="en-US" sz="1000" dirty="0"/>
                </a:p>
              </p:txBody>
            </p:sp>
          </p:grpSp>
          <p:sp>
            <p:nvSpPr>
              <p:cNvPr id="66" name="矩形 65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RELATION_ID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5" name="矩形 54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TASK_TEMPLATE_ID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AUDIT_DEF_ID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TASKTEMP_VERSION_ID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0" name="直接箭头连接符 69"/>
          <p:cNvCxnSpPr>
            <a:stCxn id="55" idx="1"/>
            <a:endCxn id="16" idx="3"/>
          </p:cNvCxnSpPr>
          <p:nvPr/>
        </p:nvCxnSpPr>
        <p:spPr>
          <a:xfrm flipH="1" flipV="1">
            <a:off x="2438965" y="1576536"/>
            <a:ext cx="1270469" cy="2151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>
            <a:stCxn id="64" idx="1"/>
            <a:endCxn id="5" idx="3"/>
          </p:cNvCxnSpPr>
          <p:nvPr/>
        </p:nvCxnSpPr>
        <p:spPr>
          <a:xfrm flipH="1" flipV="1">
            <a:off x="2438968" y="1791672"/>
            <a:ext cx="1268498" cy="208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/>
          <p:cNvCxnSpPr>
            <a:stCxn id="57" idx="3"/>
            <a:endCxn id="32" idx="1"/>
          </p:cNvCxnSpPr>
          <p:nvPr/>
        </p:nvCxnSpPr>
        <p:spPr>
          <a:xfrm flipV="1">
            <a:off x="5763311" y="1576537"/>
            <a:ext cx="1269958" cy="621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/>
          <p:nvPr/>
        </p:nvCxnSpPr>
        <p:spPr>
          <a:xfrm>
            <a:off x="0" y="354330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486223" y="3173968"/>
            <a:ext cx="8911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Basic audit definition, user group can be addressed using this model during approval process.</a:t>
            </a:r>
            <a:endParaRPr lang="zh-CN" altLang="en-US" dirty="0"/>
          </a:p>
        </p:txBody>
      </p:sp>
      <p:grpSp>
        <p:nvGrpSpPr>
          <p:cNvPr id="78" name="组合 77"/>
          <p:cNvGrpSpPr/>
          <p:nvPr/>
        </p:nvGrpSpPr>
        <p:grpSpPr>
          <a:xfrm>
            <a:off x="1792704" y="3618190"/>
            <a:ext cx="1525460" cy="1440528"/>
            <a:chOff x="6085616" y="2657379"/>
            <a:chExt cx="1525460" cy="1440528"/>
          </a:xfrm>
        </p:grpSpPr>
        <p:grpSp>
          <p:nvGrpSpPr>
            <p:cNvPr id="79" name="组合 78"/>
            <p:cNvGrpSpPr/>
            <p:nvPr/>
          </p:nvGrpSpPr>
          <p:grpSpPr>
            <a:xfrm>
              <a:off x="6087076" y="2657379"/>
              <a:ext cx="1524000" cy="1440528"/>
              <a:chOff x="2476500" y="1521427"/>
              <a:chExt cx="1054100" cy="1331427"/>
            </a:xfrm>
          </p:grpSpPr>
          <p:grpSp>
            <p:nvGrpSpPr>
              <p:cNvPr id="90" name="组合 89"/>
              <p:cNvGrpSpPr/>
              <p:nvPr/>
            </p:nvGrpSpPr>
            <p:grpSpPr>
              <a:xfrm>
                <a:off x="2476500" y="1521427"/>
                <a:ext cx="1054100" cy="1331427"/>
                <a:chOff x="2971800" y="2258027"/>
                <a:chExt cx="1803400" cy="1331427"/>
              </a:xfrm>
            </p:grpSpPr>
            <p:sp>
              <p:nvSpPr>
                <p:cNvPr id="92" name="矩形 91"/>
                <p:cNvSpPr/>
                <p:nvPr/>
              </p:nvSpPr>
              <p:spPr>
                <a:xfrm>
                  <a:off x="2971800" y="2260599"/>
                  <a:ext cx="1803400" cy="1328855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93" name="矩形 92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</a:t>
                  </a:r>
                  <a:endParaRPr lang="zh-CN" altLang="en-US" sz="1000" dirty="0"/>
                </a:p>
              </p:txBody>
            </p:sp>
          </p:grpSp>
          <p:sp>
            <p:nvSpPr>
              <p:cNvPr id="91" name="矩形 90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0" name="矩形 79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PAERENT_ID 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2" name="矩形 81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5370367" y="3689962"/>
            <a:ext cx="2055845" cy="2444138"/>
            <a:chOff x="6085616" y="2657379"/>
            <a:chExt cx="1525460" cy="2444138"/>
          </a:xfrm>
        </p:grpSpPr>
        <p:grpSp>
          <p:nvGrpSpPr>
            <p:cNvPr id="95" name="组合 94"/>
            <p:cNvGrpSpPr/>
            <p:nvPr/>
          </p:nvGrpSpPr>
          <p:grpSpPr>
            <a:xfrm>
              <a:off x="6087076" y="2657379"/>
              <a:ext cx="1524000" cy="2444138"/>
              <a:chOff x="2476500" y="1521427"/>
              <a:chExt cx="1054100" cy="2259027"/>
            </a:xfrm>
          </p:grpSpPr>
          <p:grpSp>
            <p:nvGrpSpPr>
              <p:cNvPr id="100" name="组合 99"/>
              <p:cNvGrpSpPr/>
              <p:nvPr/>
            </p:nvGrpSpPr>
            <p:grpSpPr>
              <a:xfrm>
                <a:off x="2476500" y="1521427"/>
                <a:ext cx="1054100" cy="2259027"/>
                <a:chOff x="2971800" y="2258027"/>
                <a:chExt cx="1803400" cy="2259027"/>
              </a:xfrm>
            </p:grpSpPr>
            <p:sp>
              <p:nvSpPr>
                <p:cNvPr id="102" name="矩形 101"/>
                <p:cNvSpPr/>
                <p:nvPr/>
              </p:nvSpPr>
              <p:spPr>
                <a:xfrm>
                  <a:off x="2971800" y="2260600"/>
                  <a:ext cx="1803400" cy="2256454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EXTEND_AUDIT_DEF</a:t>
                  </a:r>
                  <a:endParaRPr lang="zh-CN" altLang="en-US" sz="1000" dirty="0"/>
                </a:p>
              </p:txBody>
            </p:sp>
          </p:grpSp>
          <p:sp>
            <p:nvSpPr>
              <p:cNvPr id="101" name="矩形 100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EXTEND_AUDIT_ID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6" name="矩形 95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AUDIT_DEF_ID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DEF_ITEM_ID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04" name="矩形 103"/>
          <p:cNvSpPr/>
          <p:nvPr/>
        </p:nvSpPr>
        <p:spPr>
          <a:xfrm>
            <a:off x="5370813" y="5143150"/>
            <a:ext cx="2053877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…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5370367" y="4957902"/>
            <a:ext cx="2053877" cy="18524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USER_ID (FK)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grpSp>
        <p:nvGrpSpPr>
          <p:cNvPr id="106" name="组合 105"/>
          <p:cNvGrpSpPr/>
          <p:nvPr/>
        </p:nvGrpSpPr>
        <p:grpSpPr>
          <a:xfrm>
            <a:off x="3499016" y="4821066"/>
            <a:ext cx="1525460" cy="1440528"/>
            <a:chOff x="6085616" y="2657379"/>
            <a:chExt cx="1525460" cy="1440528"/>
          </a:xfrm>
        </p:grpSpPr>
        <p:grpSp>
          <p:nvGrpSpPr>
            <p:cNvPr id="107" name="组合 106"/>
            <p:cNvGrpSpPr/>
            <p:nvPr/>
          </p:nvGrpSpPr>
          <p:grpSpPr>
            <a:xfrm>
              <a:off x="6087076" y="2657379"/>
              <a:ext cx="1524000" cy="1440528"/>
              <a:chOff x="2476500" y="1521427"/>
              <a:chExt cx="1054100" cy="1331427"/>
            </a:xfrm>
          </p:grpSpPr>
          <p:grpSp>
            <p:nvGrpSpPr>
              <p:cNvPr id="111" name="组合 110"/>
              <p:cNvGrpSpPr/>
              <p:nvPr/>
            </p:nvGrpSpPr>
            <p:grpSpPr>
              <a:xfrm>
                <a:off x="2476500" y="1521427"/>
                <a:ext cx="1054100" cy="1331427"/>
                <a:chOff x="2971800" y="2258027"/>
                <a:chExt cx="1803400" cy="1331427"/>
              </a:xfrm>
            </p:grpSpPr>
            <p:sp>
              <p:nvSpPr>
                <p:cNvPr id="113" name="矩形 112"/>
                <p:cNvSpPr/>
                <p:nvPr/>
              </p:nvSpPr>
              <p:spPr>
                <a:xfrm>
                  <a:off x="2971800" y="2260599"/>
                  <a:ext cx="1803400" cy="1328855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USER</a:t>
                  </a:r>
                  <a:endParaRPr lang="zh-CN" altLang="en-US" sz="1000" dirty="0"/>
                </a:p>
              </p:txBody>
            </p:sp>
          </p:grpSp>
          <p:sp>
            <p:nvSpPr>
              <p:cNvPr id="112" name="矩形 111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USER_ID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8" name="矩形 107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USER_NAME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9" name="矩形 108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0" name="矩形 109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16" name="直接箭头连接符 115"/>
          <p:cNvCxnSpPr>
            <a:stCxn id="96" idx="1"/>
            <a:endCxn id="91" idx="3"/>
          </p:cNvCxnSpPr>
          <p:nvPr/>
        </p:nvCxnSpPr>
        <p:spPr>
          <a:xfrm flipH="1" flipV="1">
            <a:off x="3318164" y="3981403"/>
            <a:ext cx="2054171" cy="2869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箭头连接符 117"/>
          <p:cNvCxnSpPr>
            <a:stCxn id="105" idx="1"/>
            <a:endCxn id="112" idx="3"/>
          </p:cNvCxnSpPr>
          <p:nvPr/>
        </p:nvCxnSpPr>
        <p:spPr>
          <a:xfrm flipH="1">
            <a:off x="5024476" y="5050526"/>
            <a:ext cx="345891" cy="13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0" name="组合 119"/>
          <p:cNvGrpSpPr/>
          <p:nvPr/>
        </p:nvGrpSpPr>
        <p:grpSpPr>
          <a:xfrm>
            <a:off x="9824306" y="3609540"/>
            <a:ext cx="1525460" cy="1454297"/>
            <a:chOff x="7733441" y="2478538"/>
            <a:chExt cx="1525460" cy="1454297"/>
          </a:xfrm>
        </p:grpSpPr>
        <p:grpSp>
          <p:nvGrpSpPr>
            <p:cNvPr id="121" name="组合 120"/>
            <p:cNvGrpSpPr/>
            <p:nvPr/>
          </p:nvGrpSpPr>
          <p:grpSpPr>
            <a:xfrm>
              <a:off x="7733441" y="2478538"/>
              <a:ext cx="1525460" cy="1454297"/>
              <a:chOff x="6085616" y="2657380"/>
              <a:chExt cx="1525460" cy="1454297"/>
            </a:xfrm>
          </p:grpSpPr>
          <p:grpSp>
            <p:nvGrpSpPr>
              <p:cNvPr id="123" name="组合 122"/>
              <p:cNvGrpSpPr/>
              <p:nvPr/>
            </p:nvGrpSpPr>
            <p:grpSpPr>
              <a:xfrm>
                <a:off x="6087076" y="2657380"/>
                <a:ext cx="1524000" cy="1454297"/>
                <a:chOff x="2476500" y="1521427"/>
                <a:chExt cx="1054100" cy="1344153"/>
              </a:xfrm>
            </p:grpSpPr>
            <p:grpSp>
              <p:nvGrpSpPr>
                <p:cNvPr id="126" name="组合 125"/>
                <p:cNvGrpSpPr/>
                <p:nvPr/>
              </p:nvGrpSpPr>
              <p:grpSpPr>
                <a:xfrm>
                  <a:off x="2476500" y="1521427"/>
                  <a:ext cx="1054100" cy="1344153"/>
                  <a:chOff x="2971800" y="2258027"/>
                  <a:chExt cx="1803400" cy="1344153"/>
                </a:xfrm>
              </p:grpSpPr>
              <p:sp>
                <p:nvSpPr>
                  <p:cNvPr id="128" name="矩形 127"/>
                  <p:cNvSpPr/>
                  <p:nvPr/>
                </p:nvSpPr>
                <p:spPr>
                  <a:xfrm>
                    <a:off x="2971800" y="2260599"/>
                    <a:ext cx="1803400" cy="134158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AUDIT_DEF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27" name="矩形 126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4" name="矩形 123"/>
              <p:cNvSpPr/>
              <p:nvPr/>
            </p:nvSpPr>
            <p:spPr>
              <a:xfrm>
                <a:off x="6087076" y="3131198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6085616" y="3339536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DEF_DESCRIPTION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22" name="矩形 121"/>
            <p:cNvSpPr/>
            <p:nvPr/>
          </p:nvSpPr>
          <p:spPr>
            <a:xfrm>
              <a:off x="7733441" y="3362457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30" name="组合 129"/>
          <p:cNvGrpSpPr/>
          <p:nvPr/>
        </p:nvGrpSpPr>
        <p:grpSpPr>
          <a:xfrm>
            <a:off x="8117994" y="4638303"/>
            <a:ext cx="1525460" cy="1969714"/>
            <a:chOff x="9838466" y="2483043"/>
            <a:chExt cx="1525460" cy="1969714"/>
          </a:xfrm>
        </p:grpSpPr>
        <p:grpSp>
          <p:nvGrpSpPr>
            <p:cNvPr id="131" name="组合 130"/>
            <p:cNvGrpSpPr/>
            <p:nvPr/>
          </p:nvGrpSpPr>
          <p:grpSpPr>
            <a:xfrm>
              <a:off x="9838466" y="2483043"/>
              <a:ext cx="1525460" cy="1969714"/>
              <a:chOff x="7733441" y="2478538"/>
              <a:chExt cx="1525460" cy="1969714"/>
            </a:xfrm>
          </p:grpSpPr>
          <p:grpSp>
            <p:nvGrpSpPr>
              <p:cNvPr id="135" name="组合 134"/>
              <p:cNvGrpSpPr/>
              <p:nvPr/>
            </p:nvGrpSpPr>
            <p:grpSpPr>
              <a:xfrm>
                <a:off x="7733441" y="2478538"/>
                <a:ext cx="1525460" cy="1969714"/>
                <a:chOff x="6085616" y="2657380"/>
                <a:chExt cx="1525460" cy="1969714"/>
              </a:xfrm>
            </p:grpSpPr>
            <p:grpSp>
              <p:nvGrpSpPr>
                <p:cNvPr id="137" name="组合 136"/>
                <p:cNvGrpSpPr/>
                <p:nvPr/>
              </p:nvGrpSpPr>
              <p:grpSpPr>
                <a:xfrm>
                  <a:off x="6087076" y="2657380"/>
                  <a:ext cx="1524000" cy="1969714"/>
                  <a:chOff x="2476500" y="1521427"/>
                  <a:chExt cx="1054100" cy="1820534"/>
                </a:xfrm>
              </p:grpSpPr>
              <p:grpSp>
                <p:nvGrpSpPr>
                  <p:cNvPr id="140" name="组合 139"/>
                  <p:cNvGrpSpPr/>
                  <p:nvPr/>
                </p:nvGrpSpPr>
                <p:grpSpPr>
                  <a:xfrm>
                    <a:off x="2476500" y="1521427"/>
                    <a:ext cx="1054100" cy="1820534"/>
                    <a:chOff x="2971800" y="2258027"/>
                    <a:chExt cx="1803400" cy="1820534"/>
                  </a:xfrm>
                </p:grpSpPr>
                <p:sp>
                  <p:nvSpPr>
                    <p:cNvPr id="142" name="矩形 141"/>
                    <p:cNvSpPr/>
                    <p:nvPr/>
                  </p:nvSpPr>
                  <p:spPr>
                    <a:xfrm>
                      <a:off x="2971800" y="2260599"/>
                      <a:ext cx="1803400" cy="181796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00"/>
                    </a:p>
                  </p:txBody>
                </p:sp>
                <p:sp>
                  <p:nvSpPr>
                    <p:cNvPr id="143" name="矩形 142"/>
                    <p:cNvSpPr/>
                    <p:nvPr/>
                  </p:nvSpPr>
                  <p:spPr>
                    <a:xfrm>
                      <a:off x="2971800" y="2258027"/>
                      <a:ext cx="1803400" cy="231174"/>
                    </a:xfrm>
                    <a:prstGeom prst="rect">
                      <a:avLst/>
                    </a:prstGeom>
                    <a:solidFill>
                      <a:srgbClr val="0070C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000" dirty="0" smtClean="0"/>
                        <a:t>AUDIT_DEF_ITEM</a:t>
                      </a:r>
                      <a:endParaRPr lang="zh-CN" altLang="en-US" sz="1000" dirty="0"/>
                    </a:p>
                  </p:txBody>
                </p:sp>
              </p:grpSp>
              <p:sp>
                <p:nvSpPr>
                  <p:cNvPr id="141" name="矩形 140"/>
                  <p:cNvSpPr/>
                  <p:nvPr/>
                </p:nvSpPr>
                <p:spPr>
                  <a:xfrm>
                    <a:off x="2476500" y="1752601"/>
                    <a:ext cx="1054100" cy="20906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100" dirty="0" smtClean="0">
                        <a:solidFill>
                          <a:schemeClr val="tx1"/>
                        </a:solidFill>
                      </a:rPr>
                      <a:t>DEF_ITEM_ID  (PK)</a:t>
                    </a:r>
                    <a:endParaRPr lang="zh-CN" altLang="en-US" sz="11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38" name="矩形 137"/>
                <p:cNvSpPr/>
                <p:nvPr/>
              </p:nvSpPr>
              <p:spPr>
                <a:xfrm>
                  <a:off x="6087076" y="3131198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矩形 138"/>
                <p:cNvSpPr/>
                <p:nvPr/>
              </p:nvSpPr>
              <p:spPr>
                <a:xfrm>
                  <a:off x="6085616" y="3339536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DEF_ITEM_NAME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6" name="矩形 135"/>
              <p:cNvSpPr/>
              <p:nvPr/>
            </p:nvSpPr>
            <p:spPr>
              <a:xfrm>
                <a:off x="7733441" y="3362457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APPROVAL_LEVEL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2" name="矩形 131"/>
            <p:cNvSpPr/>
            <p:nvPr/>
          </p:nvSpPr>
          <p:spPr>
            <a:xfrm>
              <a:off x="9838466" y="3781922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3" name="矩形 132"/>
            <p:cNvSpPr/>
            <p:nvPr/>
          </p:nvSpPr>
          <p:spPr>
            <a:xfrm>
              <a:off x="9838466" y="35716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4" name="矩形 133"/>
            <p:cNvSpPr/>
            <p:nvPr/>
          </p:nvSpPr>
          <p:spPr>
            <a:xfrm>
              <a:off x="9838466" y="3978195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45" name="直接箭头连接符 144"/>
          <p:cNvCxnSpPr>
            <a:stCxn id="97" idx="3"/>
            <a:endCxn id="127" idx="1"/>
          </p:cNvCxnSpPr>
          <p:nvPr/>
        </p:nvCxnSpPr>
        <p:spPr>
          <a:xfrm flipV="1">
            <a:off x="7426212" y="3972753"/>
            <a:ext cx="2399554" cy="701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直接箭头连接符 146"/>
          <p:cNvCxnSpPr>
            <a:stCxn id="102" idx="3"/>
            <a:endCxn id="141" idx="1"/>
          </p:cNvCxnSpPr>
          <p:nvPr/>
        </p:nvCxnSpPr>
        <p:spPr>
          <a:xfrm>
            <a:off x="7426212" y="4913423"/>
            <a:ext cx="693242" cy="88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本框 147"/>
          <p:cNvSpPr txBox="1"/>
          <p:nvPr/>
        </p:nvSpPr>
        <p:spPr>
          <a:xfrm>
            <a:off x="116857" y="5262657"/>
            <a:ext cx="33806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Extend audit definition, particular user can be addressed using this model during approval process;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9389869">
            <a:off x="317500" y="2929523"/>
            <a:ext cx="5443843" cy="156393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reference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81601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14370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Main Form – Area Definition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7462" y="2550375"/>
            <a:ext cx="8696494" cy="322535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196111" y="2257425"/>
            <a:ext cx="2336007" cy="2690296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altLang="zh-CN" dirty="0" smtClean="0"/>
              <a:t>Task Tree View</a:t>
            </a:r>
            <a:endParaRPr lang="zh-CN" altLang="en-US" dirty="0"/>
          </a:p>
        </p:txBody>
      </p:sp>
      <p:sp>
        <p:nvSpPr>
          <p:cNvPr id="103" name="矩形 102"/>
          <p:cNvSpPr/>
          <p:nvPr/>
        </p:nvSpPr>
        <p:spPr>
          <a:xfrm>
            <a:off x="2572305" y="2902464"/>
            <a:ext cx="9379189" cy="3129450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Display Area</a:t>
            </a:r>
            <a:endParaRPr lang="zh-CN" altLang="en-US" dirty="0"/>
          </a:p>
        </p:txBody>
      </p:sp>
      <p:sp>
        <p:nvSpPr>
          <p:cNvPr id="104" name="矩形 103"/>
          <p:cNvSpPr/>
          <p:nvPr/>
        </p:nvSpPr>
        <p:spPr>
          <a:xfrm>
            <a:off x="2572437" y="2575771"/>
            <a:ext cx="9371914" cy="297138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altLang="zh-CN" dirty="0" smtClean="0"/>
              <a:t>Task Toolbar Area</a:t>
            </a:r>
            <a:endParaRPr lang="zh-CN" altLang="en-US" dirty="0"/>
          </a:p>
        </p:txBody>
      </p:sp>
      <p:sp>
        <p:nvSpPr>
          <p:cNvPr id="105" name="矩形 104"/>
          <p:cNvSpPr/>
          <p:nvPr/>
        </p:nvSpPr>
        <p:spPr>
          <a:xfrm>
            <a:off x="200024" y="1465155"/>
            <a:ext cx="11744326" cy="37517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dirty="0" smtClean="0"/>
              <a:t>Header Area</a:t>
            </a:r>
            <a:endParaRPr lang="zh-CN" altLang="en-US" dirty="0"/>
          </a:p>
        </p:txBody>
      </p:sp>
      <p:sp>
        <p:nvSpPr>
          <p:cNvPr id="106" name="矩形 105"/>
          <p:cNvSpPr/>
          <p:nvPr/>
        </p:nvSpPr>
        <p:spPr>
          <a:xfrm>
            <a:off x="2568522" y="2278764"/>
            <a:ext cx="9371914" cy="289211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altLang="zh-CN" dirty="0" smtClean="0"/>
              <a:t>Project Menu Area</a:t>
            </a:r>
            <a:endParaRPr lang="zh-CN" altLang="en-US" dirty="0"/>
          </a:p>
        </p:txBody>
      </p:sp>
      <p:sp>
        <p:nvSpPr>
          <p:cNvPr id="107" name="矩形 106"/>
          <p:cNvSpPr/>
          <p:nvPr/>
        </p:nvSpPr>
        <p:spPr>
          <a:xfrm>
            <a:off x="200024" y="1903396"/>
            <a:ext cx="11744326" cy="37517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dirty="0" smtClean="0"/>
              <a:t>Menu Area</a:t>
            </a:r>
            <a:endParaRPr lang="zh-CN" altLang="en-US" dirty="0"/>
          </a:p>
        </p:txBody>
      </p:sp>
      <p:grpSp>
        <p:nvGrpSpPr>
          <p:cNvPr id="72" name="组合 7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3" name="组合 7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21" name="文本框 120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22" name="直接连接符 121"/>
              <p:cNvCxnSpPr>
                <a:endCxn id="12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文本框 12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4" name="文本框 12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27" name="肘形连接符 126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肘形连接符 127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肘形连接符 128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肘形连接符 129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文本框 7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1" name="组合 80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8" name="矩形 11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9" name="直接连接符 11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直接连接符 119"/>
              <p:cNvCxnSpPr>
                <a:stCxn id="118" idx="1"/>
                <a:endCxn id="11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7" name="直接连接符 116"/>
              <p:cNvCxnSpPr>
                <a:stCxn id="116" idx="1"/>
                <a:endCxn id="11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13" name="矩形 11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4" name="直接连接符 11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直接连接符 114"/>
              <p:cNvCxnSpPr>
                <a:stCxn id="113" idx="1"/>
                <a:endCxn id="11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4" name="组合 83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9" name="矩形 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流程图: 摘录 12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6" name="矩形 75"/>
          <p:cNvSpPr/>
          <p:nvPr/>
        </p:nvSpPr>
        <p:spPr>
          <a:xfrm>
            <a:off x="200023" y="5096629"/>
            <a:ext cx="2365138" cy="107425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Filter Area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256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72941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Charter– Start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64" name="组合 6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2" name="文本框 10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3" name="直接连接符 102"/>
              <p:cNvCxnSpPr>
                <a:endCxn id="10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" name="文本框 10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6" name="文本框 10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7" name="文本框 106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8" name="肘形连接符 107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肘形连接符 109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肘形连接符 110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文本框 65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0" name="组合 6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9" name="矩形 9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0" name="直接连接符 9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/>
              <p:cNvCxnSpPr>
                <a:stCxn id="99" idx="1"/>
                <a:endCxn id="9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组合 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组合 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4" name="矩形 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5" name="直接连接符 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>
                <a:stCxn id="94" idx="1"/>
                <a:endCxn id="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5" name="组合 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91" name="矩形 9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2" name="直接连接符 9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>
                <a:stCxn id="91" idx="1"/>
                <a:endCxn id="9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1" name="直接连接符 8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66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>
              <a:endCxn id="67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椭圆 8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84" name="矩形 8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2" name="流程图: 摘录 11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矩形 7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3" name="文本框 1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4" name="文本框 11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5" name="文本框 1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8" name="直接连接符 117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9" name="组合 118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0" name="文本框 119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sp>
        <p:nvSpPr>
          <p:cNvPr id="9" name="圆角矩形标注 8"/>
          <p:cNvSpPr/>
          <p:nvPr/>
        </p:nvSpPr>
        <p:spPr>
          <a:xfrm>
            <a:off x="4639456" y="3870990"/>
            <a:ext cx="1471721" cy="681998"/>
          </a:xfrm>
          <a:prstGeom prst="wedgeRoundRectCallout">
            <a:avLst>
              <a:gd name="adj1" fmla="val -130034"/>
              <a:gd name="adj2" fmla="val -234285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Create New Project</a:t>
            </a:r>
            <a:endParaRPr lang="zh-CN" alt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6324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Charter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Manually create and import from external system</a:t>
            </a:r>
          </a:p>
          <a:p>
            <a:r>
              <a:rPr lang="en-US" altLang="zh-CN" dirty="0" smtClean="0"/>
              <a:t>Project hierarchy view in explore tree view</a:t>
            </a:r>
          </a:p>
          <a:p>
            <a:r>
              <a:rPr lang="en-US" altLang="zh-CN" dirty="0" smtClean="0"/>
              <a:t>Sub project, project members, parts, attachments, comments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09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79280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组合 72"/>
          <p:cNvGrpSpPr/>
          <p:nvPr/>
        </p:nvGrpSpPr>
        <p:grpSpPr>
          <a:xfrm>
            <a:off x="2850913" y="2599729"/>
            <a:ext cx="2578337" cy="261610"/>
            <a:chOff x="2858807" y="2713777"/>
            <a:chExt cx="2578337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91334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8807" y="2713777"/>
              <a:ext cx="10021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5874390" y="2590343"/>
            <a:ext cx="2649777" cy="261610"/>
            <a:chOff x="2858807" y="2713777"/>
            <a:chExt cx="2649777" cy="261610"/>
          </a:xfrm>
        </p:grpSpPr>
        <p:sp>
          <p:nvSpPr>
            <p:cNvPr id="81" name="流程图: 过程 80"/>
            <p:cNvSpPr/>
            <p:nvPr/>
          </p:nvSpPr>
          <p:spPr>
            <a:xfrm>
              <a:off x="398478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858807" y="2713777"/>
              <a:ext cx="11320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Number: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2850913" y="4917055"/>
            <a:ext cx="8521937" cy="812252"/>
            <a:chOff x="2850913" y="5045642"/>
            <a:chExt cx="8521937" cy="812252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50"/>
              <a:ext cx="8521937" cy="77974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8883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919121" y="5096320"/>
              <a:ext cx="10800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9759942"/>
              </p:ext>
            </p:extLst>
          </p:nvPr>
        </p:nvGraphicFramePr>
        <p:xfrm>
          <a:off x="3177261" y="5149563"/>
          <a:ext cx="786924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384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688055206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err="1" smtClean="0"/>
                        <a:t>KickOff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DV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PV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SOP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 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</a:tbl>
          </a:graphicData>
        </a:graphic>
      </p:graphicFrame>
      <p:grpSp>
        <p:nvGrpSpPr>
          <p:cNvPr id="96" name="组合 95"/>
          <p:cNvGrpSpPr/>
          <p:nvPr/>
        </p:nvGrpSpPr>
        <p:grpSpPr>
          <a:xfrm>
            <a:off x="2842691" y="2952991"/>
            <a:ext cx="5681476" cy="261610"/>
            <a:chOff x="2858807" y="2713777"/>
            <a:chExt cx="5681476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13343" y="2736900"/>
              <a:ext cx="4626940" cy="19524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2858807" y="2713777"/>
              <a:ext cx="10374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Customer Info:</a:t>
              </a:r>
              <a:endParaRPr lang="zh-CN" altLang="en-US" sz="1100" dirty="0"/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2908065" y="3350784"/>
            <a:ext cx="5624324" cy="261610"/>
            <a:chOff x="2915959" y="2713777"/>
            <a:chExt cx="5624324" cy="261610"/>
          </a:xfrm>
        </p:grpSpPr>
        <p:sp>
          <p:nvSpPr>
            <p:cNvPr id="108" name="流程图: 过程 107"/>
            <p:cNvSpPr/>
            <p:nvPr/>
          </p:nvSpPr>
          <p:spPr>
            <a:xfrm>
              <a:off x="3913343" y="2736900"/>
              <a:ext cx="4626940" cy="19524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915959" y="2713777"/>
              <a:ext cx="96212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Manufactory: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2842691" y="3883980"/>
            <a:ext cx="8521937" cy="866327"/>
            <a:chOff x="2850913" y="5045642"/>
            <a:chExt cx="8521937" cy="812252"/>
          </a:xfrm>
        </p:grpSpPr>
        <p:sp>
          <p:nvSpPr>
            <p:cNvPr id="111" name="圆角矩形 110"/>
            <p:cNvSpPr/>
            <p:nvPr/>
          </p:nvSpPr>
          <p:spPr>
            <a:xfrm>
              <a:off x="2850913" y="5078150"/>
              <a:ext cx="8521937" cy="77974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文本框 111"/>
            <p:cNvSpPr txBox="1"/>
            <p:nvPr/>
          </p:nvSpPr>
          <p:spPr>
            <a:xfrm>
              <a:off x="3066455" y="5045642"/>
              <a:ext cx="1107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Forecast</a:t>
              </a:r>
              <a:endParaRPr lang="zh-CN" altLang="en-US" sz="1100" dirty="0"/>
            </a:p>
          </p:txBody>
        </p:sp>
        <p:grpSp>
          <p:nvGrpSpPr>
            <p:cNvPr id="113" name="组合 11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115" name="矩形 11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6" name="直接连接符 115"/>
              <p:cNvCxnSpPr>
                <a:stCxn id="115" idx="1"/>
                <a:endCxn id="11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7" name="组合 116"/>
          <p:cNvGrpSpPr/>
          <p:nvPr/>
        </p:nvGrpSpPr>
        <p:grpSpPr>
          <a:xfrm>
            <a:off x="2946381" y="4182996"/>
            <a:ext cx="2321157" cy="261610"/>
            <a:chOff x="2858807" y="2713777"/>
            <a:chExt cx="2321157" cy="261610"/>
          </a:xfrm>
        </p:grpSpPr>
        <p:sp>
          <p:nvSpPr>
            <p:cNvPr id="118" name="流程图: 过程 117"/>
            <p:cNvSpPr/>
            <p:nvPr/>
          </p:nvSpPr>
          <p:spPr>
            <a:xfrm>
              <a:off x="365616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2858807" y="2713777"/>
              <a:ext cx="68961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Lifetime:</a:t>
              </a:r>
              <a:endParaRPr lang="zh-CN" altLang="en-US" sz="1100" dirty="0"/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5566821" y="4171128"/>
            <a:ext cx="2749787" cy="261610"/>
            <a:chOff x="2858807" y="2713777"/>
            <a:chExt cx="2749787" cy="261610"/>
          </a:xfrm>
        </p:grpSpPr>
        <p:sp>
          <p:nvSpPr>
            <p:cNvPr id="121" name="流程图: 过程 120"/>
            <p:cNvSpPr/>
            <p:nvPr/>
          </p:nvSpPr>
          <p:spPr>
            <a:xfrm>
              <a:off x="408479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2858807" y="2713777"/>
              <a:ext cx="11192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Annual Amount:</a:t>
              </a:r>
              <a:endParaRPr lang="zh-CN" altLang="en-US" sz="1100" dirty="0"/>
            </a:p>
          </p:txBody>
        </p:sp>
      </p:grpSp>
      <p:grpSp>
        <p:nvGrpSpPr>
          <p:cNvPr id="123" name="组合 122"/>
          <p:cNvGrpSpPr/>
          <p:nvPr/>
        </p:nvGrpSpPr>
        <p:grpSpPr>
          <a:xfrm>
            <a:off x="8618117" y="4169200"/>
            <a:ext cx="2664059" cy="261610"/>
            <a:chOff x="2944535" y="2713777"/>
            <a:chExt cx="2664059" cy="261610"/>
          </a:xfrm>
        </p:grpSpPr>
        <p:sp>
          <p:nvSpPr>
            <p:cNvPr id="124" name="流程图: 过程 123"/>
            <p:cNvSpPr/>
            <p:nvPr/>
          </p:nvSpPr>
          <p:spPr>
            <a:xfrm>
              <a:off x="408479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2944535" y="2713777"/>
              <a:ext cx="100540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Total Amount:</a:t>
              </a:r>
              <a:endParaRPr lang="zh-CN" altLang="en-US" sz="1100" dirty="0"/>
            </a:p>
          </p:txBody>
        </p:sp>
      </p:grpSp>
      <p:sp>
        <p:nvSpPr>
          <p:cNvPr id="65" name="下箭头 64"/>
          <p:cNvSpPr/>
          <p:nvPr/>
        </p:nvSpPr>
        <p:spPr>
          <a:xfrm>
            <a:off x="2344355" y="6132199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3" name="组合 172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74" name="矩形 17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5" name="流程图: 摘录 174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262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1385888"/>
            <a:ext cx="12191999" cy="26146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Entities Overview</a:t>
            </a:r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271463" y="1573743"/>
            <a:ext cx="2673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YFVE Internal Organization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271462" y="5769506"/>
            <a:ext cx="2216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YFVE External Entities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854743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7579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4751061"/>
              </p:ext>
            </p:extLst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err="1" smtClean="0"/>
                        <a:t>Pur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PDTL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128" name="下箭头 127"/>
          <p:cNvSpPr/>
          <p:nvPr/>
        </p:nvSpPr>
        <p:spPr>
          <a:xfrm>
            <a:off x="2344355" y="6217927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7097166"/>
              </p:ext>
            </p:extLst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4" name="组合 9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33" name="文本框 13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34" name="直接连接符 133"/>
              <p:cNvCxnSpPr>
                <a:endCxn id="13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5" name="文本框 13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7" name="文本框 13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8" name="文本框 13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39" name="肘形连接符 138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肘形连接符 139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肘形连接符 140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肘形连接符 141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5" name="文本框 9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27" name="矩形 12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7" idx="1"/>
                <a:endCxn id="12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24" name="矩形 12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5" name="直接连接符 12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/>
              <p:cNvCxnSpPr>
                <a:stCxn id="124" idx="1"/>
                <a:endCxn id="12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" name="组合 10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21" name="矩形 12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2" name="直接连接符 1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>
                <a:stCxn id="121" idx="1"/>
                <a:endCxn id="12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组合 10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19" name="矩形 11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0" name="直接连接符 119"/>
              <p:cNvCxnSpPr>
                <a:stCxn id="119" idx="1"/>
                <a:endCxn id="11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1" name="直接连接符 11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endCxn id="9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endCxn id="9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椭圆 11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1" name="矩形 10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摘录 142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4" name="矩形 143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4652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151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655977"/>
              </p:ext>
            </p:extLst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矩形 112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0" name="直接连接符 119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1" name="下箭头 120"/>
          <p:cNvSpPr/>
          <p:nvPr/>
        </p:nvSpPr>
        <p:spPr>
          <a:xfrm>
            <a:off x="2344355" y="6217927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grpSp>
        <p:nvGrpSpPr>
          <p:cNvPr id="122" name="组合 12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23" name="组合 12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75" name="文本框 174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76" name="直接连接符 175"/>
              <p:cNvCxnSpPr>
                <a:endCxn id="175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7" name="文本框 176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8" name="文本框 177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80" name="文本框 179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81" name="肘形连接符 180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肘形连接符 181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肘形连接符 182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肘形连接符 183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4" name="文本框 12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7" name="组合 12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72" name="矩形 17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3" name="直接连接符 17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连接符 173"/>
              <p:cNvCxnSpPr>
                <a:stCxn id="172" idx="1"/>
                <a:endCxn id="17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组合 12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70" name="矩形 16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1" name="直接连接符 170"/>
              <p:cNvCxnSpPr>
                <a:stCxn id="170" idx="1"/>
                <a:endCxn id="17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组合 12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62" name="矩形 16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8" name="直接连接符 16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连接符 168"/>
              <p:cNvCxnSpPr>
                <a:stCxn id="162" idx="1"/>
                <a:endCxn id="16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0" name="组合 12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3" name="矩形 15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>
                <a:stCxn id="153" idx="1"/>
                <a:endCxn id="15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组合 13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7" name="矩形 14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7" idx="1"/>
                <a:endCxn id="14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2" name="直接连接符 13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>
              <a:endCxn id="12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>
              <a:endCxn id="12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椭圆 137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6" name="矩形 1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摘录 1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8" name="矩形 18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6224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6581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 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761375"/>
            <a:ext cx="8908986" cy="258610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Comments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20" name="矩形 119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1" name="文本框 120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22" name="文本框 121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23" name="文本框 122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24" name="文本框 123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5" name="文本框 124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8" name="直接连接符 127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0" name="组合 89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3" name="文本框 14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4" name="直接连接符 143"/>
              <p:cNvCxnSpPr>
                <a:endCxn id="14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5" name="文本框 14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7" name="文本框 14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8" name="文本框 14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49" name="肘形连接符 148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肘形连接符 150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肘形连接符 151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1" name="文本框 9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4" name="组合 9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0" name="矩形 13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1" name="直接连接符 14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直接连接符 141"/>
              <p:cNvCxnSpPr>
                <a:stCxn id="140" idx="1"/>
                <a:endCxn id="14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组合 9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6" name="组合 9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5" name="矩形 13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6" name="直接连接符 13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接连接符 136"/>
              <p:cNvCxnSpPr>
                <a:stCxn id="135" idx="1"/>
                <a:endCxn id="13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组合 9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3" name="直接连接符 13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接连接符 133"/>
              <p:cNvCxnSpPr>
                <a:stCxn id="132" idx="1"/>
                <a:endCxn id="13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8" name="组合 9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0" name="直接连接符 9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>
              <a:endCxn id="9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>
              <a:endCxn id="9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椭圆 11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87" name="矩形 8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流程图: 摘录 8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9" name="矩形 98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101" name="组合 100"/>
          <p:cNvGrpSpPr/>
          <p:nvPr/>
        </p:nvGrpSpPr>
        <p:grpSpPr>
          <a:xfrm>
            <a:off x="8500348" y="3058945"/>
            <a:ext cx="2778752" cy="144007"/>
            <a:chOff x="8151178" y="4450708"/>
            <a:chExt cx="2778752" cy="144007"/>
          </a:xfrm>
        </p:grpSpPr>
        <p:grpSp>
          <p:nvGrpSpPr>
            <p:cNvPr id="153" name="组合 15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60" name="流程图: 合并 15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矩形 16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56" name="组合 15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8" name="流程图: 合并 15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矩形 15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7" name="流程图: 合并 15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9991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8" name="组合 10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9" name="矩形 10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摘录 11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72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New Comment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793495" y="2770810"/>
            <a:ext cx="9569118" cy="1972640"/>
            <a:chOff x="3087411" y="2713777"/>
            <a:chExt cx="9569118" cy="1972640"/>
          </a:xfrm>
        </p:grpSpPr>
        <p:sp>
          <p:nvSpPr>
            <p:cNvPr id="111" name="流程图: 过程 110"/>
            <p:cNvSpPr/>
            <p:nvPr/>
          </p:nvSpPr>
          <p:spPr>
            <a:xfrm>
              <a:off x="3970486" y="2736900"/>
              <a:ext cx="8686043" cy="194951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3" name="文本框 112"/>
            <p:cNvSpPr txBox="1"/>
            <p:nvPr/>
          </p:nvSpPr>
          <p:spPr>
            <a:xfrm>
              <a:off x="3087411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/>
                <a:t>C</a:t>
              </a:r>
              <a:r>
                <a:rPr lang="en-US" altLang="zh-CN" sz="1100" dirty="0" smtClean="0"/>
                <a:t>ontent. :</a:t>
              </a:r>
              <a:endParaRPr lang="zh-CN" altLang="en-US" sz="1100" dirty="0"/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4329523" y="51768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16" name="圆角矩形 115"/>
          <p:cNvSpPr/>
          <p:nvPr/>
        </p:nvSpPr>
        <p:spPr>
          <a:xfrm>
            <a:off x="5968173" y="51768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18" name="矩形 11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8290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8" name="组合 10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9" name="矩形 10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摘录 11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4377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Comment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793495" y="2770810"/>
            <a:ext cx="9569118" cy="1972640"/>
            <a:chOff x="3087411" y="2713777"/>
            <a:chExt cx="9569118" cy="1972640"/>
          </a:xfrm>
        </p:grpSpPr>
        <p:sp>
          <p:nvSpPr>
            <p:cNvPr id="111" name="流程图: 过程 110"/>
            <p:cNvSpPr/>
            <p:nvPr/>
          </p:nvSpPr>
          <p:spPr>
            <a:xfrm>
              <a:off x="3970486" y="2736900"/>
              <a:ext cx="8686043" cy="194951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Current Comment contents;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3" name="文本框 112"/>
            <p:cNvSpPr txBox="1"/>
            <p:nvPr/>
          </p:nvSpPr>
          <p:spPr>
            <a:xfrm>
              <a:off x="3087411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/>
                <a:t>C</a:t>
              </a:r>
              <a:r>
                <a:rPr lang="en-US" altLang="zh-CN" sz="1100" dirty="0" smtClean="0"/>
                <a:t>ontent. :</a:t>
              </a:r>
              <a:endParaRPr lang="zh-CN" altLang="en-US" sz="1100" dirty="0"/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4329523" y="51768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16" name="圆角矩形 115"/>
          <p:cNvSpPr/>
          <p:nvPr/>
        </p:nvSpPr>
        <p:spPr>
          <a:xfrm>
            <a:off x="5968173" y="51768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18" name="矩形 11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83760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16" name="组合 115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17" name="矩形 11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8" name="流程图: 摘录 11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1008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Comment’s History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Current User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aphicFrame>
        <p:nvGraphicFramePr>
          <p:cNvPr id="100" name="表格 99"/>
          <p:cNvGraphicFramePr>
            <a:graphicFrameLocks noGrp="1"/>
          </p:cNvGraphicFramePr>
          <p:nvPr>
            <p:extLst/>
          </p:nvPr>
        </p:nvGraphicFramePr>
        <p:xfrm>
          <a:off x="610432" y="2774694"/>
          <a:ext cx="9930546" cy="19993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8299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3453444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3343275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225528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</a:tblGrid>
              <a:tr h="4284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 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 To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2018-05-01</a:t>
                      </a:r>
                      <a:r>
                        <a:rPr lang="en-US" altLang="zh-CN" sz="1050" baseline="0" dirty="0" smtClean="0"/>
                        <a:t> 00:00:00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Value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115" name="圆角矩形 114"/>
          <p:cNvSpPr/>
          <p:nvPr/>
        </p:nvSpPr>
        <p:spPr>
          <a:xfrm>
            <a:off x="5032098" y="533214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19" name="矩形 118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120" name="组合 119"/>
          <p:cNvGrpSpPr/>
          <p:nvPr/>
        </p:nvGrpSpPr>
        <p:grpSpPr>
          <a:xfrm>
            <a:off x="7738744" y="4915787"/>
            <a:ext cx="2778752" cy="144007"/>
            <a:chOff x="8151178" y="4450708"/>
            <a:chExt cx="2778752" cy="144007"/>
          </a:xfrm>
        </p:grpSpPr>
        <p:grpSp>
          <p:nvGrpSpPr>
            <p:cNvPr id="121" name="组合 12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0" name="流程图: 合并 12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2" name="流程图: 合并 12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3" name="流程图: 过程 12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4" name="组合 12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8" name="流程图: 合并 12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9" name="矩形 12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5" name="流程图: 合并 12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8476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Local</a:t>
                      </a:r>
                      <a:r>
                        <a:rPr lang="en-US" altLang="zh-CN" sz="1050" baseline="0" dirty="0" smtClean="0"/>
                        <a:t> File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4" name="组合 9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32" name="文本框 13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33" name="直接连接符 132"/>
              <p:cNvCxnSpPr>
                <a:endCxn id="13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4" name="文本框 13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5" name="文本框 13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7" name="文本框 136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38" name="肘形连接符 137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肘形连接符 138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肘形连接符 139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肘形连接符 140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5" name="文本框 9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29" name="矩形 12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0" name="直接连接符 12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接连接符 130"/>
              <p:cNvCxnSpPr>
                <a:stCxn id="129" idx="1"/>
                <a:endCxn id="12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27" name="矩形 12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8" name="直接连接符 127"/>
              <p:cNvCxnSpPr>
                <a:stCxn id="127" idx="1"/>
                <a:endCxn id="12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24" name="矩形 12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5" name="直接连接符 12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/>
              <p:cNvCxnSpPr>
                <a:stCxn id="124" idx="1"/>
                <a:endCxn id="12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" name="组合 10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21" name="矩形 12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2" name="直接连接符 1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>
                <a:stCxn id="121" idx="1"/>
                <a:endCxn id="12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组合 10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19" name="矩形 11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0" name="直接连接符 119"/>
              <p:cNvCxnSpPr>
                <a:stCxn id="119" idx="1"/>
                <a:endCxn id="11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1" name="直接连接符 11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endCxn id="9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endCxn id="9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椭圆 11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1" name="矩形 10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2" name="流程图: 摘录 14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3" name="矩形 142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185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0" name="组合 179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1" name="矩形 18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2" name="流程图: 摘录 18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8" name="组合 117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119" name="流程图: 过程 118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121" name="圆角矩形 120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123" name="流程图: 过程 122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Https://QMS:9001/public/APAP/sample/kkjfkljaskjfjoejoj93940803284820kldfjksjd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5" name="圆角矩形 4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圆角矩形 126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过程 127"/>
          <p:cNvSpPr/>
          <p:nvPr/>
        </p:nvSpPr>
        <p:spPr>
          <a:xfrm>
            <a:off x="2629068" y="308921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Requirements\002.docx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9" name="圆角矩形 128"/>
          <p:cNvSpPr/>
          <p:nvPr/>
        </p:nvSpPr>
        <p:spPr>
          <a:xfrm>
            <a:off x="8882724" y="3085876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130" name="流程图: 过程 129"/>
          <p:cNvSpPr/>
          <p:nvPr/>
        </p:nvSpPr>
        <p:spPr>
          <a:xfrm>
            <a:off x="2638592" y="342735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Requirements\003.docx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1" name="圆角矩形 130"/>
          <p:cNvSpPr/>
          <p:nvPr/>
        </p:nvSpPr>
        <p:spPr>
          <a:xfrm>
            <a:off x="8906532" y="3409729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132" name="十字形 131"/>
          <p:cNvSpPr/>
          <p:nvPr/>
        </p:nvSpPr>
        <p:spPr>
          <a:xfrm>
            <a:off x="10263939" y="373102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流程图: 过程 132"/>
          <p:cNvSpPr/>
          <p:nvPr/>
        </p:nvSpPr>
        <p:spPr>
          <a:xfrm>
            <a:off x="2652878" y="4898974"/>
            <a:ext cx="5343039" cy="211021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4" name="流程图: 过程 133"/>
          <p:cNvSpPr/>
          <p:nvPr/>
        </p:nvSpPr>
        <p:spPr>
          <a:xfrm>
            <a:off x="2652878" y="5199017"/>
            <a:ext cx="5343039" cy="245004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5" name="十字形 134"/>
          <p:cNvSpPr/>
          <p:nvPr/>
        </p:nvSpPr>
        <p:spPr>
          <a:xfrm>
            <a:off x="10273475" y="551219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9" name="组合 138"/>
          <p:cNvGrpSpPr/>
          <p:nvPr/>
        </p:nvGrpSpPr>
        <p:grpSpPr>
          <a:xfrm>
            <a:off x="10282927" y="3152390"/>
            <a:ext cx="72000" cy="72000"/>
            <a:chOff x="10311507" y="4281107"/>
            <a:chExt cx="72000" cy="72000"/>
          </a:xfrm>
        </p:grpSpPr>
        <p:cxnSp>
          <p:nvCxnSpPr>
            <p:cNvPr id="140" name="直接连接符 139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组合 141"/>
          <p:cNvGrpSpPr/>
          <p:nvPr/>
        </p:nvGrpSpPr>
        <p:grpSpPr>
          <a:xfrm>
            <a:off x="10280835" y="3490530"/>
            <a:ext cx="80944" cy="72000"/>
            <a:chOff x="10314179" y="4281107"/>
            <a:chExt cx="80944" cy="72000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组合 144"/>
          <p:cNvGrpSpPr/>
          <p:nvPr/>
        </p:nvGrpSpPr>
        <p:grpSpPr>
          <a:xfrm>
            <a:off x="10280858" y="4990712"/>
            <a:ext cx="80944" cy="72000"/>
            <a:chOff x="10314179" y="4281107"/>
            <a:chExt cx="80944" cy="72000"/>
          </a:xfrm>
        </p:grpSpPr>
        <p:cxnSp>
          <p:nvCxnSpPr>
            <p:cNvPr id="146" name="直接连接符 145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组合 147"/>
          <p:cNvGrpSpPr/>
          <p:nvPr/>
        </p:nvGrpSpPr>
        <p:grpSpPr>
          <a:xfrm>
            <a:off x="10280859" y="5262181"/>
            <a:ext cx="80944" cy="72000"/>
            <a:chOff x="10314179" y="4281107"/>
            <a:chExt cx="80944" cy="72000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151" name="文本框 15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2" name="流程图: 过程 15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53" name="文本框 152"/>
          <p:cNvSpPr txBox="1"/>
          <p:nvPr/>
        </p:nvSpPr>
        <p:spPr>
          <a:xfrm>
            <a:off x="2158395" y="272998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154" name="组合 153"/>
          <p:cNvGrpSpPr/>
          <p:nvPr/>
        </p:nvGrpSpPr>
        <p:grpSpPr>
          <a:xfrm>
            <a:off x="486974" y="3061324"/>
            <a:ext cx="1576084" cy="261610"/>
            <a:chOff x="491739" y="2723183"/>
            <a:chExt cx="1576084" cy="261610"/>
          </a:xfrm>
        </p:grpSpPr>
        <p:sp>
          <p:nvSpPr>
            <p:cNvPr id="155" name="文本框 154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6" name="流程图: 过程 155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472685" y="3404227"/>
            <a:ext cx="1576084" cy="261610"/>
            <a:chOff x="491739" y="2723183"/>
            <a:chExt cx="1576084" cy="261610"/>
          </a:xfrm>
        </p:grpSpPr>
        <p:sp>
          <p:nvSpPr>
            <p:cNvPr id="158" name="文本框 157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9" name="流程图: 过程 158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sample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458399" y="4875829"/>
            <a:ext cx="1576084" cy="261610"/>
            <a:chOff x="491739" y="2723183"/>
            <a:chExt cx="1576084" cy="261610"/>
          </a:xfrm>
        </p:grpSpPr>
        <p:sp>
          <p:nvSpPr>
            <p:cNvPr id="161" name="文本框 16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2" name="流程图: 过程 16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3" name="组合 162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164" name="文本框 163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5" name="流程图: 过程 164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453631" y="5185407"/>
            <a:ext cx="1576084" cy="261610"/>
            <a:chOff x="491739" y="2723183"/>
            <a:chExt cx="1576084" cy="261610"/>
          </a:xfrm>
        </p:grpSpPr>
        <p:sp>
          <p:nvSpPr>
            <p:cNvPr id="167" name="文本框 166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TEST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69" name="文本框 168"/>
          <p:cNvSpPr txBox="1"/>
          <p:nvPr/>
        </p:nvSpPr>
        <p:spPr>
          <a:xfrm>
            <a:off x="2182205" y="306812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0" name="文本框 169"/>
          <p:cNvSpPr txBox="1"/>
          <p:nvPr/>
        </p:nvSpPr>
        <p:spPr>
          <a:xfrm>
            <a:off x="2182206" y="3411026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2196492" y="456831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2" name="文本框 171"/>
          <p:cNvSpPr txBox="1"/>
          <p:nvPr/>
        </p:nvSpPr>
        <p:spPr>
          <a:xfrm>
            <a:off x="2210780" y="488264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3" name="文本框 172"/>
          <p:cNvSpPr txBox="1"/>
          <p:nvPr/>
        </p:nvSpPr>
        <p:spPr>
          <a:xfrm>
            <a:off x="2210780" y="5196963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4" name="文本框 173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5" name="文本框 174"/>
          <p:cNvSpPr txBox="1"/>
          <p:nvPr/>
        </p:nvSpPr>
        <p:spPr>
          <a:xfrm>
            <a:off x="8230584" y="4887399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6" name="文本框 175"/>
          <p:cNvSpPr txBox="1"/>
          <p:nvPr/>
        </p:nvSpPr>
        <p:spPr>
          <a:xfrm>
            <a:off x="8244869" y="5201724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7" name="流程图: 过程 176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dc001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9047520" y="4918792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dc002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9047519" y="5233119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dc003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83" name="矩形 182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497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8" name="组合 12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29" name="矩形 12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0" name="流程图: 摘录 129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 – Update Existing Attachment </a:t>
            </a:r>
            <a:r>
              <a:rPr lang="en-US" altLang="zh-CN" dirty="0" err="1" smtClean="0"/>
              <a:t>Url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8" name="组合 117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119" name="流程图: 过程 118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121" name="圆角矩形 120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123" name="流程图: 过程 122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5" name="圆角矩形 4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圆角矩形 126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十字形 131"/>
          <p:cNvSpPr/>
          <p:nvPr/>
        </p:nvSpPr>
        <p:spPr>
          <a:xfrm>
            <a:off x="10263939" y="304521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十字形 134"/>
          <p:cNvSpPr/>
          <p:nvPr/>
        </p:nvSpPr>
        <p:spPr>
          <a:xfrm>
            <a:off x="10273475" y="4897825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151" name="文本框 15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2" name="流程图: 过程 15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53" name="文本框 152"/>
          <p:cNvSpPr txBox="1"/>
          <p:nvPr/>
        </p:nvSpPr>
        <p:spPr>
          <a:xfrm>
            <a:off x="2158395" y="272998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164" name="文本框 163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5" name="流程图: 过程 164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1" name="文本框 170"/>
          <p:cNvSpPr txBox="1"/>
          <p:nvPr/>
        </p:nvSpPr>
        <p:spPr>
          <a:xfrm>
            <a:off x="2196492" y="456831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4" name="文本框 173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7" name="流程图: 过程 176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868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9" name="组合 1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10" name="矩形 109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 – View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The Window From External System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26" name="圆角矩形 125"/>
          <p:cNvSpPr/>
          <p:nvPr/>
        </p:nvSpPr>
        <p:spPr>
          <a:xfrm>
            <a:off x="4652880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9" name="圆角矩形 8"/>
          <p:cNvSpPr/>
          <p:nvPr/>
        </p:nvSpPr>
        <p:spPr>
          <a:xfrm>
            <a:off x="553282" y="2300756"/>
            <a:ext cx="10173781" cy="3529013"/>
          </a:xfrm>
          <a:prstGeom prst="roundRect">
            <a:avLst>
              <a:gd name="adj" fmla="val 209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1, Document View Embedded from Documents management system</a:t>
            </a:r>
          </a:p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2, Document View Embedded from external system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4141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YFVE Internal Organizations</a:t>
            </a:r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7535583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Part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0597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151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Part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矩形 112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0" name="直接连接符 119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23" name="组合 12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75" name="文本框 174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76" name="直接连接符 175"/>
              <p:cNvCxnSpPr>
                <a:endCxn id="175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7" name="文本框 176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8" name="文本框 177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80" name="文本框 179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81" name="肘形连接符 180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肘形连接符 181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肘形连接符 182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肘形连接符 183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4" name="文本框 12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7" name="组合 12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72" name="矩形 17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3" name="直接连接符 17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连接符 173"/>
              <p:cNvCxnSpPr>
                <a:stCxn id="172" idx="1"/>
                <a:endCxn id="17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组合 12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70" name="矩形 16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1" name="直接连接符 170"/>
              <p:cNvCxnSpPr>
                <a:stCxn id="170" idx="1"/>
                <a:endCxn id="17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组合 12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62" name="矩形 16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8" name="直接连接符 16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连接符 168"/>
              <p:cNvCxnSpPr>
                <a:stCxn id="162" idx="1"/>
                <a:endCxn id="16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0" name="组合 12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3" name="矩形 15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>
                <a:stCxn id="153" idx="1"/>
                <a:endCxn id="15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组合 13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7" name="矩形 14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7" idx="1"/>
                <a:endCxn id="14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2" name="直接连接符 13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>
              <a:endCxn id="12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>
              <a:endCxn id="12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椭圆 137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186" name="矩形 1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摘录 1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1" name="矩形 12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648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2582858" y="2233670"/>
            <a:ext cx="2470982" cy="24140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Repository</a:t>
            </a:r>
            <a:endParaRPr lang="zh-CN" altLang="en-US" sz="1400" dirty="0"/>
          </a:p>
        </p:txBody>
      </p:sp>
      <p:sp>
        <p:nvSpPr>
          <p:cNvPr id="191" name="矩形 19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92" name="矩形 191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7256036" y="4070567"/>
            <a:ext cx="2356146" cy="261610"/>
            <a:chOff x="7256036" y="4070567"/>
            <a:chExt cx="2356146" cy="261610"/>
          </a:xfrm>
        </p:grpSpPr>
        <p:grpSp>
          <p:nvGrpSpPr>
            <p:cNvPr id="9" name="组合 8"/>
            <p:cNvGrpSpPr/>
            <p:nvPr/>
          </p:nvGrpSpPr>
          <p:grpSpPr>
            <a:xfrm>
              <a:off x="8570888" y="4121084"/>
              <a:ext cx="1041294" cy="185164"/>
              <a:chOff x="8570888" y="4121084"/>
              <a:chExt cx="1041294" cy="185164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8570888" y="4121084"/>
                <a:ext cx="1041294" cy="185164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7" name="流程图: 合并 196"/>
              <p:cNvSpPr/>
              <p:nvPr/>
            </p:nvSpPr>
            <p:spPr>
              <a:xfrm>
                <a:off x="9419396" y="4174564"/>
                <a:ext cx="115630" cy="72935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98" name="文本框 197"/>
            <p:cNvSpPr txBox="1"/>
            <p:nvPr/>
          </p:nvSpPr>
          <p:spPr>
            <a:xfrm>
              <a:off x="7256036" y="4070567"/>
              <a:ext cx="1138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Productive Part :</a:t>
              </a:r>
              <a:endParaRPr lang="zh-CN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06231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2582858" y="2233670"/>
            <a:ext cx="2470982" cy="24140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Repository</a:t>
            </a:r>
            <a:endParaRPr lang="zh-CN" altLang="en-US" sz="1400" dirty="0"/>
          </a:p>
        </p:txBody>
      </p:sp>
      <p:grpSp>
        <p:nvGrpSpPr>
          <p:cNvPr id="191" name="组合 190"/>
          <p:cNvGrpSpPr/>
          <p:nvPr/>
        </p:nvGrpSpPr>
        <p:grpSpPr>
          <a:xfrm>
            <a:off x="2117341" y="2049762"/>
            <a:ext cx="9193310" cy="4095130"/>
            <a:chOff x="648100" y="1821475"/>
            <a:chExt cx="8797493" cy="4319214"/>
          </a:xfrm>
        </p:grpSpPr>
        <p:grpSp>
          <p:nvGrpSpPr>
            <p:cNvPr id="192" name="组合 191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流程图: 过程 200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Part Repository</a:t>
                </a:r>
                <a:endParaRPr lang="zh-CN" altLang="en-US" sz="1400" dirty="0"/>
              </a:p>
            </p:txBody>
          </p:sp>
        </p:grpSp>
        <p:grpSp>
          <p:nvGrpSpPr>
            <p:cNvPr id="196" name="组合 195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97" name="矩形 196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8" name="直接连接符 197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直接连接符 198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6" name="组合 205"/>
          <p:cNvGrpSpPr/>
          <p:nvPr/>
        </p:nvGrpSpPr>
        <p:grpSpPr>
          <a:xfrm>
            <a:off x="2407122" y="2570350"/>
            <a:ext cx="2456094" cy="261610"/>
            <a:chOff x="2858807" y="2713777"/>
            <a:chExt cx="2456094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Part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2858807" y="2713777"/>
              <a:ext cx="8643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Name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5174929" y="2557941"/>
            <a:ext cx="2456094" cy="261610"/>
            <a:chOff x="2858807" y="2713777"/>
            <a:chExt cx="2456094" cy="261610"/>
          </a:xfrm>
        </p:grpSpPr>
        <p:sp>
          <p:nvSpPr>
            <p:cNvPr id="212" name="流程图: 过程 211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Category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3" name="文本框 212"/>
            <p:cNvSpPr txBox="1"/>
            <p:nvPr/>
          </p:nvSpPr>
          <p:spPr>
            <a:xfrm>
              <a:off x="2858807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grpSp>
        <p:nvGrpSpPr>
          <p:cNvPr id="214" name="组合 213"/>
          <p:cNvGrpSpPr/>
          <p:nvPr/>
        </p:nvGrpSpPr>
        <p:grpSpPr>
          <a:xfrm>
            <a:off x="8134483" y="2544930"/>
            <a:ext cx="2456094" cy="261610"/>
            <a:chOff x="2858807" y="2713777"/>
            <a:chExt cx="2456094" cy="261610"/>
          </a:xfrm>
        </p:grpSpPr>
        <p:sp>
          <p:nvSpPr>
            <p:cNvPr id="215" name="流程图: 过程 214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6" name="文本框 215"/>
            <p:cNvSpPr txBox="1"/>
            <p:nvPr/>
          </p:nvSpPr>
          <p:spPr>
            <a:xfrm>
              <a:off x="2858807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17" name="组合 216"/>
          <p:cNvGrpSpPr/>
          <p:nvPr/>
        </p:nvGrpSpPr>
        <p:grpSpPr>
          <a:xfrm>
            <a:off x="2288304" y="2992876"/>
            <a:ext cx="2549752" cy="261610"/>
            <a:chOff x="3444605" y="2713777"/>
            <a:chExt cx="2549752" cy="261610"/>
          </a:xfrm>
        </p:grpSpPr>
        <p:sp>
          <p:nvSpPr>
            <p:cNvPr id="218" name="流程图: 过程 21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9" name="文本框 218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sp>
        <p:nvSpPr>
          <p:cNvPr id="220" name="圆角矩形 219"/>
          <p:cNvSpPr/>
          <p:nvPr/>
        </p:nvSpPr>
        <p:spPr>
          <a:xfrm>
            <a:off x="6790555" y="30257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Search</a:t>
            </a:r>
            <a:endParaRPr lang="zh-CN" altLang="en-US" sz="1400" dirty="0"/>
          </a:p>
        </p:txBody>
      </p:sp>
      <p:sp>
        <p:nvSpPr>
          <p:cNvPr id="221" name="圆角矩形 220"/>
          <p:cNvSpPr/>
          <p:nvPr/>
        </p:nvSpPr>
        <p:spPr>
          <a:xfrm>
            <a:off x="8429205" y="30257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aphicFrame>
        <p:nvGraphicFramePr>
          <p:cNvPr id="222" name="表格 2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1882875"/>
              </p:ext>
            </p:extLst>
          </p:nvPr>
        </p:nvGraphicFramePr>
        <p:xfrm>
          <a:off x="2350392" y="3678776"/>
          <a:ext cx="8825224" cy="1760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7727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1147046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240681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40682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1334316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1240682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1264090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228" name="矩形 22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229" name="矩形 228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230" name="组合 229"/>
          <p:cNvGrpSpPr/>
          <p:nvPr/>
        </p:nvGrpSpPr>
        <p:grpSpPr>
          <a:xfrm>
            <a:off x="8376928" y="5560986"/>
            <a:ext cx="2778752" cy="144007"/>
            <a:chOff x="8151178" y="4450708"/>
            <a:chExt cx="2778752" cy="144007"/>
          </a:xfrm>
        </p:grpSpPr>
        <p:grpSp>
          <p:nvGrpSpPr>
            <p:cNvPr id="231" name="组合 23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38" name="流程图: 合并 23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9" name="矩形 23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2" name="流程图: 合并 23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33" name="流程图: 过程 23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34" name="组合 23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36" name="流程图: 合并 23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7" name="矩形 23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5" name="流程图: 合并 23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40" name="圆角矩形 239"/>
          <p:cNvSpPr/>
          <p:nvPr/>
        </p:nvSpPr>
        <p:spPr>
          <a:xfrm>
            <a:off x="5987726" y="578620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1499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矩形 189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91" name="矩形 190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192" name="组合 191"/>
          <p:cNvGrpSpPr/>
          <p:nvPr/>
        </p:nvGrpSpPr>
        <p:grpSpPr>
          <a:xfrm>
            <a:off x="7256036" y="4070567"/>
            <a:ext cx="2356146" cy="261610"/>
            <a:chOff x="7256036" y="4070567"/>
            <a:chExt cx="2356146" cy="261610"/>
          </a:xfrm>
        </p:grpSpPr>
        <p:grpSp>
          <p:nvGrpSpPr>
            <p:cNvPr id="196" name="组合 195"/>
            <p:cNvGrpSpPr/>
            <p:nvPr/>
          </p:nvGrpSpPr>
          <p:grpSpPr>
            <a:xfrm>
              <a:off x="8570888" y="4121084"/>
              <a:ext cx="1041294" cy="185164"/>
              <a:chOff x="8570888" y="4121084"/>
              <a:chExt cx="1041294" cy="185164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8570888" y="4121084"/>
                <a:ext cx="1041294" cy="185164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流程图: 合并 198"/>
              <p:cNvSpPr/>
              <p:nvPr/>
            </p:nvSpPr>
            <p:spPr>
              <a:xfrm>
                <a:off x="9419396" y="4174564"/>
                <a:ext cx="115630" cy="72935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97" name="文本框 196"/>
            <p:cNvSpPr txBox="1"/>
            <p:nvPr/>
          </p:nvSpPr>
          <p:spPr>
            <a:xfrm>
              <a:off x="7256036" y="4070567"/>
              <a:ext cx="1138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Productive Part :</a:t>
              </a:r>
              <a:endParaRPr lang="zh-CN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94363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09" name="组合 2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29" name="矩形 22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30" name="流程图: 摘录 229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 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663889" y="3159676"/>
            <a:ext cx="8908986" cy="2402125"/>
            <a:chOff x="2850913" y="5045642"/>
            <a:chExt cx="8717666" cy="1668439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8"/>
              <a:ext cx="8717666" cy="1635933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91242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047708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/>
        </p:nvGraphicFramePr>
        <p:xfrm>
          <a:off x="2761447" y="352530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100003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100005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12535" y="2546214"/>
            <a:ext cx="231062" cy="3640273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grpSp>
        <p:nvGrpSpPr>
          <p:cNvPr id="69" name="组合 68"/>
          <p:cNvGrpSpPr/>
          <p:nvPr/>
        </p:nvGrpSpPr>
        <p:grpSpPr>
          <a:xfrm>
            <a:off x="9182797" y="3988692"/>
            <a:ext cx="1395581" cy="142875"/>
            <a:chOff x="9858375" y="471488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5" name="组合 134"/>
          <p:cNvGrpSpPr/>
          <p:nvPr/>
        </p:nvGrpSpPr>
        <p:grpSpPr>
          <a:xfrm>
            <a:off x="9182797" y="4238248"/>
            <a:ext cx="1395581" cy="142875"/>
            <a:chOff x="9858375" y="47148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39" name="直接连接符 138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1" name="组合 140"/>
          <p:cNvGrpSpPr/>
          <p:nvPr/>
        </p:nvGrpSpPr>
        <p:grpSpPr>
          <a:xfrm>
            <a:off x="9182797" y="4487804"/>
            <a:ext cx="1395581" cy="142875"/>
            <a:chOff x="9858375" y="471488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4" name="组合 143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7" name="组合 146"/>
          <p:cNvGrpSpPr/>
          <p:nvPr/>
        </p:nvGrpSpPr>
        <p:grpSpPr>
          <a:xfrm>
            <a:off x="9182797" y="4737360"/>
            <a:ext cx="1395581" cy="142875"/>
            <a:chOff x="9858375" y="471488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0" name="组合 149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3" name="组合 152"/>
          <p:cNvGrpSpPr/>
          <p:nvPr/>
        </p:nvGrpSpPr>
        <p:grpSpPr>
          <a:xfrm>
            <a:off x="9182797" y="4986916"/>
            <a:ext cx="1395581" cy="142875"/>
            <a:chOff x="9858375" y="471488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6" name="组合 155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7" name="直接连接符 156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组合 158"/>
          <p:cNvGrpSpPr/>
          <p:nvPr/>
        </p:nvGrpSpPr>
        <p:grpSpPr>
          <a:xfrm>
            <a:off x="9182797" y="5236474"/>
            <a:ext cx="1395581" cy="142875"/>
            <a:chOff x="9858375" y="471488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2" name="组合 161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63" name="直接连接符 162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2" name="组合 8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0" name="组合 119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1" name="流程图: 过程 12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流程图: 过程 12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1" name="直接连接符 7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组合 164"/>
          <p:cNvGrpSpPr/>
          <p:nvPr/>
        </p:nvGrpSpPr>
        <p:grpSpPr>
          <a:xfrm>
            <a:off x="794569" y="2384873"/>
            <a:ext cx="2278294" cy="261610"/>
            <a:chOff x="2858807" y="2713777"/>
            <a:chExt cx="2278294" cy="261610"/>
          </a:xfrm>
        </p:grpSpPr>
        <p:sp>
          <p:nvSpPr>
            <p:cNvPr id="166" name="流程图: 过程 165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574811" y="2394573"/>
            <a:ext cx="3135550" cy="261610"/>
            <a:chOff x="2858807" y="2713777"/>
            <a:chExt cx="3135550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7444191" y="2415409"/>
            <a:ext cx="2621192" cy="261610"/>
            <a:chOff x="3373165" y="2713777"/>
            <a:chExt cx="262119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566097" y="3967966"/>
            <a:ext cx="2777178" cy="799386"/>
            <a:chOff x="2750518" y="2630136"/>
            <a:chExt cx="2777178" cy="799386"/>
          </a:xfrm>
        </p:grpSpPr>
        <p:sp>
          <p:nvSpPr>
            <p:cNvPr id="175" name="流程图: 过程 174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451671" y="2839594"/>
            <a:ext cx="2621192" cy="261610"/>
            <a:chOff x="3373165" y="2713777"/>
            <a:chExt cx="2621192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3789127" y="4006720"/>
            <a:ext cx="3388049" cy="760632"/>
            <a:chOff x="3073123" y="2713777"/>
            <a:chExt cx="3388049" cy="760632"/>
          </a:xfrm>
        </p:grpSpPr>
        <p:sp>
          <p:nvSpPr>
            <p:cNvPr id="181" name="流程图: 过程 180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4169714" y="2810560"/>
            <a:ext cx="2549752" cy="261610"/>
            <a:chOff x="3444605" y="2713777"/>
            <a:chExt cx="2549752" cy="261610"/>
          </a:xfrm>
        </p:grpSpPr>
        <p:sp>
          <p:nvSpPr>
            <p:cNvPr id="184" name="流程图: 过程 18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7369622" y="2808342"/>
            <a:ext cx="2706920" cy="261610"/>
            <a:chOff x="3287437" y="2713777"/>
            <a:chExt cx="2706920" cy="261610"/>
          </a:xfrm>
        </p:grpSpPr>
        <p:sp>
          <p:nvSpPr>
            <p:cNvPr id="187" name="流程图: 过程 18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92" name="组合 191"/>
          <p:cNvGrpSpPr/>
          <p:nvPr/>
        </p:nvGrpSpPr>
        <p:grpSpPr>
          <a:xfrm>
            <a:off x="617653" y="3314009"/>
            <a:ext cx="2456198" cy="261610"/>
            <a:chOff x="3538159" y="2713777"/>
            <a:chExt cx="2456198" cy="261610"/>
          </a:xfrm>
        </p:grpSpPr>
        <p:sp>
          <p:nvSpPr>
            <p:cNvPr id="193" name="流程图: 过程 19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4" name="文本框 193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380616" y="3299958"/>
            <a:ext cx="2352963" cy="261610"/>
            <a:chOff x="3626646" y="2713777"/>
            <a:chExt cx="2352963" cy="261610"/>
          </a:xfrm>
        </p:grpSpPr>
        <p:sp>
          <p:nvSpPr>
            <p:cNvPr id="196" name="流程图: 过程 19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98" name="流程图: 合并 197"/>
          <p:cNvSpPr/>
          <p:nvPr/>
        </p:nvSpPr>
        <p:spPr>
          <a:xfrm>
            <a:off x="9933184" y="291093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流程图: 合并 198"/>
          <p:cNvSpPr/>
          <p:nvPr/>
        </p:nvSpPr>
        <p:spPr>
          <a:xfrm>
            <a:off x="2942449" y="34271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流程图: 合并 199"/>
          <p:cNvSpPr/>
          <p:nvPr/>
        </p:nvSpPr>
        <p:spPr>
          <a:xfrm>
            <a:off x="6600047" y="33976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圆角矩形 201"/>
          <p:cNvSpPr/>
          <p:nvPr/>
        </p:nvSpPr>
        <p:spPr>
          <a:xfrm>
            <a:off x="410569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03" name="圆角矩形 202"/>
          <p:cNvSpPr/>
          <p:nvPr/>
        </p:nvSpPr>
        <p:spPr>
          <a:xfrm>
            <a:off x="574434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04" name="流程图: 合并 203"/>
          <p:cNvSpPr/>
          <p:nvPr/>
        </p:nvSpPr>
        <p:spPr>
          <a:xfrm>
            <a:off x="9908603" y="250289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2932613" y="29306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十字形 206"/>
          <p:cNvSpPr/>
          <p:nvPr/>
        </p:nvSpPr>
        <p:spPr>
          <a:xfrm>
            <a:off x="3159362" y="291800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圆角矩形 212"/>
          <p:cNvSpPr/>
          <p:nvPr/>
        </p:nvSpPr>
        <p:spPr>
          <a:xfrm>
            <a:off x="7425507" y="377665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23" name="流程图: 合并 222"/>
          <p:cNvSpPr/>
          <p:nvPr/>
        </p:nvSpPr>
        <p:spPr>
          <a:xfrm>
            <a:off x="9271516" y="252578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808331" y="4972700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8817855" y="5310839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8817854" y="5625170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31" name="圆角矩形 230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28" name="圆角矩形 227"/>
          <p:cNvSpPr/>
          <p:nvPr/>
        </p:nvSpPr>
        <p:spPr>
          <a:xfrm>
            <a:off x="5839243" y="37861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 &amp; Select</a:t>
            </a:r>
            <a:endParaRPr lang="zh-CN" altLang="en-US" sz="1400" dirty="0"/>
          </a:p>
        </p:txBody>
      </p:sp>
      <p:grpSp>
        <p:nvGrpSpPr>
          <p:cNvPr id="72" name="组合 71"/>
          <p:cNvGrpSpPr/>
          <p:nvPr/>
        </p:nvGrpSpPr>
        <p:grpSpPr>
          <a:xfrm>
            <a:off x="1735280" y="1798370"/>
            <a:ext cx="8351504" cy="4388117"/>
            <a:chOff x="1735280" y="1798370"/>
            <a:chExt cx="8351504" cy="4388117"/>
          </a:xfrm>
        </p:grpSpPr>
        <p:grpSp>
          <p:nvGrpSpPr>
            <p:cNvPr id="70" name="组合 69"/>
            <p:cNvGrpSpPr/>
            <p:nvPr/>
          </p:nvGrpSpPr>
          <p:grpSpPr>
            <a:xfrm>
              <a:off x="1735280" y="1798370"/>
              <a:ext cx="8351504" cy="4388117"/>
              <a:chOff x="1735280" y="1798370"/>
              <a:chExt cx="8351504" cy="4388117"/>
            </a:xfrm>
          </p:grpSpPr>
          <p:grpSp>
            <p:nvGrpSpPr>
              <p:cNvPr id="189" name="组合 188"/>
              <p:cNvGrpSpPr/>
              <p:nvPr/>
            </p:nvGrpSpPr>
            <p:grpSpPr>
              <a:xfrm>
                <a:off x="1735280" y="1798370"/>
                <a:ext cx="8351504" cy="4388117"/>
                <a:chOff x="648100" y="1821475"/>
                <a:chExt cx="8797493" cy="4319214"/>
              </a:xfrm>
            </p:grpSpPr>
            <p:grpSp>
              <p:nvGrpSpPr>
                <p:cNvPr id="190" name="组合 189"/>
                <p:cNvGrpSpPr/>
                <p:nvPr/>
              </p:nvGrpSpPr>
              <p:grpSpPr>
                <a:xfrm>
                  <a:off x="648100" y="1821475"/>
                  <a:ext cx="8797493" cy="4319214"/>
                  <a:chOff x="2157413" y="1671638"/>
                  <a:chExt cx="8043862" cy="4171950"/>
                </a:xfrm>
              </p:grpSpPr>
              <p:sp>
                <p:nvSpPr>
                  <p:cNvPr id="210" name="流程图: 过程 209"/>
                  <p:cNvSpPr/>
                  <p:nvPr/>
                </p:nvSpPr>
                <p:spPr>
                  <a:xfrm>
                    <a:off x="2157413" y="1671638"/>
                    <a:ext cx="8043862" cy="4171950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1" name="流程图: 过程 210"/>
                  <p:cNvSpPr/>
                  <p:nvPr/>
                </p:nvSpPr>
                <p:spPr>
                  <a:xfrm>
                    <a:off x="2157413" y="1675375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Select Part Category</a:t>
                    </a:r>
                    <a:endParaRPr lang="zh-CN" altLang="en-US" sz="1400" dirty="0"/>
                  </a:p>
                </p:txBody>
              </p:sp>
            </p:grpSp>
            <p:grpSp>
              <p:nvGrpSpPr>
                <p:cNvPr id="191" name="组合 190"/>
                <p:cNvGrpSpPr/>
                <p:nvPr/>
              </p:nvGrpSpPr>
              <p:grpSpPr>
                <a:xfrm>
                  <a:off x="9181700" y="1872170"/>
                  <a:ext cx="180000" cy="180000"/>
                  <a:chOff x="11712535" y="472099"/>
                  <a:chExt cx="810347" cy="757164"/>
                </a:xfrm>
              </p:grpSpPr>
              <p:sp>
                <p:nvSpPr>
                  <p:cNvPr id="201" name="矩形 200"/>
                  <p:cNvSpPr/>
                  <p:nvPr/>
                </p:nvSpPr>
                <p:spPr>
                  <a:xfrm>
                    <a:off x="11712535" y="472099"/>
                    <a:ext cx="796885" cy="757164"/>
                  </a:xfrm>
                  <a:prstGeom prst="rect">
                    <a:avLst/>
                  </a:prstGeom>
                  <a:solidFill>
                    <a:schemeClr val="bg1"/>
                  </a:solidFill>
                  <a:ln w="190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206" name="直接连接符 205"/>
                  <p:cNvCxnSpPr/>
                  <p:nvPr/>
                </p:nvCxnSpPr>
                <p:spPr>
                  <a:xfrm>
                    <a:off x="11719266" y="486683"/>
                    <a:ext cx="803616" cy="740339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8" name="直接连接符 207"/>
                  <p:cNvCxnSpPr/>
                  <p:nvPr/>
                </p:nvCxnSpPr>
                <p:spPr>
                  <a:xfrm flipH="1">
                    <a:off x="11719266" y="472099"/>
                    <a:ext cx="803616" cy="737184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212" name="圆角矩形 211"/>
              <p:cNvSpPr/>
              <p:nvPr/>
            </p:nvSpPr>
            <p:spPr>
              <a:xfrm>
                <a:off x="4329523" y="3776657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Save</a:t>
                </a:r>
                <a:endParaRPr lang="zh-CN" altLang="en-US" sz="1400" dirty="0"/>
              </a:p>
            </p:txBody>
          </p:sp>
        </p:grpSp>
        <p:grpSp>
          <p:nvGrpSpPr>
            <p:cNvPr id="214" name="组合 213"/>
            <p:cNvGrpSpPr/>
            <p:nvPr/>
          </p:nvGrpSpPr>
          <p:grpSpPr>
            <a:xfrm>
              <a:off x="2098427" y="2475534"/>
              <a:ext cx="3135550" cy="261610"/>
              <a:chOff x="2858807" y="2713777"/>
              <a:chExt cx="3135550" cy="261610"/>
            </a:xfrm>
          </p:grpSpPr>
          <p:sp>
            <p:nvSpPr>
              <p:cNvPr id="215" name="流程图: 过程 214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216" name="文本框 215"/>
              <p:cNvSpPr txBox="1"/>
              <p:nvPr/>
            </p:nvSpPr>
            <p:spPr>
              <a:xfrm>
                <a:off x="2858807" y="2713777"/>
                <a:ext cx="14446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Name. :</a:t>
                </a:r>
                <a:endParaRPr lang="zh-CN" altLang="en-US" sz="1100" dirty="0"/>
              </a:p>
            </p:txBody>
          </p:sp>
        </p:grpSp>
        <p:grpSp>
          <p:nvGrpSpPr>
            <p:cNvPr id="217" name="组合 216"/>
            <p:cNvGrpSpPr/>
            <p:nvPr/>
          </p:nvGrpSpPr>
          <p:grpSpPr>
            <a:xfrm>
              <a:off x="1805855" y="2913344"/>
              <a:ext cx="7623042" cy="628565"/>
              <a:chOff x="2573051" y="2713777"/>
              <a:chExt cx="7623042" cy="628565"/>
            </a:xfrm>
          </p:grpSpPr>
          <p:sp>
            <p:nvSpPr>
              <p:cNvPr id="218" name="流程图: 过程 217"/>
              <p:cNvSpPr/>
              <p:nvPr/>
            </p:nvSpPr>
            <p:spPr>
              <a:xfrm>
                <a:off x="4470556" y="2736900"/>
                <a:ext cx="5725537" cy="6054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219" name="文本框 218"/>
              <p:cNvSpPr txBox="1"/>
              <p:nvPr/>
            </p:nvSpPr>
            <p:spPr>
              <a:xfrm>
                <a:off x="2573051" y="2713777"/>
                <a:ext cx="175560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Description. :</a:t>
                </a:r>
                <a:endParaRPr lang="zh-CN" altLang="en-US" sz="1100" dirty="0"/>
              </a:p>
            </p:txBody>
          </p:sp>
        </p:grpSp>
        <p:grpSp>
          <p:nvGrpSpPr>
            <p:cNvPr id="220" name="组合 219"/>
            <p:cNvGrpSpPr/>
            <p:nvPr/>
          </p:nvGrpSpPr>
          <p:grpSpPr>
            <a:xfrm>
              <a:off x="6279912" y="2427933"/>
              <a:ext cx="3135550" cy="261610"/>
              <a:chOff x="2858807" y="2713777"/>
              <a:chExt cx="3135550" cy="261610"/>
            </a:xfrm>
          </p:grpSpPr>
          <p:sp>
            <p:nvSpPr>
              <p:cNvPr id="221" name="流程图: 过程 220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文本框 221"/>
              <p:cNvSpPr txBox="1"/>
              <p:nvPr/>
            </p:nvSpPr>
            <p:spPr>
              <a:xfrm>
                <a:off x="2858807" y="2713777"/>
                <a:ext cx="145584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Status. :</a:t>
                </a:r>
                <a:endParaRPr lang="zh-CN" altLang="en-US" sz="1100" dirty="0"/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2059737"/>
              </p:ext>
            </p:extLst>
          </p:nvPr>
        </p:nvGraphicFramePr>
        <p:xfrm>
          <a:off x="1816603" y="4678686"/>
          <a:ext cx="8128000" cy="121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489752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0976319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8883853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24623046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677980567"/>
                    </a:ext>
                  </a:extLst>
                </a:gridCol>
              </a:tblGrid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Category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Category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425640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972176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 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err="1" smtClean="0"/>
                        <a:t>xxxx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928259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435946"/>
                  </a:ext>
                </a:extLst>
              </a:tr>
            </a:tbl>
          </a:graphicData>
        </a:graphic>
      </p:graphicFrame>
      <p:sp>
        <p:nvSpPr>
          <p:cNvPr id="226" name="流程图: 过程 225"/>
          <p:cNvSpPr/>
          <p:nvPr/>
        </p:nvSpPr>
        <p:spPr>
          <a:xfrm>
            <a:off x="1890888" y="4394136"/>
            <a:ext cx="2413062" cy="20776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Key Words of Category name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27" name="圆角矩形 226"/>
          <p:cNvSpPr/>
          <p:nvPr/>
        </p:nvSpPr>
        <p:spPr>
          <a:xfrm>
            <a:off x="4439001" y="4386005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Quick Search</a:t>
            </a:r>
            <a:endParaRPr lang="zh-CN" altLang="en-US" sz="1200" dirty="0"/>
          </a:p>
        </p:txBody>
      </p:sp>
      <p:sp>
        <p:nvSpPr>
          <p:cNvPr id="232" name="矩形 231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9558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09" name="组合 2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14" name="矩形 21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8" name="流程图: 摘录 22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991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 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663889" y="3159676"/>
            <a:ext cx="8908986" cy="2402125"/>
            <a:chOff x="2850913" y="5045642"/>
            <a:chExt cx="8717666" cy="1668439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8"/>
              <a:ext cx="8717666" cy="1635933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91242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047708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/>
        </p:nvGraphicFramePr>
        <p:xfrm>
          <a:off x="2761447" y="352530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100003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100005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12535" y="2546214"/>
            <a:ext cx="231062" cy="3640273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grpSp>
        <p:nvGrpSpPr>
          <p:cNvPr id="69" name="组合 68"/>
          <p:cNvGrpSpPr/>
          <p:nvPr/>
        </p:nvGrpSpPr>
        <p:grpSpPr>
          <a:xfrm>
            <a:off x="9182797" y="3988692"/>
            <a:ext cx="1395581" cy="142875"/>
            <a:chOff x="9858375" y="471488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5" name="组合 134"/>
          <p:cNvGrpSpPr/>
          <p:nvPr/>
        </p:nvGrpSpPr>
        <p:grpSpPr>
          <a:xfrm>
            <a:off x="9182797" y="4238248"/>
            <a:ext cx="1395581" cy="142875"/>
            <a:chOff x="9858375" y="47148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39" name="直接连接符 138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1" name="组合 140"/>
          <p:cNvGrpSpPr/>
          <p:nvPr/>
        </p:nvGrpSpPr>
        <p:grpSpPr>
          <a:xfrm>
            <a:off x="9182797" y="4487804"/>
            <a:ext cx="1395581" cy="142875"/>
            <a:chOff x="9858375" y="471488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4" name="组合 143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7" name="组合 146"/>
          <p:cNvGrpSpPr/>
          <p:nvPr/>
        </p:nvGrpSpPr>
        <p:grpSpPr>
          <a:xfrm>
            <a:off x="9182797" y="4737360"/>
            <a:ext cx="1395581" cy="142875"/>
            <a:chOff x="9858375" y="471488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0" name="组合 149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3" name="组合 152"/>
          <p:cNvGrpSpPr/>
          <p:nvPr/>
        </p:nvGrpSpPr>
        <p:grpSpPr>
          <a:xfrm>
            <a:off x="9182797" y="4986916"/>
            <a:ext cx="1395581" cy="142875"/>
            <a:chOff x="9858375" y="471488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6" name="组合 155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7" name="直接连接符 156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组合 158"/>
          <p:cNvGrpSpPr/>
          <p:nvPr/>
        </p:nvGrpSpPr>
        <p:grpSpPr>
          <a:xfrm>
            <a:off x="9182797" y="5236474"/>
            <a:ext cx="1395581" cy="142875"/>
            <a:chOff x="9858375" y="471488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2" name="组合 161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63" name="直接连接符 162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9" name="圆角矩形 188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2" name="组合 8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0" name="组合 119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1" name="流程图: 过程 12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流程图: 过程 12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1" name="直接连接符 7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组合 164"/>
          <p:cNvGrpSpPr/>
          <p:nvPr/>
        </p:nvGrpSpPr>
        <p:grpSpPr>
          <a:xfrm>
            <a:off x="794569" y="2384873"/>
            <a:ext cx="2278294" cy="261610"/>
            <a:chOff x="2858807" y="2713777"/>
            <a:chExt cx="2278294" cy="261610"/>
          </a:xfrm>
        </p:grpSpPr>
        <p:sp>
          <p:nvSpPr>
            <p:cNvPr id="166" name="流程图: 过程 165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574811" y="2394573"/>
            <a:ext cx="3135550" cy="261610"/>
            <a:chOff x="2858807" y="2713777"/>
            <a:chExt cx="3135550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7444191" y="2415409"/>
            <a:ext cx="2621192" cy="261610"/>
            <a:chOff x="3373165" y="2713777"/>
            <a:chExt cx="262119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566097" y="3967966"/>
            <a:ext cx="2777178" cy="799386"/>
            <a:chOff x="2750518" y="2630136"/>
            <a:chExt cx="2777178" cy="799386"/>
          </a:xfrm>
        </p:grpSpPr>
        <p:sp>
          <p:nvSpPr>
            <p:cNvPr id="175" name="流程图: 过程 174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451671" y="2839594"/>
            <a:ext cx="2621192" cy="261610"/>
            <a:chOff x="3373165" y="2713777"/>
            <a:chExt cx="2621192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3789127" y="4006720"/>
            <a:ext cx="3388049" cy="760632"/>
            <a:chOff x="3073123" y="2713777"/>
            <a:chExt cx="3388049" cy="760632"/>
          </a:xfrm>
        </p:grpSpPr>
        <p:sp>
          <p:nvSpPr>
            <p:cNvPr id="181" name="流程图: 过程 180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4169714" y="2810560"/>
            <a:ext cx="2549752" cy="261610"/>
            <a:chOff x="3444605" y="2713777"/>
            <a:chExt cx="2549752" cy="261610"/>
          </a:xfrm>
        </p:grpSpPr>
        <p:sp>
          <p:nvSpPr>
            <p:cNvPr id="184" name="流程图: 过程 18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7369622" y="2808342"/>
            <a:ext cx="2706920" cy="261610"/>
            <a:chOff x="3287437" y="2713777"/>
            <a:chExt cx="2706920" cy="261610"/>
          </a:xfrm>
        </p:grpSpPr>
        <p:sp>
          <p:nvSpPr>
            <p:cNvPr id="187" name="流程图: 过程 18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92" name="组合 191"/>
          <p:cNvGrpSpPr/>
          <p:nvPr/>
        </p:nvGrpSpPr>
        <p:grpSpPr>
          <a:xfrm>
            <a:off x="617653" y="3314009"/>
            <a:ext cx="2456198" cy="261610"/>
            <a:chOff x="3538159" y="2713777"/>
            <a:chExt cx="2456198" cy="261610"/>
          </a:xfrm>
        </p:grpSpPr>
        <p:sp>
          <p:nvSpPr>
            <p:cNvPr id="193" name="流程图: 过程 19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4" name="文本框 193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380616" y="3299958"/>
            <a:ext cx="2352963" cy="261610"/>
            <a:chOff x="3626646" y="2713777"/>
            <a:chExt cx="2352963" cy="261610"/>
          </a:xfrm>
        </p:grpSpPr>
        <p:sp>
          <p:nvSpPr>
            <p:cNvPr id="196" name="流程图: 过程 19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98" name="流程图: 合并 197"/>
          <p:cNvSpPr/>
          <p:nvPr/>
        </p:nvSpPr>
        <p:spPr>
          <a:xfrm>
            <a:off x="9933184" y="291093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流程图: 合并 198"/>
          <p:cNvSpPr/>
          <p:nvPr/>
        </p:nvSpPr>
        <p:spPr>
          <a:xfrm>
            <a:off x="2942449" y="34271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流程图: 合并 199"/>
          <p:cNvSpPr/>
          <p:nvPr/>
        </p:nvSpPr>
        <p:spPr>
          <a:xfrm>
            <a:off x="6600047" y="33976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圆角矩形 201"/>
          <p:cNvSpPr/>
          <p:nvPr/>
        </p:nvSpPr>
        <p:spPr>
          <a:xfrm>
            <a:off x="410569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03" name="圆角矩形 202"/>
          <p:cNvSpPr/>
          <p:nvPr/>
        </p:nvSpPr>
        <p:spPr>
          <a:xfrm>
            <a:off x="574434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04" name="流程图: 合并 203"/>
          <p:cNvSpPr/>
          <p:nvPr/>
        </p:nvSpPr>
        <p:spPr>
          <a:xfrm>
            <a:off x="9908603" y="250289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2932613" y="29306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十字形 206"/>
          <p:cNvSpPr/>
          <p:nvPr/>
        </p:nvSpPr>
        <p:spPr>
          <a:xfrm>
            <a:off x="3159362" y="291800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圆角矩形 228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grpSp>
        <p:nvGrpSpPr>
          <p:cNvPr id="190" name="组合 189"/>
          <p:cNvGrpSpPr/>
          <p:nvPr/>
        </p:nvGrpSpPr>
        <p:grpSpPr>
          <a:xfrm>
            <a:off x="1735280" y="1798370"/>
            <a:ext cx="8351504" cy="4388117"/>
            <a:chOff x="648100" y="1821475"/>
            <a:chExt cx="8797493" cy="4319214"/>
          </a:xfrm>
        </p:grpSpPr>
        <p:grpSp>
          <p:nvGrpSpPr>
            <p:cNvPr id="191" name="组合 190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211" name="流程图: 过程 21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流程图: 过程 21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Supplier</a:t>
                </a:r>
                <a:endParaRPr lang="zh-CN" altLang="en-US" sz="1400" dirty="0"/>
              </a:p>
            </p:txBody>
          </p:sp>
        </p:grpSp>
        <p:grpSp>
          <p:nvGrpSpPr>
            <p:cNvPr id="201" name="组合 20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206" name="矩形 20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08" name="直接连接符 207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直接连接符 20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213" name="表格 2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6120705"/>
              </p:ext>
            </p:extLst>
          </p:nvPr>
        </p:nvGraphicFramePr>
        <p:xfrm>
          <a:off x="1816603" y="3807141"/>
          <a:ext cx="8128000" cy="121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489752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0976319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8883853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24623046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677980567"/>
                    </a:ext>
                  </a:extLst>
                </a:gridCol>
              </a:tblGrid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</a:t>
                      </a:r>
                      <a:r>
                        <a:rPr lang="en-US" altLang="zh-CN" sz="1200" baseline="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425640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972176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err="1" smtClean="0"/>
                        <a:t>xxxx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928259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435946"/>
                  </a:ext>
                </a:extLst>
              </a:tr>
            </a:tbl>
          </a:graphicData>
        </a:graphic>
      </p:graphicFrame>
      <p:sp>
        <p:nvSpPr>
          <p:cNvPr id="215" name="圆角矩形 214"/>
          <p:cNvSpPr/>
          <p:nvPr/>
        </p:nvSpPr>
        <p:spPr>
          <a:xfrm>
            <a:off x="4251072" y="3214674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Search</a:t>
            </a:r>
            <a:endParaRPr lang="zh-CN" altLang="en-US" sz="1200" dirty="0"/>
          </a:p>
        </p:txBody>
      </p:sp>
      <p:grpSp>
        <p:nvGrpSpPr>
          <p:cNvPr id="216" name="组合 215"/>
          <p:cNvGrpSpPr/>
          <p:nvPr/>
        </p:nvGrpSpPr>
        <p:grpSpPr>
          <a:xfrm>
            <a:off x="2098427" y="2475534"/>
            <a:ext cx="2849794" cy="261610"/>
            <a:chOff x="2858807" y="2713777"/>
            <a:chExt cx="284979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1848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2858807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Name.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6279912" y="2427933"/>
            <a:ext cx="2935522" cy="261610"/>
            <a:chOff x="2858807" y="2713777"/>
            <a:chExt cx="2935522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27052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2858807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Status. :</a:t>
              </a:r>
              <a:endParaRPr lang="zh-CN" altLang="en-US" sz="1100" dirty="0"/>
            </a:p>
          </p:txBody>
        </p:sp>
      </p:grpSp>
      <p:sp>
        <p:nvSpPr>
          <p:cNvPr id="222" name="圆角矩形 221"/>
          <p:cNvSpPr/>
          <p:nvPr/>
        </p:nvSpPr>
        <p:spPr>
          <a:xfrm>
            <a:off x="6088230" y="3208901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</a:t>
            </a:r>
            <a:endParaRPr lang="zh-CN" altLang="en-US" sz="1200" dirty="0"/>
          </a:p>
        </p:txBody>
      </p:sp>
      <p:sp>
        <p:nvSpPr>
          <p:cNvPr id="230" name="矩形 229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31" name="组合 230"/>
          <p:cNvGrpSpPr/>
          <p:nvPr/>
        </p:nvGrpSpPr>
        <p:grpSpPr>
          <a:xfrm>
            <a:off x="7102869" y="5218318"/>
            <a:ext cx="2778752" cy="144007"/>
            <a:chOff x="8151178" y="4450708"/>
            <a:chExt cx="2778752" cy="144007"/>
          </a:xfrm>
        </p:grpSpPr>
        <p:grpSp>
          <p:nvGrpSpPr>
            <p:cNvPr id="232" name="组合 231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39" name="流程图: 合并 23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40" name="矩形 23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3" name="流程图: 合并 232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34" name="流程图: 过程 233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35" name="组合 234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37" name="流程图: 合并 23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8" name="矩形 23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6" name="流程图: 合并 235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981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12" name="组合 211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13" name="矩形 212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14" name="流程图: 摘录 213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6" name="十字形 205"/>
          <p:cNvSpPr/>
          <p:nvPr/>
        </p:nvSpPr>
        <p:spPr>
          <a:xfrm>
            <a:off x="10135349" y="3273817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流程图: 合并 206"/>
          <p:cNvSpPr/>
          <p:nvPr/>
        </p:nvSpPr>
        <p:spPr>
          <a:xfrm>
            <a:off x="9958679" y="329775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7" name="组合 186"/>
          <p:cNvGrpSpPr/>
          <p:nvPr/>
        </p:nvGrpSpPr>
        <p:grpSpPr>
          <a:xfrm>
            <a:off x="1200153" y="2099742"/>
            <a:ext cx="10415584" cy="3485874"/>
            <a:chOff x="648100" y="1821475"/>
            <a:chExt cx="8797493" cy="4319214"/>
          </a:xfrm>
        </p:grpSpPr>
        <p:grpSp>
          <p:nvGrpSpPr>
            <p:cNvPr id="188" name="组合 187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流程图: 过程 196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Part History</a:t>
                </a:r>
                <a:endParaRPr lang="zh-CN" altLang="en-US" sz="1400" dirty="0"/>
              </a:p>
            </p:txBody>
          </p:sp>
        </p:grpSp>
        <p:grpSp>
          <p:nvGrpSpPr>
            <p:cNvPr id="189" name="组合 188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90" name="矩形 189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1" name="直接连接符 19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98" name="表格 197"/>
          <p:cNvGraphicFramePr>
            <a:graphicFrameLocks noGrp="1"/>
          </p:cNvGraphicFramePr>
          <p:nvPr>
            <p:extLst/>
          </p:nvPr>
        </p:nvGraphicFramePr>
        <p:xfrm>
          <a:off x="1348030" y="2804399"/>
          <a:ext cx="9930546" cy="19993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5904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1593754">
                  <a:extLst>
                    <a:ext uri="{9D8B030D-6E8A-4147-A177-3AD203B41FA5}">
                      <a16:colId xmlns:a16="http://schemas.microsoft.com/office/drawing/2014/main" val="1102146478"/>
                    </a:ext>
                  </a:extLst>
                </a:gridCol>
                <a:gridCol w="353096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480616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909307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</a:tblGrid>
              <a:tr h="4284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Field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Value 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Value To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2018-05-01</a:t>
                      </a:r>
                      <a:r>
                        <a:rPr lang="en-US" altLang="zh-CN" sz="1050" baseline="0" dirty="0" smtClean="0"/>
                        <a:t> 00:00:00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Product Name/Part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Value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No. 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 (Y/N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 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211" name="圆角矩形 210"/>
          <p:cNvSpPr/>
          <p:nvPr/>
        </p:nvSpPr>
        <p:spPr>
          <a:xfrm>
            <a:off x="5553508" y="518716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215" name="矩形 214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216" name="矩形 215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217" name="组合 216"/>
          <p:cNvGrpSpPr/>
          <p:nvPr/>
        </p:nvGrpSpPr>
        <p:grpSpPr>
          <a:xfrm>
            <a:off x="8452727" y="4990091"/>
            <a:ext cx="2778752" cy="144007"/>
            <a:chOff x="8151178" y="4450708"/>
            <a:chExt cx="2778752" cy="144007"/>
          </a:xfrm>
        </p:grpSpPr>
        <p:grpSp>
          <p:nvGrpSpPr>
            <p:cNvPr id="218" name="组合 21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25" name="流程图: 合并 22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26" name="矩形 22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9" name="流程图: 合并 21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20" name="流程图: 过程 21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21" name="组合 22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23" name="流程图: 合并 22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24" name="矩形 22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2" name="流程图: 合并 22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9703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Floating Menu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785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Project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79517"/>
              <a:gd name="adj2" fmla="val -73818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Project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5" name="文本框 4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80" name="文本框 179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81" name="文本框 180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184" name="矩形 18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5" name="流程图: 摘录 184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568693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Supplier Portal Multi-Site Definition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矩形 4"/>
          <p:cNvSpPr/>
          <p:nvPr/>
        </p:nvSpPr>
        <p:spPr>
          <a:xfrm>
            <a:off x="342900" y="1357312"/>
            <a:ext cx="11501438" cy="2543175"/>
          </a:xfrm>
          <a:prstGeom prst="rect">
            <a:avLst/>
          </a:prstGeom>
          <a:noFill/>
          <a:ln>
            <a:solidFill>
              <a:schemeClr val="accent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08622" y="1531416"/>
            <a:ext cx="368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Multi-Site mode has to be provided to satisfied the requirements of YFVE’s plants management mode.</a:t>
            </a:r>
          </a:p>
        </p:txBody>
      </p:sp>
      <p:sp>
        <p:nvSpPr>
          <p:cNvPr id="7" name="矩形 6"/>
          <p:cNvSpPr/>
          <p:nvPr/>
        </p:nvSpPr>
        <p:spPr>
          <a:xfrm>
            <a:off x="8443913" y="5229225"/>
            <a:ext cx="3614737" cy="105727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This mode need to be confirmed with customer as the system complexity raised.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11188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Project - Visibility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752915" y="2710081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6" name="文本框 5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sp>
        <p:nvSpPr>
          <p:cNvPr id="17" name="矩形 16"/>
          <p:cNvSpPr/>
          <p:nvPr/>
        </p:nvSpPr>
        <p:spPr>
          <a:xfrm>
            <a:off x="589234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3806655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3968222" y="2710081"/>
            <a:ext cx="1924325" cy="553998"/>
            <a:chOff x="1838764" y="3531786"/>
            <a:chExt cx="1924325" cy="553998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4" name="文本框 23"/>
            <p:cNvSpPr txBox="1"/>
            <p:nvPr/>
          </p:nvSpPr>
          <p:spPr>
            <a:xfrm>
              <a:off x="1838764" y="3531786"/>
              <a:ext cx="1924325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842991" y="380878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8515030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–Floating Menu of Part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1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83023"/>
              <a:gd name="adj2" fmla="val -5883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Part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665510" y="2856787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73" name="文本框 172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87" name="矩形 8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流程图: 摘录 8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446701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part - Visibility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89234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en-US" altLang="zh-CN" dirty="0"/>
          </a:p>
        </p:txBody>
      </p:sp>
      <p:sp>
        <p:nvSpPr>
          <p:cNvPr id="6" name="矩形 5"/>
          <p:cNvSpPr/>
          <p:nvPr/>
        </p:nvSpPr>
        <p:spPr>
          <a:xfrm>
            <a:off x="3806655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856787" y="2713912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8" name="文本框 7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074208" y="2713912"/>
            <a:ext cx="1712354" cy="544546"/>
            <a:chOff x="1665510" y="3964611"/>
            <a:chExt cx="1712354" cy="5445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2" name="文本框 21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665510" y="423215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62872902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Floating Menu of APQP/PPAP/PPQP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80865"/>
              <a:gd name="adj2" fmla="val -672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APQP/PPAP/PPQP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466942" y="3872763"/>
            <a:ext cx="1712354" cy="1921347"/>
            <a:chOff x="1466942" y="3872763"/>
            <a:chExt cx="1712354" cy="192134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73" name="文本框 172"/>
            <p:cNvSpPr txBox="1"/>
            <p:nvPr/>
          </p:nvSpPr>
          <p:spPr>
            <a:xfrm>
              <a:off x="1466942" y="387276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Tasks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466942" y="441832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466942" y="469661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466942" y="524979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466942" y="497316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1466942" y="413749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</a:t>
              </a:r>
              <a:endParaRPr lang="zh-CN" altLang="en-US" sz="1200" dirty="0"/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1466942" y="55171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Reopen</a:t>
              </a:r>
              <a:endParaRPr lang="zh-CN" altLang="en-US" sz="12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86" name="矩形 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7" name="流程图: 摘录 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57066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APQP/PPAP/PPQP - Visibility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89234" y="1681731"/>
            <a:ext cx="2247460" cy="8046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en-US" altLang="zh-CN" dirty="0"/>
          </a:p>
        </p:txBody>
      </p:sp>
      <p:grpSp>
        <p:nvGrpSpPr>
          <p:cNvPr id="19" name="组合 18"/>
          <p:cNvGrpSpPr/>
          <p:nvPr/>
        </p:nvGrpSpPr>
        <p:grpSpPr>
          <a:xfrm>
            <a:off x="856787" y="2713912"/>
            <a:ext cx="1712354" cy="1921347"/>
            <a:chOff x="1466942" y="3872763"/>
            <a:chExt cx="1712354" cy="192134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0" name="文本框 19"/>
            <p:cNvSpPr txBox="1"/>
            <p:nvPr/>
          </p:nvSpPr>
          <p:spPr>
            <a:xfrm>
              <a:off x="1466942" y="387276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Tasks</a:t>
              </a:r>
              <a:endParaRPr lang="zh-CN" altLang="en-US" sz="1200" dirty="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466942" y="441832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466942" y="469661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466942" y="524979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</a:t>
              </a:r>
              <a:endParaRPr lang="zh-CN" altLang="en-US" sz="1200" dirty="0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466942" y="497316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66942" y="413749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</a:t>
              </a:r>
              <a:endParaRPr lang="zh-CN" altLang="en-US" sz="1200" dirty="0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466942" y="55171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Reopen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19046575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Filter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6" name="矩形 85"/>
          <p:cNvSpPr/>
          <p:nvPr/>
        </p:nvSpPr>
        <p:spPr>
          <a:xfrm>
            <a:off x="200024" y="5990648"/>
            <a:ext cx="2339924" cy="19584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Project Filter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5" name="流程图: 合并 4"/>
          <p:cNvSpPr/>
          <p:nvPr/>
        </p:nvSpPr>
        <p:spPr>
          <a:xfrm>
            <a:off x="265939" y="6049427"/>
            <a:ext cx="205189" cy="84120"/>
          </a:xfrm>
          <a:prstGeom prst="flowChartMerge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00024" y="5334000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All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200024" y="5549868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Active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200024" y="5765751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Inactive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208955" y="4943702"/>
            <a:ext cx="2336008" cy="391746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77947" y="5031381"/>
            <a:ext cx="1908725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2248833" y="5085575"/>
            <a:ext cx="216000" cy="108000"/>
            <a:chOff x="4734954" y="3216426"/>
            <a:chExt cx="2545061" cy="1330174"/>
          </a:xfrm>
        </p:grpSpPr>
        <p:sp>
          <p:nvSpPr>
            <p:cNvPr id="16" name="矩形 15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0" name="椭圆形标注 89"/>
          <p:cNvSpPr/>
          <p:nvPr/>
        </p:nvSpPr>
        <p:spPr>
          <a:xfrm>
            <a:off x="5029200" y="3402169"/>
            <a:ext cx="5346700" cy="2249331"/>
          </a:xfrm>
          <a:prstGeom prst="wedgeEllipseCallout">
            <a:avLst>
              <a:gd name="adj1" fmla="val -98931"/>
              <a:gd name="adj2" fmla="val 4313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When user clicking on icon “   “, project filter will extend up, user will be able to filter the projects by selecting predefined conditions or type key words for quick search.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2" name="流程图: 摘录 91"/>
          <p:cNvSpPr/>
          <p:nvPr/>
        </p:nvSpPr>
        <p:spPr>
          <a:xfrm>
            <a:off x="8848704" y="3944108"/>
            <a:ext cx="192938" cy="97920"/>
          </a:xfrm>
          <a:prstGeom prst="flowChartExtra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</p:spTree>
    <p:extLst>
      <p:ext uri="{BB962C8B-B14F-4D97-AF65-F5344CB8AC3E}">
        <p14:creationId xmlns:p14="http://schemas.microsoft.com/office/powerpoint/2010/main" val="560825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Schedule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Task list view &amp; Project schedule update</a:t>
            </a:r>
          </a:p>
          <a:p>
            <a:r>
              <a:rPr lang="en-US" altLang="zh-CN" dirty="0" smtClean="0"/>
              <a:t>Task toolbar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138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Schedule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7914434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2876844"/>
            <a:ext cx="9662318" cy="3077682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List 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6239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Columns of Schedule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/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标注 4"/>
          <p:cNvSpPr/>
          <p:nvPr/>
        </p:nvSpPr>
        <p:spPr>
          <a:xfrm>
            <a:off x="200025" y="3591845"/>
            <a:ext cx="11744325" cy="1907256"/>
          </a:xfrm>
          <a:prstGeom prst="wedgeRectCallout">
            <a:avLst>
              <a:gd name="adj1" fmla="val -8277"/>
              <a:gd name="adj2" fmla="val -7015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>
              <a:lnSpc>
                <a:spcPct val="150000"/>
              </a:lnSpc>
            </a:pPr>
            <a:r>
              <a:rPr lang="en-US" altLang="zh-CN" sz="1400" dirty="0" smtClean="0">
                <a:solidFill>
                  <a:schemeClr val="tx1"/>
                </a:solidFill>
              </a:rPr>
              <a:t>1, S. No(No); 2, WBS; 3, #(Attachment); 4, Task No; 5, Task Name(</a:t>
            </a:r>
            <a:r>
              <a:rPr lang="zh-CN" altLang="en-US" sz="1400" dirty="0" smtClean="0">
                <a:solidFill>
                  <a:schemeClr val="tx1"/>
                </a:solidFill>
              </a:rPr>
              <a:t>工作项目</a:t>
            </a:r>
            <a:r>
              <a:rPr lang="en-US" altLang="zh-CN" sz="1400" dirty="0" smtClean="0">
                <a:solidFill>
                  <a:schemeClr val="tx1"/>
                </a:solidFill>
              </a:rPr>
              <a:t>); 6, Related </a:t>
            </a:r>
            <a:r>
              <a:rPr lang="en-US" altLang="zh-CN" sz="1400" dirty="0" err="1" smtClean="0">
                <a:solidFill>
                  <a:schemeClr val="tx1"/>
                </a:solidFill>
              </a:rPr>
              <a:t>Dept</a:t>
            </a:r>
            <a:r>
              <a:rPr lang="en-US" altLang="zh-CN" sz="1400" dirty="0" smtClean="0">
                <a:solidFill>
                  <a:schemeClr val="tx1"/>
                </a:solidFill>
              </a:rPr>
              <a:t>(</a:t>
            </a:r>
            <a:r>
              <a:rPr lang="zh-CN" altLang="en-US" sz="1400" dirty="0" smtClean="0">
                <a:solidFill>
                  <a:schemeClr val="tx1"/>
                </a:solidFill>
              </a:rPr>
              <a:t>相关部门</a:t>
            </a:r>
            <a:r>
              <a:rPr lang="en-US" altLang="zh-CN" sz="1400" dirty="0" smtClean="0">
                <a:solidFill>
                  <a:schemeClr val="tx1"/>
                </a:solidFill>
              </a:rPr>
              <a:t>); 7, Category(</a:t>
            </a:r>
            <a:r>
              <a:rPr lang="zh-CN" altLang="en-US" sz="1400" dirty="0" smtClean="0">
                <a:solidFill>
                  <a:schemeClr val="tx1"/>
                </a:solidFill>
              </a:rPr>
              <a:t>分类</a:t>
            </a:r>
            <a:r>
              <a:rPr lang="en-US" altLang="zh-CN" sz="1400" dirty="0" smtClean="0">
                <a:solidFill>
                  <a:schemeClr val="tx1"/>
                </a:solidFill>
              </a:rPr>
              <a:t>); 8,PPAP No; 9,Responsor(</a:t>
            </a:r>
            <a:r>
              <a:rPr lang="zh-CN" altLang="en-US" sz="1400" dirty="0" smtClean="0">
                <a:solidFill>
                  <a:schemeClr val="tx1"/>
                </a:solidFill>
              </a:rPr>
              <a:t>责任人</a:t>
            </a:r>
            <a:r>
              <a:rPr lang="en-US" altLang="zh-CN" sz="1400" dirty="0" smtClean="0">
                <a:solidFill>
                  <a:schemeClr val="tx1"/>
                </a:solidFill>
              </a:rPr>
              <a:t>); 10,Request Start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计划开始日期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11, Request End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计划完成日期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12, Confirm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确认时间</a:t>
            </a:r>
            <a:r>
              <a:rPr lang="en-US" altLang="zh-CN" sz="1400" dirty="0" smtClean="0">
                <a:solidFill>
                  <a:schemeClr val="tx1"/>
                </a:solidFill>
              </a:rPr>
              <a:t>); 13, Submit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递交时间</a:t>
            </a:r>
            <a:r>
              <a:rPr lang="en-US" altLang="zh-CN" sz="1400" dirty="0" smtClean="0">
                <a:solidFill>
                  <a:schemeClr val="tx1"/>
                </a:solidFill>
              </a:rPr>
              <a:t>); 14, Status(</a:t>
            </a:r>
            <a:r>
              <a:rPr lang="zh-CN" altLang="en-US" sz="1400" dirty="0" smtClean="0">
                <a:solidFill>
                  <a:schemeClr val="tx1"/>
                </a:solidFill>
              </a:rPr>
              <a:t>状态</a:t>
            </a:r>
            <a:r>
              <a:rPr lang="en-US" altLang="zh-CN" sz="1400" dirty="0" smtClean="0">
                <a:solidFill>
                  <a:schemeClr val="tx1"/>
                </a:solidFill>
              </a:rPr>
              <a:t>); 15, Auditor(</a:t>
            </a:r>
            <a:r>
              <a:rPr lang="zh-CN" altLang="en-US" sz="1400" dirty="0" smtClean="0">
                <a:solidFill>
                  <a:schemeClr val="tx1"/>
                </a:solidFill>
              </a:rPr>
              <a:t>审批人</a:t>
            </a:r>
            <a:r>
              <a:rPr lang="en-US" altLang="zh-CN" sz="1400" dirty="0" smtClean="0">
                <a:solidFill>
                  <a:schemeClr val="tx1"/>
                </a:solidFill>
              </a:rPr>
              <a:t>); 16, Referenced Template(</a:t>
            </a:r>
            <a:r>
              <a:rPr lang="zh-CN" altLang="en-US" sz="1400" dirty="0" smtClean="0">
                <a:solidFill>
                  <a:schemeClr val="tx1"/>
                </a:solidFill>
              </a:rPr>
              <a:t>参考模板</a:t>
            </a:r>
            <a:r>
              <a:rPr lang="en-US" altLang="zh-CN" sz="1400" dirty="0" smtClean="0">
                <a:solidFill>
                  <a:schemeClr val="tx1"/>
                </a:solidFill>
              </a:rPr>
              <a:t>); 17, Memo(</a:t>
            </a:r>
            <a:r>
              <a:rPr lang="zh-CN" altLang="en-US" sz="1400" dirty="0" smtClean="0">
                <a:solidFill>
                  <a:schemeClr val="tx1"/>
                </a:solidFill>
              </a:rPr>
              <a:t>备注</a:t>
            </a:r>
            <a:r>
              <a:rPr lang="en-US" altLang="zh-CN" sz="1400" dirty="0" smtClean="0">
                <a:solidFill>
                  <a:schemeClr val="tx1"/>
                </a:solidFill>
              </a:rPr>
              <a:t>); 18, Duration(</a:t>
            </a:r>
            <a:r>
              <a:rPr lang="zh-CN" altLang="en-US" sz="1400" dirty="0" smtClean="0">
                <a:solidFill>
                  <a:schemeClr val="tx1"/>
                </a:solidFill>
              </a:rPr>
              <a:t>周期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19, % Complete; 20, Budget Hours, 21, Budget Days;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200024" y="5947608"/>
            <a:ext cx="2082008" cy="238880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4509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38" name="文本框 137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40" name="文本框 139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42" name="文本框 141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46" name="文本框 145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47" name="文本框 146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5068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Users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6" name="组合 25"/>
          <p:cNvGrpSpPr/>
          <p:nvPr/>
        </p:nvGrpSpPr>
        <p:grpSpPr>
          <a:xfrm>
            <a:off x="2571279" y="2773836"/>
            <a:ext cx="9282109" cy="2428875"/>
            <a:chOff x="2571279" y="2773836"/>
            <a:chExt cx="9282109" cy="2428875"/>
          </a:xfrm>
        </p:grpSpPr>
        <p:sp>
          <p:nvSpPr>
            <p:cNvPr id="24" name="圆角矩形 23"/>
            <p:cNvSpPr/>
            <p:nvPr/>
          </p:nvSpPr>
          <p:spPr>
            <a:xfrm>
              <a:off x="4495326" y="2773836"/>
              <a:ext cx="7358062" cy="2428875"/>
            </a:xfrm>
            <a:prstGeom prst="roundRect">
              <a:avLst>
                <a:gd name="adj" fmla="val 6667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2571279" y="3899938"/>
              <a:ext cx="1924048" cy="1302773"/>
            </a:xfrm>
            <a:prstGeom prst="roundRect">
              <a:avLst>
                <a:gd name="adj" fmla="val 8168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257428" y="4810767"/>
            <a:ext cx="4147657" cy="1214437"/>
            <a:chOff x="2257428" y="4810767"/>
            <a:chExt cx="4147657" cy="1214437"/>
          </a:xfrm>
        </p:grpSpPr>
        <p:sp>
          <p:nvSpPr>
            <p:cNvPr id="7" name="圆角矩形 6"/>
            <p:cNvSpPr/>
            <p:nvPr/>
          </p:nvSpPr>
          <p:spPr>
            <a:xfrm>
              <a:off x="3180874" y="4810767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</a:t>
              </a:r>
              <a:r>
                <a:rPr lang="en-US" altLang="zh-CN" dirty="0" smtClean="0">
                  <a:solidFill>
                    <a:srgbClr val="FF0000"/>
                  </a:solidFill>
                </a:rPr>
                <a:t>Manager</a:t>
              </a:r>
              <a:endParaRPr lang="en-US" altLang="zh-CN" dirty="0" smtClean="0">
                <a:solidFill>
                  <a:srgbClr val="FF0000"/>
                </a:solidFill>
              </a:endParaRP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Operator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3" name="曲线连接符 12"/>
            <p:cNvCxnSpPr>
              <a:endCxn id="7" idx="1"/>
            </p:cNvCxnSpPr>
            <p:nvPr/>
          </p:nvCxnSpPr>
          <p:spPr>
            <a:xfrm>
              <a:off x="2257428" y="4810767"/>
              <a:ext cx="923446" cy="607219"/>
            </a:xfrm>
            <a:prstGeom prst="curvedConnector3">
              <a:avLst>
                <a:gd name="adj1" fmla="val 50000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4043363" y="3114401"/>
            <a:ext cx="4130994" cy="1214437"/>
            <a:chOff x="4043363" y="3114401"/>
            <a:chExt cx="4130994" cy="1214437"/>
          </a:xfrm>
        </p:grpSpPr>
        <p:sp>
          <p:nvSpPr>
            <p:cNvPr id="6" name="圆角矩形 5"/>
            <p:cNvSpPr/>
            <p:nvPr/>
          </p:nvSpPr>
          <p:spPr>
            <a:xfrm>
              <a:off x="4950146" y="3114401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Plant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 Supervisor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1" name="曲线连接符 10"/>
            <p:cNvCxnSpPr>
              <a:endCxn id="6" idx="1"/>
            </p:cNvCxnSpPr>
            <p:nvPr/>
          </p:nvCxnSpPr>
          <p:spPr>
            <a:xfrm>
              <a:off x="4043363" y="3386138"/>
              <a:ext cx="906783" cy="335482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7458075" y="1671090"/>
            <a:ext cx="4083372" cy="1400175"/>
            <a:chOff x="7458075" y="1671090"/>
            <a:chExt cx="4083372" cy="1400175"/>
          </a:xfrm>
        </p:grpSpPr>
        <p:sp>
          <p:nvSpPr>
            <p:cNvPr id="5" name="圆角矩形 4"/>
            <p:cNvSpPr/>
            <p:nvPr/>
          </p:nvSpPr>
          <p:spPr>
            <a:xfrm>
              <a:off x="8317236" y="1671090"/>
              <a:ext cx="3224211" cy="140017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Suite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Management Team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9" name="曲线连接符 8"/>
            <p:cNvCxnSpPr>
              <a:endCxn id="5" idx="1"/>
            </p:cNvCxnSpPr>
            <p:nvPr/>
          </p:nvCxnSpPr>
          <p:spPr>
            <a:xfrm>
              <a:off x="7458075" y="1991527"/>
              <a:ext cx="859161" cy="379651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59133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665510" y="2856787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6" name="文本框 125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37177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57223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Toolbar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8973" y="2581606"/>
            <a:ext cx="8666667" cy="295238"/>
          </a:xfrm>
          <a:prstGeom prst="rect">
            <a:avLst/>
          </a:prstGeom>
        </p:spPr>
      </p:pic>
      <p:grpSp>
        <p:nvGrpSpPr>
          <p:cNvPr id="117" name="组合 116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18" name="组合 117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7" name="文本框 146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8" name="直接连接符 147"/>
              <p:cNvCxnSpPr>
                <a:endCxn id="14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文本框 14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2" name="文本框 15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53" name="肘形连接符 152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肘形连接符 153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肘形连接符 154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肘形连接符 155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文本框 11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4" name="矩形 14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5" name="直接连接符 14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>
                <a:stCxn id="144" idx="1"/>
                <a:endCxn id="14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组合 12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42" name="矩形 14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3" name="直接连接符 142"/>
              <p:cNvCxnSpPr>
                <a:stCxn id="142" idx="1"/>
                <a:endCxn id="14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4" name="组合 12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0" name="直接连接符 13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>
                <a:stCxn id="139" idx="1"/>
                <a:endCxn id="13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组合 12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5" name="直接连接符 134"/>
              <p:cNvCxnSpPr>
                <a:stCxn id="134" idx="1"/>
                <a:endCxn id="13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直接连接符 12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endCxn id="11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endCxn id="12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椭圆 13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椭圆 4"/>
          <p:cNvSpPr/>
          <p:nvPr/>
        </p:nvSpPr>
        <p:spPr>
          <a:xfrm>
            <a:off x="556066" y="2257425"/>
            <a:ext cx="1793434" cy="4347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椭圆 156"/>
          <p:cNvSpPr/>
          <p:nvPr/>
        </p:nvSpPr>
        <p:spPr>
          <a:xfrm>
            <a:off x="2195236" y="2196634"/>
            <a:ext cx="1793434" cy="4347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形标注 11"/>
          <p:cNvSpPr/>
          <p:nvPr/>
        </p:nvSpPr>
        <p:spPr>
          <a:xfrm>
            <a:off x="4128498" y="3976686"/>
            <a:ext cx="3936002" cy="1649414"/>
          </a:xfrm>
          <a:prstGeom prst="wedgeEllipseCallout">
            <a:avLst>
              <a:gd name="adj1" fmla="val -44332"/>
              <a:gd name="adj2" fmla="val -12152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Toolbar should display when user selected “Task” menu and any nodes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4" name="直接箭头连接符 13"/>
          <p:cNvCxnSpPr/>
          <p:nvPr/>
        </p:nvCxnSpPr>
        <p:spPr>
          <a:xfrm>
            <a:off x="1657347" y="2692125"/>
            <a:ext cx="2471151" cy="1867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57" idx="4"/>
          </p:cNvCxnSpPr>
          <p:nvPr/>
        </p:nvCxnSpPr>
        <p:spPr>
          <a:xfrm>
            <a:off x="3091953" y="2631334"/>
            <a:ext cx="1289547" cy="1826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组合 67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9" name="矩形 68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0" name="流程图: 摘录 6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9296408"/>
              </p:ext>
            </p:extLst>
          </p:nvPr>
        </p:nvGraphicFramePr>
        <p:xfrm>
          <a:off x="10724870" y="4346764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1" name="文档" showAsIcon="1" r:id="rId5" imgW="914400" imgH="828720" progId="Word.Document.12">
                  <p:embed/>
                </p:oleObj>
              </mc:Choice>
              <mc:Fallback>
                <p:oleObj name="文档" showAsIcon="1" r:id="rId5" imgW="914400" imgH="82872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724870" y="4346764"/>
                        <a:ext cx="914400" cy="82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6" name="直接箭头连接符 15"/>
          <p:cNvCxnSpPr>
            <a:stCxn id="12" idx="6"/>
            <a:endCxn id="13" idx="1"/>
          </p:cNvCxnSpPr>
          <p:nvPr/>
        </p:nvCxnSpPr>
        <p:spPr>
          <a:xfrm flipV="1">
            <a:off x="8064500" y="4761101"/>
            <a:ext cx="2660370" cy="402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038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817031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655657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>
                <a:solidFill>
                  <a:schemeClr val="tx1"/>
                </a:solidFill>
              </a:rPr>
              <a:t>01/01/2017</a:t>
            </a:r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5" name="矩形 124"/>
          <p:cNvSpPr/>
          <p:nvPr/>
        </p:nvSpPr>
        <p:spPr>
          <a:xfrm>
            <a:off x="7247829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>
                <a:solidFill>
                  <a:schemeClr val="tx1"/>
                </a:solidFill>
              </a:rPr>
              <a:t>01/07/2018</a:t>
            </a:r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6" name="矩形 125"/>
          <p:cNvSpPr/>
          <p:nvPr/>
        </p:nvSpPr>
        <p:spPr>
          <a:xfrm>
            <a:off x="7975797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7" name="矩形 126"/>
          <p:cNvSpPr/>
          <p:nvPr/>
        </p:nvSpPr>
        <p:spPr>
          <a:xfrm>
            <a:off x="941546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8" name="矩形 127"/>
          <p:cNvSpPr/>
          <p:nvPr/>
        </p:nvSpPr>
        <p:spPr>
          <a:xfrm>
            <a:off x="1023461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9" name="矩形 128"/>
          <p:cNvSpPr/>
          <p:nvPr/>
        </p:nvSpPr>
        <p:spPr>
          <a:xfrm>
            <a:off x="11112794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30" name="矩形 129"/>
          <p:cNvSpPr/>
          <p:nvPr/>
        </p:nvSpPr>
        <p:spPr>
          <a:xfrm>
            <a:off x="8629946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4529432" y="3583208"/>
            <a:ext cx="1537992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altLang="zh-CN" sz="700" b="1">
                <a:solidFill>
                  <a:schemeClr val="tx1"/>
                </a:solidFill>
              </a:rPr>
              <a:t>15066081 – Speed Sensor, Air</a:t>
            </a:r>
            <a:endParaRPr lang="zh-CN" altLang="en-US" sz="7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321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Tasks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8589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 Level Settings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244600" y="2036098"/>
            <a:ext cx="1625600" cy="317500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Project</a:t>
            </a:r>
            <a:endParaRPr lang="zh-CN" altLang="en-US" sz="1400" dirty="0"/>
          </a:p>
        </p:txBody>
      </p:sp>
      <p:sp>
        <p:nvSpPr>
          <p:cNvPr id="6" name="矩形 5"/>
          <p:cNvSpPr/>
          <p:nvPr/>
        </p:nvSpPr>
        <p:spPr>
          <a:xfrm>
            <a:off x="1752600" y="2911957"/>
            <a:ext cx="1625600" cy="317500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</a:t>
            </a:r>
            <a:endParaRPr lang="zh-CN" altLang="en-US" sz="1400" dirty="0"/>
          </a:p>
        </p:txBody>
      </p:sp>
      <p:cxnSp>
        <p:nvCxnSpPr>
          <p:cNvPr id="8" name="肘形连接符 7"/>
          <p:cNvCxnSpPr>
            <a:stCxn id="5" idx="2"/>
            <a:endCxn id="6" idx="0"/>
          </p:cNvCxnSpPr>
          <p:nvPr/>
        </p:nvCxnSpPr>
        <p:spPr>
          <a:xfrm rot="16200000" flipH="1">
            <a:off x="2032221" y="2378777"/>
            <a:ext cx="558359" cy="508000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流程图: 终止 10"/>
          <p:cNvSpPr/>
          <p:nvPr/>
        </p:nvSpPr>
        <p:spPr>
          <a:xfrm>
            <a:off x="6083300" y="2069658"/>
            <a:ext cx="20574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Project Main Task</a:t>
            </a:r>
            <a:endParaRPr lang="zh-CN" altLang="en-US" sz="1400" dirty="0"/>
          </a:p>
        </p:txBody>
      </p:sp>
      <p:sp>
        <p:nvSpPr>
          <p:cNvPr id="12" name="流程图: 终止 11"/>
          <p:cNvSpPr/>
          <p:nvPr/>
        </p:nvSpPr>
        <p:spPr>
          <a:xfrm>
            <a:off x="6604000" y="2945517"/>
            <a:ext cx="20574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Tasks</a:t>
            </a:r>
            <a:endParaRPr lang="zh-CN" altLang="en-US" sz="1400" dirty="0"/>
          </a:p>
        </p:txBody>
      </p:sp>
      <p:sp>
        <p:nvSpPr>
          <p:cNvPr id="13" name="流程图: 终止 12"/>
          <p:cNvSpPr/>
          <p:nvPr/>
        </p:nvSpPr>
        <p:spPr>
          <a:xfrm>
            <a:off x="7226300" y="3821376"/>
            <a:ext cx="29591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APQP/PPAP/PPQP Main Tasks</a:t>
            </a:r>
            <a:endParaRPr lang="zh-CN" altLang="en-US" sz="1400" dirty="0"/>
          </a:p>
        </p:txBody>
      </p:sp>
      <p:sp>
        <p:nvSpPr>
          <p:cNvPr id="14" name="流程图: 终止 13"/>
          <p:cNvSpPr/>
          <p:nvPr/>
        </p:nvSpPr>
        <p:spPr>
          <a:xfrm>
            <a:off x="7988300" y="4697235"/>
            <a:ext cx="27813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APQP/PPAP/PPQP Tasks</a:t>
            </a:r>
            <a:endParaRPr lang="zh-CN" altLang="en-US" sz="1400" dirty="0"/>
          </a:p>
        </p:txBody>
      </p:sp>
      <p:cxnSp>
        <p:nvCxnSpPr>
          <p:cNvPr id="16" name="肘形连接符 15"/>
          <p:cNvCxnSpPr>
            <a:stCxn id="11" idx="2"/>
            <a:endCxn id="12" idx="0"/>
          </p:cNvCxnSpPr>
          <p:nvPr/>
        </p:nvCxnSpPr>
        <p:spPr>
          <a:xfrm rot="16200000" flipH="1">
            <a:off x="7093171" y="2405987"/>
            <a:ext cx="558359" cy="520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12" idx="2"/>
            <a:endCxn id="13" idx="0"/>
          </p:cNvCxnSpPr>
          <p:nvPr/>
        </p:nvCxnSpPr>
        <p:spPr>
          <a:xfrm rot="16200000" flipH="1">
            <a:off x="7890096" y="3005621"/>
            <a:ext cx="558359" cy="10731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肘形连接符 19"/>
          <p:cNvCxnSpPr>
            <a:stCxn id="13" idx="2"/>
            <a:endCxn id="14" idx="0"/>
          </p:cNvCxnSpPr>
          <p:nvPr/>
        </p:nvCxnSpPr>
        <p:spPr>
          <a:xfrm rot="16200000" flipH="1">
            <a:off x="8763221" y="4081505"/>
            <a:ext cx="558359" cy="673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3276600" y="2228407"/>
            <a:ext cx="2501900" cy="0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>
            <a:off x="3771900" y="3104266"/>
            <a:ext cx="2514600" cy="0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 rot="19710860">
            <a:off x="2226594" y="3387371"/>
            <a:ext cx="128721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 rot="19710860">
            <a:off x="442243" y="2476894"/>
            <a:ext cx="128721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 rot="19710860">
            <a:off x="7762110" y="154901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 rot="19710860">
            <a:off x="8332495" y="242487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 rot="19710860">
            <a:off x="9425307" y="2819387"/>
            <a:ext cx="2461443" cy="46166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PPAP could be 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 rot="19710860">
            <a:off x="10476985" y="427867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448531" y="2540611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942328" y="3405295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026400" y="4309838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576784" y="2489185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601265" y="4945270"/>
            <a:ext cx="945836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Atomic Task</a:t>
            </a:r>
            <a:endParaRPr lang="zh-CN" altLang="en-US" sz="1200" b="1" dirty="0"/>
          </a:p>
        </p:txBody>
      </p:sp>
      <p:sp>
        <p:nvSpPr>
          <p:cNvPr id="42" name="文本框 41"/>
          <p:cNvSpPr txBox="1"/>
          <p:nvPr/>
        </p:nvSpPr>
        <p:spPr>
          <a:xfrm>
            <a:off x="6368969" y="4020118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  <p:sp>
        <p:nvSpPr>
          <p:cNvPr id="43" name="文本框 42"/>
          <p:cNvSpPr txBox="1"/>
          <p:nvPr/>
        </p:nvSpPr>
        <p:spPr>
          <a:xfrm>
            <a:off x="5734780" y="3158670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  <p:sp>
        <p:nvSpPr>
          <p:cNvPr id="44" name="文本框 43"/>
          <p:cNvSpPr txBox="1"/>
          <p:nvPr/>
        </p:nvSpPr>
        <p:spPr>
          <a:xfrm>
            <a:off x="5208674" y="1874574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49848834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 Status Settings</a:t>
            </a:r>
            <a:endParaRPr lang="zh-CN" altLang="en-US" dirty="0"/>
          </a:p>
        </p:txBody>
      </p:sp>
      <p:grpSp>
        <p:nvGrpSpPr>
          <p:cNvPr id="35" name="组合 34"/>
          <p:cNvGrpSpPr/>
          <p:nvPr/>
        </p:nvGrpSpPr>
        <p:grpSpPr>
          <a:xfrm>
            <a:off x="5336853" y="2021515"/>
            <a:ext cx="2607948" cy="2644776"/>
            <a:chOff x="2407916" y="1755773"/>
            <a:chExt cx="2607948" cy="2644776"/>
          </a:xfrm>
        </p:grpSpPr>
        <p:grpSp>
          <p:nvGrpSpPr>
            <p:cNvPr id="5" name="组合 4"/>
            <p:cNvGrpSpPr/>
            <p:nvPr/>
          </p:nvGrpSpPr>
          <p:grpSpPr>
            <a:xfrm>
              <a:off x="2407919" y="1755773"/>
              <a:ext cx="2607945" cy="2644776"/>
              <a:chOff x="1097280" y="1473200"/>
              <a:chExt cx="1760220" cy="2644776"/>
            </a:xfrm>
          </p:grpSpPr>
          <p:sp>
            <p:nvSpPr>
              <p:cNvPr id="3" name="矩形 2"/>
              <p:cNvSpPr/>
              <p:nvPr/>
            </p:nvSpPr>
            <p:spPr>
              <a:xfrm>
                <a:off x="1097280" y="1879599"/>
                <a:ext cx="1760220" cy="2238377"/>
              </a:xfrm>
              <a:prstGeom prst="rect">
                <a:avLst/>
              </a:prstGeom>
              <a:solidFill>
                <a:schemeClr val="bg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1097280" y="1473200"/>
                <a:ext cx="1760220" cy="381000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Status Of  Task</a:t>
                </a:r>
                <a:endParaRPr lang="zh-CN" altLang="en-US" sz="1400" dirty="0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407916" y="2162171"/>
              <a:ext cx="2607948" cy="1395406"/>
              <a:chOff x="6022652" y="2362198"/>
              <a:chExt cx="2607948" cy="1523271"/>
            </a:xfrm>
          </p:grpSpPr>
          <p:sp>
            <p:nvSpPr>
              <p:cNvPr id="29" name="矩形 28"/>
              <p:cNvSpPr/>
              <p:nvPr/>
            </p:nvSpPr>
            <p:spPr>
              <a:xfrm>
                <a:off x="6022655" y="2362198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N</a:t>
                </a:r>
                <a:r>
                  <a:rPr lang="en-US" altLang="zh-CN" sz="1400" dirty="0" smtClean="0">
                    <a:solidFill>
                      <a:schemeClr val="tx1"/>
                    </a:solidFill>
                  </a:rPr>
                  <a:t>ew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6022653" y="2743200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In Processing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6022652" y="3123459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Reopen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6022652" y="3504464"/>
                <a:ext cx="2607945" cy="38100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Closed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36" name="文本框 35"/>
          <p:cNvSpPr txBox="1"/>
          <p:nvPr/>
        </p:nvSpPr>
        <p:spPr>
          <a:xfrm>
            <a:off x="8748090" y="1496085"/>
            <a:ext cx="1989647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Created</a:t>
            </a:r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8748090" y="2413158"/>
            <a:ext cx="2087046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Assigned</a:t>
            </a:r>
            <a:endParaRPr lang="zh-CN" altLang="en-US" dirty="0"/>
          </a:p>
        </p:txBody>
      </p:sp>
      <p:sp>
        <p:nvSpPr>
          <p:cNvPr id="39" name="文本框 38"/>
          <p:cNvSpPr txBox="1"/>
          <p:nvPr/>
        </p:nvSpPr>
        <p:spPr>
          <a:xfrm>
            <a:off x="8748090" y="3330231"/>
            <a:ext cx="2208040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Reopened</a:t>
            </a:r>
            <a:endParaRPr lang="zh-CN" altLang="en-US" dirty="0"/>
          </a:p>
        </p:txBody>
      </p:sp>
      <p:sp>
        <p:nvSpPr>
          <p:cNvPr id="40" name="文本框 39"/>
          <p:cNvSpPr txBox="1"/>
          <p:nvPr/>
        </p:nvSpPr>
        <p:spPr>
          <a:xfrm>
            <a:off x="8748090" y="4247304"/>
            <a:ext cx="1878656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Closed</a:t>
            </a:r>
            <a:endParaRPr lang="zh-CN" altLang="en-US" dirty="0"/>
          </a:p>
        </p:txBody>
      </p:sp>
      <p:cxnSp>
        <p:nvCxnSpPr>
          <p:cNvPr id="42" name="直接箭头连接符 41"/>
          <p:cNvCxnSpPr>
            <a:stCxn id="29" idx="3"/>
            <a:endCxn id="36" idx="1"/>
          </p:cNvCxnSpPr>
          <p:nvPr/>
        </p:nvCxnSpPr>
        <p:spPr>
          <a:xfrm flipV="1">
            <a:off x="7944801" y="1680751"/>
            <a:ext cx="803289" cy="921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>
            <a:stCxn id="30" idx="3"/>
            <a:endCxn id="37" idx="1"/>
          </p:cNvCxnSpPr>
          <p:nvPr/>
        </p:nvCxnSpPr>
        <p:spPr>
          <a:xfrm flipV="1">
            <a:off x="7944799" y="2597824"/>
            <a:ext cx="803291" cy="3536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>
            <a:stCxn id="32" idx="3"/>
            <a:endCxn id="39" idx="1"/>
          </p:cNvCxnSpPr>
          <p:nvPr/>
        </p:nvCxnSpPr>
        <p:spPr>
          <a:xfrm>
            <a:off x="7944798" y="3299783"/>
            <a:ext cx="803292" cy="215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33" idx="3"/>
            <a:endCxn id="40" idx="1"/>
          </p:cNvCxnSpPr>
          <p:nvPr/>
        </p:nvCxnSpPr>
        <p:spPr>
          <a:xfrm>
            <a:off x="7944798" y="3648808"/>
            <a:ext cx="803292" cy="783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5"/>
          <p:cNvSpPr/>
          <p:nvPr/>
        </p:nvSpPr>
        <p:spPr>
          <a:xfrm>
            <a:off x="926443" y="2043826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Main Task</a:t>
            </a:r>
            <a:endParaRPr lang="zh-CN" altLang="en-US" dirty="0"/>
          </a:p>
        </p:txBody>
      </p:sp>
      <p:sp>
        <p:nvSpPr>
          <p:cNvPr id="21" name="圆角矩形 20"/>
          <p:cNvSpPr/>
          <p:nvPr/>
        </p:nvSpPr>
        <p:spPr>
          <a:xfrm>
            <a:off x="926443" y="2801921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Part Task</a:t>
            </a:r>
            <a:endParaRPr lang="zh-CN" altLang="en-US" dirty="0"/>
          </a:p>
        </p:txBody>
      </p:sp>
      <p:sp>
        <p:nvSpPr>
          <p:cNvPr id="22" name="圆角矩形 21"/>
          <p:cNvSpPr/>
          <p:nvPr/>
        </p:nvSpPr>
        <p:spPr>
          <a:xfrm>
            <a:off x="926443" y="3560016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Main Task</a:t>
            </a:r>
            <a:endParaRPr lang="zh-CN" altLang="en-US" dirty="0"/>
          </a:p>
        </p:txBody>
      </p:sp>
      <p:sp>
        <p:nvSpPr>
          <p:cNvPr id="23" name="圆角矩形 22"/>
          <p:cNvSpPr/>
          <p:nvPr/>
        </p:nvSpPr>
        <p:spPr>
          <a:xfrm>
            <a:off x="926443" y="4318111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12" name="直接箭头连接符 11"/>
          <p:cNvCxnSpPr>
            <a:stCxn id="4" idx="1"/>
            <a:endCxn id="6" idx="3"/>
          </p:cNvCxnSpPr>
          <p:nvPr/>
        </p:nvCxnSpPr>
        <p:spPr>
          <a:xfrm flipH="1">
            <a:off x="3612493" y="2212015"/>
            <a:ext cx="1724363" cy="16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4" idx="1"/>
            <a:endCxn id="21" idx="3"/>
          </p:cNvCxnSpPr>
          <p:nvPr/>
        </p:nvCxnSpPr>
        <p:spPr>
          <a:xfrm flipH="1">
            <a:off x="3612493" y="2212015"/>
            <a:ext cx="1724363" cy="7745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4" idx="1"/>
            <a:endCxn id="22" idx="3"/>
          </p:cNvCxnSpPr>
          <p:nvPr/>
        </p:nvCxnSpPr>
        <p:spPr>
          <a:xfrm flipH="1">
            <a:off x="3612493" y="2212015"/>
            <a:ext cx="1724363" cy="15326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4" idx="1"/>
            <a:endCxn id="23" idx="3"/>
          </p:cNvCxnSpPr>
          <p:nvPr/>
        </p:nvCxnSpPr>
        <p:spPr>
          <a:xfrm flipH="1">
            <a:off x="3612493" y="2212015"/>
            <a:ext cx="1724363" cy="22907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3360841" y="5562438"/>
            <a:ext cx="50646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/>
              <a:t>Unique Task Status Definition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52502073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Approval Status Settings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421004" y="1465088"/>
            <a:ext cx="2022159" cy="2006600"/>
            <a:chOff x="1097280" y="1473200"/>
            <a:chExt cx="1760220" cy="2006600"/>
          </a:xfrm>
        </p:grpSpPr>
        <p:sp>
          <p:nvSpPr>
            <p:cNvPr id="4" name="矩形 3"/>
            <p:cNvSpPr/>
            <p:nvPr/>
          </p:nvSpPr>
          <p:spPr>
            <a:xfrm>
              <a:off x="1097280" y="1879600"/>
              <a:ext cx="1760220" cy="1600200"/>
            </a:xfrm>
            <a:prstGeom prst="rect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Waiting For Approval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Approved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Rejected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097280" y="1473200"/>
              <a:ext cx="1760220" cy="381000"/>
            </a:xfrm>
            <a:prstGeom prst="rect">
              <a:avLst/>
            </a:prstGeo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Approval Status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3200401" y="2243756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23" name="直接箭头连接符 22"/>
          <p:cNvCxnSpPr>
            <a:stCxn id="4" idx="3"/>
            <a:endCxn id="9" idx="1"/>
          </p:cNvCxnSpPr>
          <p:nvPr/>
        </p:nvCxnSpPr>
        <p:spPr>
          <a:xfrm flipV="1">
            <a:off x="2443163" y="2523157"/>
            <a:ext cx="757238" cy="1484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流程图: 预定义过程 12"/>
          <p:cNvSpPr/>
          <p:nvPr/>
        </p:nvSpPr>
        <p:spPr>
          <a:xfrm>
            <a:off x="6815137" y="2023715"/>
            <a:ext cx="1671638" cy="957262"/>
          </a:xfrm>
          <a:prstGeom prst="flowChartPredefinedProcess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Audit Process Definition</a:t>
            </a:r>
            <a:endParaRPr lang="zh-CN" altLang="en-US" dirty="0"/>
          </a:p>
        </p:txBody>
      </p:sp>
      <p:cxnSp>
        <p:nvCxnSpPr>
          <p:cNvPr id="17" name="直接箭头连接符 16"/>
          <p:cNvCxnSpPr>
            <a:stCxn id="13" idx="1"/>
            <a:endCxn id="9" idx="3"/>
          </p:cNvCxnSpPr>
          <p:nvPr/>
        </p:nvCxnSpPr>
        <p:spPr>
          <a:xfrm flipH="1">
            <a:off x="6386513" y="2502346"/>
            <a:ext cx="428624" cy="20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9244012" y="1326354"/>
            <a:ext cx="2428876" cy="1679563"/>
            <a:chOff x="9244012" y="1326354"/>
            <a:chExt cx="2428876" cy="1679563"/>
          </a:xfrm>
        </p:grpSpPr>
        <p:grpSp>
          <p:nvGrpSpPr>
            <p:cNvPr id="28" name="组合 27"/>
            <p:cNvGrpSpPr/>
            <p:nvPr/>
          </p:nvGrpSpPr>
          <p:grpSpPr>
            <a:xfrm>
              <a:off x="9244013" y="1326354"/>
              <a:ext cx="2428875" cy="1679563"/>
              <a:chOff x="9244013" y="1326355"/>
              <a:chExt cx="2428875" cy="11557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矩形 24"/>
              <p:cNvSpPr/>
              <p:nvPr/>
            </p:nvSpPr>
            <p:spPr>
              <a:xfrm>
                <a:off x="9244013" y="1667668"/>
                <a:ext cx="2428875" cy="81439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9244012" y="2219603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2 – ASDE/SQE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9244012" y="3759218"/>
            <a:ext cx="2428876" cy="1364459"/>
            <a:chOff x="9244012" y="1326354"/>
            <a:chExt cx="2428876" cy="1364459"/>
          </a:xfrm>
        </p:grpSpPr>
        <p:grpSp>
          <p:nvGrpSpPr>
            <p:cNvPr id="33" name="组合 32"/>
            <p:cNvGrpSpPr/>
            <p:nvPr/>
          </p:nvGrpSpPr>
          <p:grpSpPr>
            <a:xfrm>
              <a:off x="9244013" y="1326354"/>
              <a:ext cx="2428875" cy="1364459"/>
              <a:chOff x="9244013" y="1326355"/>
              <a:chExt cx="2428875" cy="93888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6" name="矩形 35"/>
              <p:cNvSpPr/>
              <p:nvPr/>
            </p:nvSpPr>
            <p:spPr>
              <a:xfrm>
                <a:off x="9244013" y="1667668"/>
                <a:ext cx="2428875" cy="59757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直接箭头连接符 38"/>
          <p:cNvCxnSpPr>
            <a:stCxn id="27" idx="1"/>
          </p:cNvCxnSpPr>
          <p:nvPr/>
        </p:nvCxnSpPr>
        <p:spPr>
          <a:xfrm flipH="1">
            <a:off x="8486775" y="1574366"/>
            <a:ext cx="757238" cy="75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37" idx="1"/>
          </p:cNvCxnSpPr>
          <p:nvPr/>
        </p:nvCxnSpPr>
        <p:spPr>
          <a:xfrm flipH="1" flipV="1">
            <a:off x="8372476" y="2700165"/>
            <a:ext cx="871537" cy="1307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867501" y="5664522"/>
            <a:ext cx="7183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Task based &amp; Predefined audit process template</a:t>
            </a:r>
            <a:endParaRPr lang="zh-CN" altLang="en-US" sz="2800" dirty="0"/>
          </a:p>
        </p:txBody>
      </p:sp>
      <p:sp>
        <p:nvSpPr>
          <p:cNvPr id="43" name="文本框 42"/>
          <p:cNvSpPr txBox="1"/>
          <p:nvPr/>
        </p:nvSpPr>
        <p:spPr>
          <a:xfrm>
            <a:off x="356711" y="3953645"/>
            <a:ext cx="86872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Tips:</a:t>
            </a:r>
          </a:p>
          <a:p>
            <a:r>
              <a:rPr lang="en-US" altLang="zh-CN" sz="1400" dirty="0" smtClean="0"/>
              <a:t>1, APQP/PPAP Task Approver: Should be the ASDE/SQE who created relative APQP/PPAP Main task;</a:t>
            </a:r>
          </a:p>
          <a:p>
            <a:r>
              <a:rPr lang="en-US" altLang="zh-CN" sz="1400" dirty="0" smtClean="0"/>
              <a:t>2, APQP/PPAP task level 1 approver: Should be the ASDE/SQE who created relative APQP/PPAP Main task;</a:t>
            </a:r>
          </a:p>
          <a:p>
            <a:r>
              <a:rPr lang="en-US" altLang="zh-CN" sz="1400" dirty="0" smtClean="0"/>
              <a:t>3, APQP/PPAP task level 2 approver: Should be the ASDE/SQE supervisor who created relative project main task;</a:t>
            </a:r>
          </a:p>
          <a:p>
            <a:r>
              <a:rPr lang="en-US" altLang="zh-CN" sz="1400" dirty="0" smtClean="0"/>
              <a:t>4, System should check if there are further more audit level and send approval request to next level of approver automatically according to the audit process definition;</a:t>
            </a:r>
            <a:endParaRPr lang="zh-CN" altLang="en-US" sz="1400" dirty="0"/>
          </a:p>
        </p:txBody>
      </p:sp>
      <p:sp>
        <p:nvSpPr>
          <p:cNvPr id="14" name="文本框 13"/>
          <p:cNvSpPr txBox="1"/>
          <p:nvPr/>
        </p:nvSpPr>
        <p:spPr>
          <a:xfrm>
            <a:off x="10001250" y="2978168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Sample 1</a:t>
            </a:r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10098405" y="5107390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Sample2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955289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Main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4256291"/>
              </p:ext>
            </p:extLst>
          </p:nvPr>
        </p:nvGraphicFramePr>
        <p:xfrm>
          <a:off x="2292746" y="2953735"/>
          <a:ext cx="9651604" cy="303519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700" b="1" baseline="0" dirty="0" smtClean="0"/>
                        <a:t>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 Phase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51096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 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707848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123145" y="2982694"/>
            <a:ext cx="9909968" cy="3038891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List View</a:t>
            </a:r>
            <a:endParaRPr lang="zh-CN" altLang="en-US" dirty="0"/>
          </a:p>
        </p:txBody>
      </p:sp>
      <p:sp>
        <p:nvSpPr>
          <p:cNvPr id="68" name="矩形 67"/>
          <p:cNvSpPr/>
          <p:nvPr/>
        </p:nvSpPr>
        <p:spPr>
          <a:xfrm>
            <a:off x="200024" y="2307382"/>
            <a:ext cx="1986648" cy="3038891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Tree 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6987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8722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Tree in Explore Tree View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组合 10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84" name="组合 8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文本框 17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62" name="肘形连接符 61"/>
              <p:cNvCxnSpPr>
                <a:stCxn id="12" idx="1"/>
                <a:endCxn id="3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肘形连接符 64"/>
              <p:cNvCxnSpPr>
                <a:stCxn id="12" idx="1"/>
                <a:endCxn id="4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肘形连接符 68"/>
              <p:cNvCxnSpPr>
                <a:stCxn id="12" idx="1"/>
                <a:endCxn id="5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肘形连接符 70"/>
              <p:cNvCxnSpPr>
                <a:stCxn id="12" idx="1"/>
                <a:endCxn id="5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文本框 69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59" name="组合 58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2" name="直接连接符 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>
                <a:stCxn id="5" idx="1"/>
                <a:endCxn id="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81" name="矩形 8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3" name="直接连接符 82"/>
              <p:cNvCxnSpPr>
                <a:stCxn id="81" idx="1"/>
                <a:endCxn id="8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6" name="组合 9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1" name="矩形 10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2" name="直接连接符 10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/>
              <p:cNvCxnSpPr>
                <a:stCxn id="101" idx="1"/>
                <a:endCxn id="10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4" name="组合 103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1" name="直接连接符 6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>
              <a:endCxn id="70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>
              <a:endCxn id="7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椭圆 7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标注 110"/>
          <p:cNvSpPr/>
          <p:nvPr/>
        </p:nvSpPr>
        <p:spPr>
          <a:xfrm>
            <a:off x="3073400" y="2692125"/>
            <a:ext cx="3568244" cy="918878"/>
          </a:xfrm>
          <a:prstGeom prst="wedgeRectCallout">
            <a:avLst>
              <a:gd name="adj1" fmla="val -75288"/>
              <a:gd name="adj2" fmla="val -70184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Project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2" name="矩形标注 111"/>
          <p:cNvSpPr/>
          <p:nvPr/>
        </p:nvSpPr>
        <p:spPr>
          <a:xfrm>
            <a:off x="4490136" y="3835007"/>
            <a:ext cx="3568244" cy="918878"/>
          </a:xfrm>
          <a:prstGeom prst="wedgeRectCallout">
            <a:avLst>
              <a:gd name="adj1" fmla="val -132590"/>
              <a:gd name="adj2" fmla="val -8815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Part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3" name="矩形标注 112"/>
          <p:cNvSpPr/>
          <p:nvPr/>
        </p:nvSpPr>
        <p:spPr>
          <a:xfrm>
            <a:off x="3735066" y="5123798"/>
            <a:ext cx="4476339" cy="918878"/>
          </a:xfrm>
          <a:prstGeom prst="wedgeRectCallout">
            <a:avLst>
              <a:gd name="adj1" fmla="val -105365"/>
              <a:gd name="adj2" fmla="val -15449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APAP/PPAP/PPQP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8" name="矩形 6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6" name="流程图: 摘录 75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460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of a Project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1855312" y="2281754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6946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6123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5789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5609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343993"/>
              </p:ext>
            </p:extLst>
          </p:nvPr>
        </p:nvGraphicFramePr>
        <p:xfrm>
          <a:off x="1918188" y="2953735"/>
          <a:ext cx="10054330" cy="316671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6339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3873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37376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38908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80967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695325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2865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37589471"/>
                    </a:ext>
                  </a:extLst>
                </a:gridCol>
                <a:gridCol w="561975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666343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Severity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108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05565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18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1.3.3.3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             </a:t>
                      </a:r>
                      <a:r>
                        <a:rPr lang="en-US" altLang="zh-CN" sz="1000" b="1" dirty="0" smtClean="0">
                          <a:solidFill>
                            <a:schemeClr val="bg1"/>
                          </a:solidFill>
                        </a:rPr>
                        <a:t>•</a:t>
                      </a:r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Drawing  list and change  record 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6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1655288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1625590" y="2421317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69" name="文本框 68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200"/>
              </a:lvl1pPr>
            </a:lstStyle>
            <a:p>
              <a:r>
                <a:rPr lang="en-US" altLang="zh-CN" dirty="0"/>
                <a:t>Edit</a:t>
              </a:r>
              <a:endParaRPr lang="zh-CN" altLang="en-US" dirty="0"/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sp>
        <p:nvSpPr>
          <p:cNvPr id="127" name="等腰三角形 126"/>
          <p:cNvSpPr/>
          <p:nvPr/>
        </p:nvSpPr>
        <p:spPr>
          <a:xfrm rot="5400000">
            <a:off x="3917923" y="3388362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等腰三角形 127"/>
          <p:cNvSpPr/>
          <p:nvPr/>
        </p:nvSpPr>
        <p:spPr>
          <a:xfrm rot="10800000">
            <a:off x="4006764" y="413311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等腰三角形 128"/>
          <p:cNvSpPr/>
          <p:nvPr/>
        </p:nvSpPr>
        <p:spPr>
          <a:xfrm rot="5400000">
            <a:off x="4006763" y="363123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等腰三角形 129"/>
          <p:cNvSpPr/>
          <p:nvPr/>
        </p:nvSpPr>
        <p:spPr>
          <a:xfrm rot="5400000">
            <a:off x="4006763" y="388527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等腰三角形 130"/>
          <p:cNvSpPr/>
          <p:nvPr/>
        </p:nvSpPr>
        <p:spPr>
          <a:xfrm rot="5400000">
            <a:off x="4111619" y="437104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等腰三角形 131"/>
          <p:cNvSpPr/>
          <p:nvPr/>
        </p:nvSpPr>
        <p:spPr>
          <a:xfrm rot="5400000">
            <a:off x="4116381" y="4592066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等腰三角形 132"/>
          <p:cNvSpPr/>
          <p:nvPr/>
        </p:nvSpPr>
        <p:spPr>
          <a:xfrm rot="10800000">
            <a:off x="4111619" y="484748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等腰三角形 133"/>
          <p:cNvSpPr/>
          <p:nvPr/>
        </p:nvSpPr>
        <p:spPr>
          <a:xfrm rot="10800000">
            <a:off x="4209136" y="5276563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等腰三角形 134"/>
          <p:cNvSpPr/>
          <p:nvPr/>
        </p:nvSpPr>
        <p:spPr>
          <a:xfrm rot="5400000">
            <a:off x="4209136" y="507979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185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User Groups &amp; Roles</a:t>
            </a:r>
            <a:br>
              <a:rPr lang="en-US" altLang="zh-CN" dirty="0" smtClean="0"/>
            </a:br>
            <a:r>
              <a:rPr lang="en-US" altLang="zh-CN" sz="2700" dirty="0" smtClean="0"/>
              <a:t>- User Roles</a:t>
            </a:r>
            <a:endParaRPr lang="zh-CN" altLang="en-US" sz="2700" dirty="0"/>
          </a:p>
        </p:txBody>
      </p:sp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1936060140"/>
              </p:ext>
            </p:extLst>
          </p:nvPr>
        </p:nvGraphicFramePr>
        <p:xfrm>
          <a:off x="1097280" y="1243013"/>
          <a:ext cx="10058400" cy="48953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矩形 4"/>
          <p:cNvSpPr/>
          <p:nvPr/>
        </p:nvSpPr>
        <p:spPr>
          <a:xfrm>
            <a:off x="10458450" y="244402"/>
            <a:ext cx="1543050" cy="6271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draft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048494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6899240" y="36439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8932195" y="37087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4465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3378925" y="3668559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7570685" y="38555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7734835"/>
              </p:ext>
            </p:extLst>
          </p:nvPr>
        </p:nvGraphicFramePr>
        <p:xfrm>
          <a:off x="6670942" y="4717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4733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4544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6585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</a:t>
                      </a:r>
                      <a:r>
                        <a:rPr lang="en-US" altLang="zh-CN" sz="1000" baseline="0" dirty="0" smtClean="0"/>
                        <a:t> comments 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14342" y="1821475"/>
            <a:ext cx="10415584" cy="4077880"/>
            <a:chOff x="414342" y="1821475"/>
            <a:chExt cx="10415584" cy="4077880"/>
          </a:xfrm>
        </p:grpSpPr>
        <p:grpSp>
          <p:nvGrpSpPr>
            <p:cNvPr id="199" name="组合 198"/>
            <p:cNvGrpSpPr/>
            <p:nvPr/>
          </p:nvGrpSpPr>
          <p:grpSpPr>
            <a:xfrm>
              <a:off x="414342" y="1821475"/>
              <a:ext cx="10415584" cy="4077880"/>
              <a:chOff x="648100" y="1821475"/>
              <a:chExt cx="8797493" cy="4319214"/>
            </a:xfrm>
          </p:grpSpPr>
          <p:grpSp>
            <p:nvGrpSpPr>
              <p:cNvPr id="204" name="组合 203"/>
              <p:cNvGrpSpPr/>
              <p:nvPr/>
            </p:nvGrpSpPr>
            <p:grpSpPr>
              <a:xfrm>
                <a:off x="648100" y="1821475"/>
                <a:ext cx="8797493" cy="4319214"/>
                <a:chOff x="2157413" y="1671638"/>
                <a:chExt cx="8043862" cy="4171950"/>
              </a:xfrm>
            </p:grpSpPr>
            <p:sp>
              <p:nvSpPr>
                <p:cNvPr id="228" name="流程图: 过程 227"/>
                <p:cNvSpPr/>
                <p:nvPr/>
              </p:nvSpPr>
              <p:spPr>
                <a:xfrm>
                  <a:off x="2157413" y="1671638"/>
                  <a:ext cx="8043862" cy="417195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29" name="流程图: 过程 228"/>
                <p:cNvSpPr/>
                <p:nvPr/>
              </p:nvSpPr>
              <p:spPr>
                <a:xfrm>
                  <a:off x="2157413" y="1675375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Add Comment</a:t>
                  </a:r>
                  <a:endParaRPr lang="zh-CN" altLang="en-US" sz="1400" dirty="0"/>
                </a:p>
              </p:txBody>
            </p:sp>
          </p:grpSp>
          <p:grpSp>
            <p:nvGrpSpPr>
              <p:cNvPr id="207" name="组合 206"/>
              <p:cNvGrpSpPr/>
              <p:nvPr/>
            </p:nvGrpSpPr>
            <p:grpSpPr>
              <a:xfrm>
                <a:off x="9181700" y="1872170"/>
                <a:ext cx="180000" cy="180000"/>
                <a:chOff x="11712535" y="472099"/>
                <a:chExt cx="810347" cy="757164"/>
              </a:xfrm>
            </p:grpSpPr>
            <p:sp>
              <p:nvSpPr>
                <p:cNvPr id="208" name="矩形 207"/>
                <p:cNvSpPr/>
                <p:nvPr/>
              </p:nvSpPr>
              <p:spPr>
                <a:xfrm>
                  <a:off x="11712535" y="472099"/>
                  <a:ext cx="796885" cy="757164"/>
                </a:xfrm>
                <a:prstGeom prst="rect">
                  <a:avLst/>
                </a:prstGeom>
                <a:solidFill>
                  <a:schemeClr val="bg1"/>
                </a:solidFill>
                <a:ln w="190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220" name="直接连接符 219"/>
                <p:cNvCxnSpPr/>
                <p:nvPr/>
              </p:nvCxnSpPr>
              <p:spPr>
                <a:xfrm>
                  <a:off x="11719266" y="486683"/>
                  <a:ext cx="803616" cy="740339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7" name="直接连接符 226"/>
                <p:cNvCxnSpPr/>
                <p:nvPr/>
              </p:nvCxnSpPr>
              <p:spPr>
                <a:xfrm flipH="1">
                  <a:off x="11719266" y="472099"/>
                  <a:ext cx="803616" cy="73718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32" name="组合 231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235" name="流程图: 过程 234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6" name="文本框 235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246" name="组合 245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247" name="流程图: 过程 246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8" name="文本框 247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249" name="组合 248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250" name="流程图: 过程 249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1" name="文本框 250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252" name="圆角矩形 251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53" name="圆角矩形 252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20677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</a:t>
                      </a:r>
                      <a:r>
                        <a:rPr lang="en-US" altLang="zh-CN" sz="1000" baseline="0" dirty="0" smtClean="0"/>
                        <a:t> comments 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204" name="组合 20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228" name="流程图: 过程 227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流程图: 过程 2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207" name="组合 20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208" name="矩形 20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20" name="直接连接符 219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直接连接符 2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2" name="组合 231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235" name="流程图: 过程 234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6" name="文本框 235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246" name="圆角矩形 245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47" name="圆角矩形 246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圆角矩形 247"/>
          <p:cNvSpPr/>
          <p:nvPr/>
        </p:nvSpPr>
        <p:spPr>
          <a:xfrm>
            <a:off x="8882724" y="3085876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49" name="圆角矩形 248"/>
          <p:cNvSpPr/>
          <p:nvPr/>
        </p:nvSpPr>
        <p:spPr>
          <a:xfrm>
            <a:off x="8906532" y="3409729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50" name="十字形 249"/>
          <p:cNvSpPr/>
          <p:nvPr/>
        </p:nvSpPr>
        <p:spPr>
          <a:xfrm>
            <a:off x="10263939" y="373102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1" name="组合 250"/>
          <p:cNvGrpSpPr/>
          <p:nvPr/>
        </p:nvGrpSpPr>
        <p:grpSpPr>
          <a:xfrm>
            <a:off x="10282927" y="3152390"/>
            <a:ext cx="72000" cy="72000"/>
            <a:chOff x="10311507" y="4281107"/>
            <a:chExt cx="72000" cy="72000"/>
          </a:xfrm>
        </p:grpSpPr>
        <p:cxnSp>
          <p:nvCxnSpPr>
            <p:cNvPr id="252" name="直接连接符 251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接连接符 252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4" name="组合 253"/>
          <p:cNvGrpSpPr/>
          <p:nvPr/>
        </p:nvGrpSpPr>
        <p:grpSpPr>
          <a:xfrm>
            <a:off x="10280835" y="3490530"/>
            <a:ext cx="80944" cy="72000"/>
            <a:chOff x="10314179" y="4281107"/>
            <a:chExt cx="80944" cy="72000"/>
          </a:xfrm>
        </p:grpSpPr>
        <p:cxnSp>
          <p:nvCxnSpPr>
            <p:cNvPr id="255" name="直接连接符 254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直接连接符 255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7" name="组合 256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258" name="流程图: 过程 257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Https://QMS:9001/public/APAP/sample/kkjfkljaskjfjoejoj93940803284820kldfjksjd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59" name="文本框 258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260" name="圆角矩形 259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Upload</a:t>
            </a:r>
            <a:endParaRPr lang="zh-CN" altLang="en-US" sz="1400" dirty="0"/>
          </a:p>
        </p:txBody>
      </p:sp>
      <p:sp>
        <p:nvSpPr>
          <p:cNvPr id="261" name="圆角矩形 260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62" name="圆角矩形 261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3" name="流程图: 过程 262"/>
          <p:cNvSpPr/>
          <p:nvPr/>
        </p:nvSpPr>
        <p:spPr>
          <a:xfrm>
            <a:off x="2652878" y="4898974"/>
            <a:ext cx="5343039" cy="211021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64" name="流程图: 过程 263"/>
          <p:cNvSpPr/>
          <p:nvPr/>
        </p:nvSpPr>
        <p:spPr>
          <a:xfrm>
            <a:off x="2652878" y="5199017"/>
            <a:ext cx="5343039" cy="245004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65" name="十字形 264"/>
          <p:cNvSpPr/>
          <p:nvPr/>
        </p:nvSpPr>
        <p:spPr>
          <a:xfrm>
            <a:off x="10273475" y="551219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6" name="组合 265"/>
          <p:cNvGrpSpPr/>
          <p:nvPr/>
        </p:nvGrpSpPr>
        <p:grpSpPr>
          <a:xfrm>
            <a:off x="10280858" y="4990712"/>
            <a:ext cx="80944" cy="72000"/>
            <a:chOff x="10314179" y="4281107"/>
            <a:chExt cx="80944" cy="72000"/>
          </a:xfrm>
        </p:grpSpPr>
        <p:cxnSp>
          <p:nvCxnSpPr>
            <p:cNvPr id="267" name="直接连接符 266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接连接符 267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9" name="组合 268"/>
          <p:cNvGrpSpPr/>
          <p:nvPr/>
        </p:nvGrpSpPr>
        <p:grpSpPr>
          <a:xfrm>
            <a:off x="10280859" y="5262181"/>
            <a:ext cx="80944" cy="72000"/>
            <a:chOff x="10314179" y="4281107"/>
            <a:chExt cx="80944" cy="72000"/>
          </a:xfrm>
        </p:grpSpPr>
        <p:cxnSp>
          <p:nvCxnSpPr>
            <p:cNvPr id="270" name="直接连接符 269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直接连接符 270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2" name="组合 271"/>
          <p:cNvGrpSpPr/>
          <p:nvPr/>
        </p:nvGrpSpPr>
        <p:grpSpPr>
          <a:xfrm>
            <a:off x="458399" y="4875829"/>
            <a:ext cx="1576084" cy="261610"/>
            <a:chOff x="491739" y="2723183"/>
            <a:chExt cx="1576084" cy="261610"/>
          </a:xfrm>
        </p:grpSpPr>
        <p:sp>
          <p:nvSpPr>
            <p:cNvPr id="273" name="文本框 272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74" name="流程图: 过程 273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Chart 2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5" name="组合 274"/>
          <p:cNvGrpSpPr/>
          <p:nvPr/>
        </p:nvGrpSpPr>
        <p:grpSpPr>
          <a:xfrm>
            <a:off x="453631" y="5185407"/>
            <a:ext cx="1576084" cy="261610"/>
            <a:chOff x="491739" y="2723183"/>
            <a:chExt cx="1576084" cy="261610"/>
          </a:xfrm>
        </p:grpSpPr>
        <p:sp>
          <p:nvSpPr>
            <p:cNvPr id="276" name="文本框 275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77" name="流程图: 过程 276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TEST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78" name="文本框 277"/>
          <p:cNvSpPr txBox="1"/>
          <p:nvPr/>
        </p:nvSpPr>
        <p:spPr>
          <a:xfrm>
            <a:off x="2210780" y="488264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79" name="文本框 278"/>
          <p:cNvSpPr txBox="1"/>
          <p:nvPr/>
        </p:nvSpPr>
        <p:spPr>
          <a:xfrm>
            <a:off x="2210780" y="5196963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80" name="文本框 279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1" name="文本框 280"/>
          <p:cNvSpPr txBox="1"/>
          <p:nvPr/>
        </p:nvSpPr>
        <p:spPr>
          <a:xfrm>
            <a:off x="8230584" y="4887399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2" name="文本框 281"/>
          <p:cNvSpPr txBox="1"/>
          <p:nvPr/>
        </p:nvSpPr>
        <p:spPr>
          <a:xfrm>
            <a:off x="8244869" y="5201724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3" name="流程图: 过程 282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dc001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84" name="流程图: 过程 283"/>
          <p:cNvSpPr/>
          <p:nvPr/>
        </p:nvSpPr>
        <p:spPr>
          <a:xfrm>
            <a:off x="9047520" y="4918792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dc002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85" name="流程图: 过程 284"/>
          <p:cNvSpPr/>
          <p:nvPr/>
        </p:nvSpPr>
        <p:spPr>
          <a:xfrm>
            <a:off x="9047519" y="5233119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dc003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grpSp>
        <p:nvGrpSpPr>
          <p:cNvPr id="286" name="组合 285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287" name="文本框 286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88" name="流程图: 过程 287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89" name="流程图: 过程 288"/>
          <p:cNvSpPr/>
          <p:nvPr/>
        </p:nvSpPr>
        <p:spPr>
          <a:xfrm>
            <a:off x="2629068" y="308921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Requirements\001.docx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90" name="流程图: 过程 289"/>
          <p:cNvSpPr/>
          <p:nvPr/>
        </p:nvSpPr>
        <p:spPr>
          <a:xfrm>
            <a:off x="2638592" y="342735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Requirements\001.docx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291" name="组合 290"/>
          <p:cNvGrpSpPr/>
          <p:nvPr/>
        </p:nvGrpSpPr>
        <p:grpSpPr>
          <a:xfrm>
            <a:off x="486974" y="3061324"/>
            <a:ext cx="1576084" cy="261610"/>
            <a:chOff x="491739" y="2723183"/>
            <a:chExt cx="1576084" cy="261610"/>
          </a:xfrm>
        </p:grpSpPr>
        <p:sp>
          <p:nvSpPr>
            <p:cNvPr id="292" name="文本框 291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93" name="流程图: 过程 292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94" name="组合 293"/>
          <p:cNvGrpSpPr/>
          <p:nvPr/>
        </p:nvGrpSpPr>
        <p:grpSpPr>
          <a:xfrm>
            <a:off x="472685" y="3404227"/>
            <a:ext cx="1576084" cy="261610"/>
            <a:chOff x="491739" y="2723183"/>
            <a:chExt cx="1576084" cy="261610"/>
          </a:xfrm>
        </p:grpSpPr>
        <p:sp>
          <p:nvSpPr>
            <p:cNvPr id="295" name="文本框 294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96" name="流程图: 过程 295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sample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97" name="文本框 296"/>
          <p:cNvSpPr txBox="1"/>
          <p:nvPr/>
        </p:nvSpPr>
        <p:spPr>
          <a:xfrm>
            <a:off x="2182205" y="306812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98" name="文本框 297"/>
          <p:cNvSpPr txBox="1"/>
          <p:nvPr/>
        </p:nvSpPr>
        <p:spPr>
          <a:xfrm>
            <a:off x="2182206" y="3411026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299" name="组合 298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300" name="文本框 299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301" name="流程图: 过程 300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Chart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1663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6889705" y="3697925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8922660" y="376272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3380423" y="3681944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199" name="圆角矩形 198"/>
          <p:cNvSpPr/>
          <p:nvPr/>
        </p:nvSpPr>
        <p:spPr>
          <a:xfrm>
            <a:off x="4836868" y="57897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200" name="文本框 199"/>
          <p:cNvSpPr txBox="1"/>
          <p:nvPr/>
        </p:nvSpPr>
        <p:spPr>
          <a:xfrm>
            <a:off x="6643923" y="43636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18" name="表格 2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9804940"/>
              </p:ext>
            </p:extLst>
          </p:nvPr>
        </p:nvGraphicFramePr>
        <p:xfrm>
          <a:off x="6670942" y="46162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19" name="组合 218"/>
          <p:cNvGrpSpPr/>
          <p:nvPr/>
        </p:nvGrpSpPr>
        <p:grpSpPr>
          <a:xfrm>
            <a:off x="10415587" y="4631695"/>
            <a:ext cx="142435" cy="1040133"/>
            <a:chOff x="11444285" y="2527588"/>
            <a:chExt cx="233476" cy="893651"/>
          </a:xfrm>
        </p:grpSpPr>
        <p:sp>
          <p:nvSpPr>
            <p:cNvPr id="229" name="流程图: 过程 22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矩形 22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流程图: 合并 23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流程图: 合并 23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654290" y="4694203"/>
            <a:ext cx="3799760" cy="923775"/>
            <a:chOff x="491924" y="4935110"/>
            <a:chExt cx="3799760" cy="923775"/>
          </a:xfrm>
        </p:grpSpPr>
        <p:grpSp>
          <p:nvGrpSpPr>
            <p:cNvPr id="237" name="组合 236"/>
            <p:cNvGrpSpPr/>
            <p:nvPr/>
          </p:nvGrpSpPr>
          <p:grpSpPr>
            <a:xfrm>
              <a:off x="491924" y="4935110"/>
              <a:ext cx="3797524" cy="474918"/>
              <a:chOff x="3416733" y="2628052"/>
              <a:chExt cx="3797524" cy="474918"/>
            </a:xfrm>
          </p:grpSpPr>
          <p:sp>
            <p:nvSpPr>
              <p:cNvPr id="240" name="流程图: 过程 239"/>
              <p:cNvSpPr/>
              <p:nvPr/>
            </p:nvSpPr>
            <p:spPr>
              <a:xfrm>
                <a:off x="4455808" y="2898826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Attachment 1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1" name="文本框 24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38" name="流程图: 过程 237"/>
            <p:cNvSpPr/>
            <p:nvPr/>
          </p:nvSpPr>
          <p:spPr>
            <a:xfrm>
              <a:off x="1532623" y="5430147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39" name="流程图: 过程 238"/>
            <p:cNvSpPr/>
            <p:nvPr/>
          </p:nvSpPr>
          <p:spPr>
            <a:xfrm>
              <a:off x="1533235" y="56547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42" name="组合 241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3" name="流程图: 过程 24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矩形 24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流程图: 合并 24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3411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of a Part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4051616"/>
              </p:ext>
            </p:extLst>
          </p:nvPr>
        </p:nvGraphicFramePr>
        <p:xfrm>
          <a:off x="2292746" y="2953735"/>
          <a:ext cx="9651604" cy="303519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700" b="1" baseline="0" dirty="0" smtClean="0"/>
                        <a:t>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Phase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27223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305870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05319" y="432118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05319" y="452517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05320" y="474837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798033" y="3556052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sp>
        <p:nvSpPr>
          <p:cNvPr id="136" name="等腰三角形 135"/>
          <p:cNvSpPr/>
          <p:nvPr/>
        </p:nvSpPr>
        <p:spPr>
          <a:xfrm rot="10800000">
            <a:off x="4595219" y="513890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等腰三角形 136"/>
          <p:cNvSpPr/>
          <p:nvPr/>
        </p:nvSpPr>
        <p:spPr>
          <a:xfrm rot="5400000">
            <a:off x="4595218" y="494087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34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9975781"/>
              </p:ext>
            </p:extLst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766579" y="4978164"/>
            <a:ext cx="4791443" cy="634137"/>
            <a:chOff x="5766579" y="4978164"/>
            <a:chExt cx="4791443" cy="634137"/>
          </a:xfrm>
        </p:grpSpPr>
        <p:sp>
          <p:nvSpPr>
            <p:cNvPr id="199" name="文本框 198"/>
            <p:cNvSpPr txBox="1"/>
            <p:nvPr/>
          </p:nvSpPr>
          <p:spPr>
            <a:xfrm>
              <a:off x="5944912" y="5148441"/>
              <a:ext cx="15472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Auditing Configuration :</a:t>
              </a:r>
              <a:endParaRPr lang="zh-CN" altLang="en-US" sz="1100" dirty="0"/>
            </a:p>
          </p:txBody>
        </p:sp>
        <p:sp>
          <p:nvSpPr>
            <p:cNvPr id="200" name="文本框 199"/>
            <p:cNvSpPr txBox="1"/>
            <p:nvPr/>
          </p:nvSpPr>
          <p:spPr>
            <a:xfrm>
              <a:off x="7568725" y="5146555"/>
              <a:ext cx="17203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u="sng" dirty="0" smtClean="0">
                  <a:solidFill>
                    <a:srgbClr val="002060"/>
                  </a:solidFill>
                </a:rPr>
                <a:t>Configure Auditing Process</a:t>
              </a:r>
              <a:endParaRPr lang="zh-CN" altLang="en-US" sz="1100" u="sng" dirty="0">
                <a:solidFill>
                  <a:srgbClr val="002060"/>
                </a:solidFill>
              </a:endParaRPr>
            </a:p>
          </p:txBody>
        </p:sp>
        <p:sp>
          <p:nvSpPr>
            <p:cNvPr id="5" name="圆角矩形 4"/>
            <p:cNvSpPr/>
            <p:nvPr/>
          </p:nvSpPr>
          <p:spPr>
            <a:xfrm>
              <a:off x="5766579" y="4978164"/>
              <a:ext cx="4791443" cy="634137"/>
            </a:xfrm>
            <a:prstGeom prst="roundRect">
              <a:avLst>
                <a:gd name="adj" fmla="val 3149"/>
              </a:avLst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16489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9" name="组合 208"/>
          <p:cNvGrpSpPr/>
          <p:nvPr/>
        </p:nvGrpSpPr>
        <p:grpSpPr>
          <a:xfrm>
            <a:off x="914598" y="1877633"/>
            <a:ext cx="10415584" cy="4077880"/>
            <a:chOff x="414342" y="1821475"/>
            <a:chExt cx="10415584" cy="4077880"/>
          </a:xfrm>
        </p:grpSpPr>
        <p:grpSp>
          <p:nvGrpSpPr>
            <p:cNvPr id="218" name="组合 217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265" name="流程图: 过程 264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流程图: 过程 265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220" name="组合 219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263" name="流程图: 过程 262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4" name="文本框 263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232" name="组合 231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261" name="流程图: 过程 260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2" name="文本框 261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235" name="组合 234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259" name="流程图: 过程 258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0" name="文本框 259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257" name="圆角矩形 256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58" name="圆角矩形 257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67" name="十字形 266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9100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1" name="组合 200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202" name="组合 201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257" name="流程图: 过程 256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58" name="流程图: 过程 25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Approval Settings</a:t>
                </a:r>
                <a:endParaRPr lang="zh-CN" altLang="en-US" sz="1400" dirty="0"/>
              </a:p>
            </p:txBody>
          </p:sp>
        </p:grpSp>
        <p:sp>
          <p:nvSpPr>
            <p:cNvPr id="209" name="文本框 208"/>
            <p:cNvSpPr txBox="1"/>
            <p:nvPr/>
          </p:nvSpPr>
          <p:spPr>
            <a:xfrm>
              <a:off x="536116" y="2213372"/>
              <a:ext cx="505267" cy="261610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</a:rPr>
                <a:t>APQP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206" name="圆角矩形 205"/>
            <p:cNvSpPr/>
            <p:nvPr/>
          </p:nvSpPr>
          <p:spPr>
            <a:xfrm>
              <a:off x="3671565" y="460134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6061599" y="4551409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59" name="十字形 25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文本框 259"/>
          <p:cNvSpPr txBox="1"/>
          <p:nvPr/>
        </p:nvSpPr>
        <p:spPr>
          <a:xfrm>
            <a:off x="1532189" y="2264427"/>
            <a:ext cx="4828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</a:t>
            </a:r>
            <a:endParaRPr lang="zh-CN" altLang="en-US" sz="1100" dirty="0"/>
          </a:p>
        </p:txBody>
      </p:sp>
      <p:cxnSp>
        <p:nvCxnSpPr>
          <p:cNvPr id="14" name="直接连接符 13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文本框 260"/>
          <p:cNvSpPr txBox="1"/>
          <p:nvPr/>
        </p:nvSpPr>
        <p:spPr>
          <a:xfrm>
            <a:off x="1158773" y="2733689"/>
            <a:ext cx="19607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APQP Auditing Process:  </a:t>
            </a:r>
            <a:endParaRPr lang="zh-CN" altLang="en-US" sz="1100" dirty="0"/>
          </a:p>
        </p:txBody>
      </p:sp>
      <p:grpSp>
        <p:nvGrpSpPr>
          <p:cNvPr id="36" name="组合 35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262" name="流程图: 过程 26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5" name="流程图: 合并 264"/>
            <p:cNvSpPr/>
            <p:nvPr/>
          </p:nvSpPr>
          <p:spPr>
            <a:xfrm>
              <a:off x="6345882" y="2857287"/>
              <a:ext cx="10434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31" name="组合 30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19" name="直接连接符 18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68" name="文本框 267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69" name="文本框 268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70" name="文本框 269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sp>
        <p:nvSpPr>
          <p:cNvPr id="12" name="加号 11"/>
          <p:cNvSpPr/>
          <p:nvPr/>
        </p:nvSpPr>
        <p:spPr>
          <a:xfrm>
            <a:off x="3219450" y="4156589"/>
            <a:ext cx="205828" cy="175489"/>
          </a:xfrm>
          <a:prstGeom prst="mathPlus">
            <a:avLst>
              <a:gd name="adj1" fmla="val 19902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减号 14"/>
          <p:cNvSpPr/>
          <p:nvPr/>
        </p:nvSpPr>
        <p:spPr>
          <a:xfrm>
            <a:off x="3219450" y="38469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减号 217"/>
          <p:cNvSpPr/>
          <p:nvPr/>
        </p:nvSpPr>
        <p:spPr>
          <a:xfrm>
            <a:off x="3219450" y="35262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0" name="组合 219"/>
          <p:cNvGrpSpPr/>
          <p:nvPr/>
        </p:nvGrpSpPr>
        <p:grpSpPr>
          <a:xfrm>
            <a:off x="5814414" y="3484583"/>
            <a:ext cx="1671486" cy="196593"/>
            <a:chOff x="4850612" y="2786162"/>
            <a:chExt cx="1671486" cy="196593"/>
          </a:xfrm>
        </p:grpSpPr>
        <p:sp>
          <p:nvSpPr>
            <p:cNvPr id="232" name="流程图: 过程 231"/>
            <p:cNvSpPr/>
            <p:nvPr/>
          </p:nvSpPr>
          <p:spPr>
            <a:xfrm>
              <a:off x="4850612" y="2786162"/>
              <a:ext cx="1671486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Jerry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5" name="流程图: 合并 234"/>
            <p:cNvSpPr/>
            <p:nvPr/>
          </p:nvSpPr>
          <p:spPr>
            <a:xfrm>
              <a:off x="6339492" y="2857287"/>
              <a:ext cx="11073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5" name="组合 284"/>
          <p:cNvGrpSpPr/>
          <p:nvPr/>
        </p:nvGrpSpPr>
        <p:grpSpPr>
          <a:xfrm>
            <a:off x="5814414" y="3816895"/>
            <a:ext cx="1671485" cy="196593"/>
            <a:chOff x="4850613" y="2786162"/>
            <a:chExt cx="1671485" cy="196593"/>
          </a:xfrm>
        </p:grpSpPr>
        <p:sp>
          <p:nvSpPr>
            <p:cNvPr id="286" name="流程图: 过程 285"/>
            <p:cNvSpPr/>
            <p:nvPr/>
          </p:nvSpPr>
          <p:spPr>
            <a:xfrm>
              <a:off x="4850613" y="2786162"/>
              <a:ext cx="1671485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87" name="流程图: 合并 286"/>
            <p:cNvSpPr/>
            <p:nvPr/>
          </p:nvSpPr>
          <p:spPr>
            <a:xfrm>
              <a:off x="6339493" y="2857287"/>
              <a:ext cx="110737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8" name="组合 287"/>
          <p:cNvGrpSpPr/>
          <p:nvPr/>
        </p:nvGrpSpPr>
        <p:grpSpPr>
          <a:xfrm>
            <a:off x="4009467" y="3493513"/>
            <a:ext cx="1671486" cy="196593"/>
            <a:chOff x="4850612" y="2786162"/>
            <a:chExt cx="1671486" cy="196593"/>
          </a:xfrm>
        </p:grpSpPr>
        <p:sp>
          <p:nvSpPr>
            <p:cNvPr id="289" name="流程图: 过程 288"/>
            <p:cNvSpPr/>
            <p:nvPr/>
          </p:nvSpPr>
          <p:spPr>
            <a:xfrm>
              <a:off x="4850612" y="2786162"/>
              <a:ext cx="1671486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90" name="流程图: 合并 289"/>
            <p:cNvSpPr/>
            <p:nvPr/>
          </p:nvSpPr>
          <p:spPr>
            <a:xfrm>
              <a:off x="6339492" y="2857287"/>
              <a:ext cx="11073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1" name="组合 290"/>
          <p:cNvGrpSpPr/>
          <p:nvPr/>
        </p:nvGrpSpPr>
        <p:grpSpPr>
          <a:xfrm>
            <a:off x="4009467" y="3825825"/>
            <a:ext cx="1671485" cy="196593"/>
            <a:chOff x="4850613" y="2786162"/>
            <a:chExt cx="1671485" cy="196593"/>
          </a:xfrm>
        </p:grpSpPr>
        <p:sp>
          <p:nvSpPr>
            <p:cNvPr id="292" name="流程图: 过程 291"/>
            <p:cNvSpPr/>
            <p:nvPr/>
          </p:nvSpPr>
          <p:spPr>
            <a:xfrm>
              <a:off x="4850613" y="2786162"/>
              <a:ext cx="1671485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ASDE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93" name="流程图: 合并 292"/>
            <p:cNvSpPr/>
            <p:nvPr/>
          </p:nvSpPr>
          <p:spPr>
            <a:xfrm>
              <a:off x="6339493" y="2857287"/>
              <a:ext cx="110737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37680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914598" y="1877633"/>
            <a:ext cx="10415584" cy="3412002"/>
            <a:chOff x="914598" y="1877633"/>
            <a:chExt cx="10415584" cy="3412002"/>
          </a:xfrm>
        </p:grpSpPr>
        <p:grpSp>
          <p:nvGrpSpPr>
            <p:cNvPr id="201" name="组合 200"/>
            <p:cNvGrpSpPr/>
            <p:nvPr/>
          </p:nvGrpSpPr>
          <p:grpSpPr>
            <a:xfrm>
              <a:off x="914598" y="1877633"/>
              <a:ext cx="10415584" cy="3412002"/>
              <a:chOff x="414342" y="1821475"/>
              <a:chExt cx="10415584" cy="3412002"/>
            </a:xfrm>
          </p:grpSpPr>
          <p:grpSp>
            <p:nvGrpSpPr>
              <p:cNvPr id="202" name="组合 201"/>
              <p:cNvGrpSpPr/>
              <p:nvPr/>
            </p:nvGrpSpPr>
            <p:grpSpPr>
              <a:xfrm>
                <a:off x="414342" y="1821475"/>
                <a:ext cx="10415584" cy="3412002"/>
                <a:chOff x="2157413" y="1671638"/>
                <a:chExt cx="8043862" cy="3490711"/>
              </a:xfrm>
            </p:grpSpPr>
            <p:sp>
              <p:nvSpPr>
                <p:cNvPr id="257" name="流程图: 过程 256"/>
                <p:cNvSpPr/>
                <p:nvPr/>
              </p:nvSpPr>
              <p:spPr>
                <a:xfrm>
                  <a:off x="2157413" y="1671638"/>
                  <a:ext cx="8043862" cy="3490711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8" name="流程图: 过程 257"/>
                <p:cNvSpPr/>
                <p:nvPr/>
              </p:nvSpPr>
              <p:spPr>
                <a:xfrm>
                  <a:off x="2157413" y="1675375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Approval Settings</a:t>
                  </a:r>
                  <a:endParaRPr lang="zh-CN" altLang="en-US" sz="1400" dirty="0"/>
                </a:p>
              </p:txBody>
            </p:sp>
          </p:grpSp>
          <p:sp>
            <p:nvSpPr>
              <p:cNvPr id="209" name="文本框 208"/>
              <p:cNvSpPr txBox="1"/>
              <p:nvPr/>
            </p:nvSpPr>
            <p:spPr>
              <a:xfrm>
                <a:off x="536116" y="2213372"/>
                <a:ext cx="505267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APQP</a:t>
                </a:r>
                <a:endParaRPr lang="zh-CN" altLang="en-US" sz="1100" dirty="0"/>
              </a:p>
            </p:txBody>
          </p:sp>
          <p:sp>
            <p:nvSpPr>
              <p:cNvPr id="206" name="圆角矩形 205"/>
              <p:cNvSpPr/>
              <p:nvPr/>
            </p:nvSpPr>
            <p:spPr>
              <a:xfrm>
                <a:off x="3671565" y="4601348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Save</a:t>
                </a:r>
                <a:endParaRPr lang="zh-CN" altLang="en-US" sz="1400" dirty="0"/>
              </a:p>
            </p:txBody>
          </p:sp>
          <p:sp>
            <p:nvSpPr>
              <p:cNvPr id="207" name="圆角矩形 206"/>
              <p:cNvSpPr/>
              <p:nvPr/>
            </p:nvSpPr>
            <p:spPr>
              <a:xfrm>
                <a:off x="6061599" y="4551409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Cancel</a:t>
                </a:r>
                <a:endParaRPr lang="zh-CN" altLang="en-US" sz="1400" dirty="0"/>
              </a:p>
            </p:txBody>
          </p:sp>
        </p:grpSp>
        <p:sp>
          <p:nvSpPr>
            <p:cNvPr id="259" name="十字形 258"/>
            <p:cNvSpPr/>
            <p:nvPr/>
          </p:nvSpPr>
          <p:spPr>
            <a:xfrm rot="18798906">
              <a:off x="11075227" y="1960810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0" name="文本框 259"/>
          <p:cNvSpPr txBox="1"/>
          <p:nvPr/>
        </p:nvSpPr>
        <p:spPr>
          <a:xfrm>
            <a:off x="1532189" y="2264427"/>
            <a:ext cx="482824" cy="261610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PPAP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文本框 260"/>
          <p:cNvSpPr txBox="1"/>
          <p:nvPr/>
        </p:nvSpPr>
        <p:spPr>
          <a:xfrm>
            <a:off x="1158773" y="2733689"/>
            <a:ext cx="19383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PPAP Auditing Process:  </a:t>
            </a:r>
            <a:endParaRPr lang="zh-CN" altLang="en-US" sz="1100" dirty="0"/>
          </a:p>
        </p:txBody>
      </p:sp>
      <p:grpSp>
        <p:nvGrpSpPr>
          <p:cNvPr id="36" name="组合 35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262" name="流程图: 过程 26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5" name="流程图: 合并 264"/>
            <p:cNvSpPr/>
            <p:nvPr/>
          </p:nvSpPr>
          <p:spPr>
            <a:xfrm>
              <a:off x="6345882" y="2857287"/>
              <a:ext cx="10434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31" name="组合 30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19" name="直接连接符 18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68" name="文本框 267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69" name="文本框 268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70" name="文本框 269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sp>
        <p:nvSpPr>
          <p:cNvPr id="218" name="加号 217"/>
          <p:cNvSpPr/>
          <p:nvPr/>
        </p:nvSpPr>
        <p:spPr>
          <a:xfrm>
            <a:off x="3219450" y="4156589"/>
            <a:ext cx="205828" cy="175489"/>
          </a:xfrm>
          <a:prstGeom prst="mathPlus">
            <a:avLst>
              <a:gd name="adj1" fmla="val 19902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减号 219"/>
          <p:cNvSpPr/>
          <p:nvPr/>
        </p:nvSpPr>
        <p:spPr>
          <a:xfrm>
            <a:off x="3219450" y="38469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减号 231"/>
          <p:cNvSpPr/>
          <p:nvPr/>
        </p:nvSpPr>
        <p:spPr>
          <a:xfrm>
            <a:off x="3219450" y="35262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5" name="组合 234"/>
          <p:cNvGrpSpPr/>
          <p:nvPr/>
        </p:nvGrpSpPr>
        <p:grpSpPr>
          <a:xfrm>
            <a:off x="5814414" y="3475058"/>
            <a:ext cx="1671486" cy="196593"/>
            <a:chOff x="4850612" y="2786162"/>
            <a:chExt cx="1671486" cy="196593"/>
          </a:xfrm>
        </p:grpSpPr>
        <p:sp>
          <p:nvSpPr>
            <p:cNvPr id="285" name="流程图: 过程 284"/>
            <p:cNvSpPr/>
            <p:nvPr/>
          </p:nvSpPr>
          <p:spPr>
            <a:xfrm>
              <a:off x="4850612" y="2786162"/>
              <a:ext cx="1671486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Jerry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86" name="流程图: 合并 285"/>
            <p:cNvSpPr/>
            <p:nvPr/>
          </p:nvSpPr>
          <p:spPr>
            <a:xfrm>
              <a:off x="6339492" y="2857287"/>
              <a:ext cx="11073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7" name="组合 286"/>
          <p:cNvGrpSpPr/>
          <p:nvPr/>
        </p:nvGrpSpPr>
        <p:grpSpPr>
          <a:xfrm>
            <a:off x="5814414" y="3807370"/>
            <a:ext cx="1671485" cy="196593"/>
            <a:chOff x="4850613" y="2786162"/>
            <a:chExt cx="1671485" cy="196593"/>
          </a:xfrm>
        </p:grpSpPr>
        <p:sp>
          <p:nvSpPr>
            <p:cNvPr id="288" name="流程图: 过程 287"/>
            <p:cNvSpPr/>
            <p:nvPr/>
          </p:nvSpPr>
          <p:spPr>
            <a:xfrm>
              <a:off x="4850613" y="2786162"/>
              <a:ext cx="1671485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89" name="流程图: 合并 288"/>
            <p:cNvSpPr/>
            <p:nvPr/>
          </p:nvSpPr>
          <p:spPr>
            <a:xfrm>
              <a:off x="6339493" y="2857287"/>
              <a:ext cx="110737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0" name="组合 289"/>
          <p:cNvGrpSpPr/>
          <p:nvPr/>
        </p:nvGrpSpPr>
        <p:grpSpPr>
          <a:xfrm>
            <a:off x="4009467" y="3483988"/>
            <a:ext cx="1671486" cy="196593"/>
            <a:chOff x="4850612" y="2786162"/>
            <a:chExt cx="1671486" cy="196593"/>
          </a:xfrm>
        </p:grpSpPr>
        <p:sp>
          <p:nvSpPr>
            <p:cNvPr id="291" name="流程图: 过程 290"/>
            <p:cNvSpPr/>
            <p:nvPr/>
          </p:nvSpPr>
          <p:spPr>
            <a:xfrm>
              <a:off x="4850612" y="2786162"/>
              <a:ext cx="1671486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92" name="流程图: 合并 291"/>
            <p:cNvSpPr/>
            <p:nvPr/>
          </p:nvSpPr>
          <p:spPr>
            <a:xfrm>
              <a:off x="6339492" y="2857287"/>
              <a:ext cx="11073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3" name="组合 292"/>
          <p:cNvGrpSpPr/>
          <p:nvPr/>
        </p:nvGrpSpPr>
        <p:grpSpPr>
          <a:xfrm>
            <a:off x="4009467" y="3816300"/>
            <a:ext cx="1671485" cy="196593"/>
            <a:chOff x="4850613" y="2786162"/>
            <a:chExt cx="1671485" cy="196593"/>
          </a:xfrm>
        </p:grpSpPr>
        <p:sp>
          <p:nvSpPr>
            <p:cNvPr id="294" name="流程图: 过程 293"/>
            <p:cNvSpPr/>
            <p:nvPr/>
          </p:nvSpPr>
          <p:spPr>
            <a:xfrm>
              <a:off x="4850613" y="2786162"/>
              <a:ext cx="1671485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ASDE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95" name="流程图: 合并 294"/>
            <p:cNvSpPr/>
            <p:nvPr/>
          </p:nvSpPr>
          <p:spPr>
            <a:xfrm>
              <a:off x="6339493" y="2857287"/>
              <a:ext cx="110737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7491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View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821475"/>
            <a:ext cx="10415584" cy="4330387"/>
            <a:chOff x="2157413" y="1671638"/>
            <a:chExt cx="8043862" cy="3920692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671638"/>
              <a:ext cx="8043862" cy="3920692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Part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638674" y="3654990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2" name="圆角矩形 231"/>
          <p:cNvSpPr/>
          <p:nvPr/>
        </p:nvSpPr>
        <p:spPr>
          <a:xfrm>
            <a:off x="4769442" y="593056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sp>
        <p:nvSpPr>
          <p:cNvPr id="198" name="文本框 197"/>
          <p:cNvSpPr txBox="1"/>
          <p:nvPr/>
        </p:nvSpPr>
        <p:spPr>
          <a:xfrm>
            <a:off x="6643923" y="43509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19" name="表格 2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9876523"/>
              </p:ext>
            </p:extLst>
          </p:nvPr>
        </p:nvGraphicFramePr>
        <p:xfrm>
          <a:off x="6670942" y="46035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5" name="组合 4"/>
          <p:cNvGrpSpPr/>
          <p:nvPr/>
        </p:nvGrpSpPr>
        <p:grpSpPr>
          <a:xfrm>
            <a:off x="10415587" y="4606295"/>
            <a:ext cx="142435" cy="1040133"/>
            <a:chOff x="10415587" y="3971295"/>
            <a:chExt cx="142435" cy="1040133"/>
          </a:xfrm>
        </p:grpSpPr>
        <p:sp>
          <p:nvSpPr>
            <p:cNvPr id="231" name="流程图: 过程 230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矩形 232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流程图: 合并 234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9" name="组合 238"/>
          <p:cNvGrpSpPr/>
          <p:nvPr/>
        </p:nvGrpSpPr>
        <p:grpSpPr>
          <a:xfrm>
            <a:off x="654290" y="4694203"/>
            <a:ext cx="3799760" cy="923775"/>
            <a:chOff x="491924" y="4935110"/>
            <a:chExt cx="3799760" cy="923775"/>
          </a:xfrm>
        </p:grpSpPr>
        <p:grpSp>
          <p:nvGrpSpPr>
            <p:cNvPr id="241" name="组合 240"/>
            <p:cNvGrpSpPr/>
            <p:nvPr/>
          </p:nvGrpSpPr>
          <p:grpSpPr>
            <a:xfrm>
              <a:off x="491924" y="4935110"/>
              <a:ext cx="3797524" cy="474918"/>
              <a:chOff x="3416733" y="2628052"/>
              <a:chExt cx="3797524" cy="474918"/>
            </a:xfrm>
          </p:grpSpPr>
          <p:sp>
            <p:nvSpPr>
              <p:cNvPr id="244" name="流程图: 过程 243"/>
              <p:cNvSpPr/>
              <p:nvPr/>
            </p:nvSpPr>
            <p:spPr>
              <a:xfrm>
                <a:off x="4455808" y="2898826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Attachment 1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5" name="文本框 244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42" name="流程图: 过程 241"/>
            <p:cNvSpPr/>
            <p:nvPr/>
          </p:nvSpPr>
          <p:spPr>
            <a:xfrm>
              <a:off x="1532623" y="5430147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43" name="流程图: 过程 242"/>
            <p:cNvSpPr/>
            <p:nvPr/>
          </p:nvSpPr>
          <p:spPr>
            <a:xfrm>
              <a:off x="1533235" y="56547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46" name="组合 245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7" name="流程图: 过程 246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矩形 247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流程图: 合并 248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0" name="流程图: 合并 249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7" name="十字形 196"/>
          <p:cNvSpPr/>
          <p:nvPr/>
        </p:nvSpPr>
        <p:spPr>
          <a:xfrm rot="18798906">
            <a:off x="10581442" y="1921403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6722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顾">
  <a:themeElements>
    <a:clrScheme name="回顾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43011</TotalTime>
  <Words>55805</Words>
  <Application>Microsoft Office PowerPoint</Application>
  <PresentationFormat>宽屏</PresentationFormat>
  <Paragraphs>26356</Paragraphs>
  <Slides>336</Slides>
  <Notes>67</Notes>
  <HiddenSlides>29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336</vt:i4>
      </vt:variant>
    </vt:vector>
  </HeadingPairs>
  <TitlesOfParts>
    <vt:vector size="344" baseType="lpstr">
      <vt:lpstr>等线</vt:lpstr>
      <vt:lpstr>宋体</vt:lpstr>
      <vt:lpstr>Arial</vt:lpstr>
      <vt:lpstr>Calibri</vt:lpstr>
      <vt:lpstr>Calibri Light</vt:lpstr>
      <vt:lpstr>Wingdings</vt:lpstr>
      <vt:lpstr>回顾</vt:lpstr>
      <vt:lpstr>文档</vt:lpstr>
      <vt:lpstr>Supplier Portal Flowcharts &amp; UI</vt:lpstr>
      <vt:lpstr>Supplier Portal Feature List – Level I</vt:lpstr>
      <vt:lpstr>Supplier Portal Feature List – Level I</vt:lpstr>
      <vt:lpstr>Supplier Portal System Architecture</vt:lpstr>
      <vt:lpstr>Supplier Portal Entities Overview</vt:lpstr>
      <vt:lpstr>Supplier Portal YFVE Internal Organizations</vt:lpstr>
      <vt:lpstr>Supplier Portal Multi-Site Definition</vt:lpstr>
      <vt:lpstr>Supplier Portal Users Overview</vt:lpstr>
      <vt:lpstr>Supplier Portal User Groups &amp; Roles - User Roles</vt:lpstr>
      <vt:lpstr>Requirements Understanding - Functional Requirements – Main Process</vt:lpstr>
      <vt:lpstr>Supplier Portal Business Process - Project Hierarchy</vt:lpstr>
      <vt:lpstr>Supplier Portal Business Process - Main Process</vt:lpstr>
      <vt:lpstr>System Integration (External System Structure)</vt:lpstr>
      <vt:lpstr>Supplier Portal Modules - Level I</vt:lpstr>
      <vt:lpstr>Activity Management</vt:lpstr>
      <vt:lpstr>Supplier Portal Flowchart &amp; UX Design - Activity Management</vt:lpstr>
      <vt:lpstr>Supplier Portal Flowchart &amp; UX Design - Activity Management</vt:lpstr>
      <vt:lpstr>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Activity Management</vt:lpstr>
      <vt:lpstr>Supplier Portal Flowcharts &amp; UX Design - Project Management</vt:lpstr>
      <vt:lpstr>Supplier Portal Flowcharts &amp; UX Design - Project Management</vt:lpstr>
      <vt:lpstr>Supplier Portal Flowcharts &amp; UX Design - Project Management</vt:lpstr>
      <vt:lpstr>Audit Process Data Table Definition</vt:lpstr>
      <vt:lpstr>Supplier Portal Flowchart &amp; UX Design - Project Management</vt:lpstr>
      <vt:lpstr>Supplier Portal Flowchart &amp; UX Design - Project Management</vt:lpstr>
      <vt:lpstr>Project Charter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Part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Floating Menu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Schedule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Tasks Management</vt:lpstr>
      <vt:lpstr>Task Level Settings</vt:lpstr>
      <vt:lpstr>Task Status Settings</vt:lpstr>
      <vt:lpstr>Approval Status Settings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Gate Review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 - Timeline</vt:lpstr>
      <vt:lpstr>Project Timeline</vt:lpstr>
      <vt:lpstr>Supplier Portal Flowchart &amp; UX Design - Project Management - Timeline</vt:lpstr>
      <vt:lpstr>Supplier Portal Flowchart &amp; UX Design - Project Management - Timeline</vt:lpstr>
      <vt:lpstr>Supplier Portal Flowchart &amp; UX Design - Project Management - Timeline</vt:lpstr>
      <vt:lpstr>Supplier Portal Flowchart &amp; UX Design - Project Management - Timeline</vt:lpstr>
      <vt:lpstr>Project Documents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Project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Project Issue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Project Change History</vt:lpstr>
      <vt:lpstr>Supplier Portal Flowchart &amp; UX Design - Project Management – Change History</vt:lpstr>
      <vt:lpstr>Supplier Portal Flowchart &amp; UX Design - Project Management – Change History</vt:lpstr>
      <vt:lpstr>Supplier Portal Flowchart &amp; UX Design - Project Management – Change History</vt:lpstr>
      <vt:lpstr>Organization Management</vt:lpstr>
      <vt:lpstr>Supplier Portal Flowchart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User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Group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User Role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Mail Management</vt:lpstr>
      <vt:lpstr>Supplier Portal Flowcharts &amp; UX Design - System Setup</vt:lpstr>
      <vt:lpstr>Supplier Portal Flowcharts &amp; UX Design - System Setup</vt:lpstr>
      <vt:lpstr>Notification Configuration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  Log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  Site Management</vt:lpstr>
      <vt:lpstr>Supplier Portal Site Overview</vt:lpstr>
      <vt:lpstr>Supplier Portal Flowchart &amp; UX Design - Site Management</vt:lpstr>
      <vt:lpstr>Supplier Portal Flowchart &amp; UX Design - Site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Management</vt:lpstr>
      <vt:lpstr>Supplier Portal Users Overview</vt:lpstr>
      <vt:lpstr>Supplier Portal Flowchart &amp; UX Design  - Supplier Management</vt:lpstr>
      <vt:lpstr>Supplier Profile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User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Risk Level Setup 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Report</vt:lpstr>
      <vt:lpstr>Supplier Portal Site Overview</vt:lpstr>
      <vt:lpstr>Supplier Portal Flowchart &amp; UX Design - Tabs &amp; Menus</vt:lpstr>
      <vt:lpstr>Supplier Portal Flowchart &amp; UX Design - Tabs &amp; Menus</vt:lpstr>
      <vt:lpstr>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PPAP Level Setup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Workflow Management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Report Management</vt:lpstr>
      <vt:lpstr>User Account</vt:lpstr>
      <vt:lpstr>Supplier Portal Flowchart &amp; UX Design - Yanfeng Login</vt:lpstr>
      <vt:lpstr>Supplier Portal Flowchart &amp; UX Design - Yanfeng Dashboard</vt:lpstr>
      <vt:lpstr>Supplier Portal Flowchart &amp; UX Design - User Account Menu</vt:lpstr>
      <vt:lpstr>Supplier Portal Flowchart &amp; UX Design - User Account – User Profile</vt:lpstr>
      <vt:lpstr>Supplier Portal Flowchart &amp; UX Design - User Account – Password Management</vt:lpstr>
      <vt:lpstr>Supplier Portal Flowchart &amp; UX Design - Supplier Login</vt:lpstr>
      <vt:lpstr>Supplier Portal Flowchart &amp; UX Design - Supplier Dashboard</vt:lpstr>
      <vt:lpstr>Supplier Portal Flowchart &amp; UX Design - User Account Menu</vt:lpstr>
      <vt:lpstr>Supplier Portal Flowchart &amp; UX Design - User Account – User Profile</vt:lpstr>
      <vt:lpstr>Supplier Portal Flowchart &amp; UX Design - User Account – Password Management</vt:lpstr>
      <vt:lpstr>Supplier Portal Flowchart &amp; UX Design - User Account – Alert of Message</vt:lpstr>
      <vt:lpstr>System Integration</vt:lpstr>
      <vt:lpstr>System Integration (External System Structure)</vt:lpstr>
      <vt:lpstr>PowerPoint 演示文稿</vt:lpstr>
      <vt:lpstr>PowerPoint 演示文稿</vt:lpstr>
      <vt:lpstr>PowerPoint 演示文稿</vt:lpstr>
      <vt:lpstr>Approval Status Settings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Flowcharts &amp; UX Design - System Setup</vt:lpstr>
      <vt:lpstr>Supplier Portal Flowcharts &amp; UX Design - System Setup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of YFVE’s Requirements</dc:title>
  <dc:creator>wang steven</dc:creator>
  <cp:lastModifiedBy>wang steven</cp:lastModifiedBy>
  <cp:revision>3092</cp:revision>
  <dcterms:created xsi:type="dcterms:W3CDTF">2018-01-22T05:25:38Z</dcterms:created>
  <dcterms:modified xsi:type="dcterms:W3CDTF">2018-06-08T05:34:31Z</dcterms:modified>
</cp:coreProperties>
</file>

<file path=docProps/thumbnail.jpeg>
</file>